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88" r:id="rId5"/>
    <p:sldMasterId id="2147483702" r:id="rId6"/>
    <p:sldMasterId id="2147483716" r:id="rId7"/>
    <p:sldMasterId id="2147483732" r:id="rId8"/>
  </p:sldMasterIdLst>
  <p:notesMasterIdLst>
    <p:notesMasterId r:id="rId10"/>
  </p:notesMasterIdLst>
  <p:sldIdLst>
    <p:sldId id="256" r:id="rId9"/>
    <p:sldId id="257"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485" r:id="rId35"/>
    <p:sldId id="297" r:id="rId36"/>
    <p:sldId id="298" r:id="rId37"/>
    <p:sldId id="299" r:id="rId38"/>
    <p:sldId id="300" r:id="rId39"/>
    <p:sldId id="301" r:id="rId40"/>
    <p:sldId id="302" r:id="rId41"/>
    <p:sldId id="303" r:id="rId42"/>
    <p:sldId id="305" r:id="rId43"/>
    <p:sldId id="345" r:id="rId44"/>
    <p:sldId id="306" r:id="rId45"/>
    <p:sldId id="307" r:id="rId46"/>
    <p:sldId id="308" r:id="rId47"/>
    <p:sldId id="309" r:id="rId48"/>
    <p:sldId id="310" r:id="rId49"/>
    <p:sldId id="311" r:id="rId50"/>
    <p:sldId id="312" r:id="rId51"/>
    <p:sldId id="314" r:id="rId52"/>
    <p:sldId id="34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 id="399" r:id="rId136"/>
    <p:sldId id="400" r:id="rId137"/>
    <p:sldId id="401" r:id="rId138"/>
    <p:sldId id="402" r:id="rId139"/>
    <p:sldId id="403" r:id="rId140"/>
    <p:sldId id="404" r:id="rId141"/>
    <p:sldId id="405" r:id="rId142"/>
    <p:sldId id="406" r:id="rId143"/>
    <p:sldId id="407" r:id="rId144"/>
    <p:sldId id="408" r:id="rId145"/>
    <p:sldId id="409" r:id="rId146"/>
    <p:sldId id="410" r:id="rId147"/>
    <p:sldId id="411" r:id="rId148"/>
    <p:sldId id="412" r:id="rId149"/>
    <p:sldId id="413" r:id="rId150"/>
    <p:sldId id="414" r:id="rId151"/>
    <p:sldId id="415" r:id="rId152"/>
    <p:sldId id="416" r:id="rId153"/>
    <p:sldId id="417" r:id="rId154"/>
    <p:sldId id="418" r:id="rId155"/>
    <p:sldId id="419" r:id="rId156"/>
    <p:sldId id="420" r:id="rId157"/>
    <p:sldId id="421" r:id="rId158"/>
    <p:sldId id="422" r:id="rId159"/>
    <p:sldId id="423" r:id="rId160"/>
    <p:sldId id="424" r:id="rId161"/>
    <p:sldId id="425" r:id="rId162"/>
    <p:sldId id="426" r:id="rId163"/>
    <p:sldId id="427" r:id="rId164"/>
    <p:sldId id="428" r:id="rId165"/>
    <p:sldId id="429" r:id="rId166"/>
    <p:sldId id="430" r:id="rId167"/>
    <p:sldId id="431" r:id="rId168"/>
    <p:sldId id="432" r:id="rId169"/>
    <p:sldId id="433" r:id="rId170"/>
    <p:sldId id="434" r:id="rId171"/>
    <p:sldId id="435" r:id="rId172"/>
    <p:sldId id="436" r:id="rId173"/>
    <p:sldId id="437" r:id="rId174"/>
    <p:sldId id="438" r:id="rId175"/>
    <p:sldId id="439" r:id="rId176"/>
    <p:sldId id="440" r:id="rId177"/>
    <p:sldId id="441" r:id="rId178"/>
    <p:sldId id="442" r:id="rId179"/>
    <p:sldId id="443" r:id="rId180"/>
    <p:sldId id="444" r:id="rId181"/>
    <p:sldId id="445" r:id="rId182"/>
  </p:sldIdLst>
  <p:sldSz cx="9144000" cy="6858000" type="screen4x3"/>
  <p:notesSz cx="6858000" cy="9144000"/>
  <p:custDataLst>
    <p:tags r:id="rId186"/>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8" autoAdjust="0"/>
    <p:restoredTop sz="81242" autoAdjust="0"/>
  </p:normalViewPr>
  <p:slideViewPr>
    <p:cSldViewPr>
      <p:cViewPr varScale="1">
        <p:scale>
          <a:sx n="118" d="100"/>
          <a:sy n="118" d="100"/>
        </p:scale>
        <p:origin x="844" y="88"/>
      </p:cViewPr>
      <p:guideLst>
        <p:guide orient="horz" pos="215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6" Type="http://schemas.openxmlformats.org/officeDocument/2006/relationships/tags" Target="tags/tag1.xml"/><Relationship Id="rId185" Type="http://schemas.openxmlformats.org/officeDocument/2006/relationships/tableStyles" Target="tableStyles.xml"/><Relationship Id="rId184" Type="http://schemas.openxmlformats.org/officeDocument/2006/relationships/viewProps" Target="viewProps.xml"/><Relationship Id="rId183" Type="http://schemas.openxmlformats.org/officeDocument/2006/relationships/presProps" Target="presProps.xml"/><Relationship Id="rId182" Type="http://schemas.openxmlformats.org/officeDocument/2006/relationships/slide" Target="slides/slide173.xml"/><Relationship Id="rId181" Type="http://schemas.openxmlformats.org/officeDocument/2006/relationships/slide" Target="slides/slide172.xml"/><Relationship Id="rId180" Type="http://schemas.openxmlformats.org/officeDocument/2006/relationships/slide" Target="slides/slide171.xml"/><Relationship Id="rId18" Type="http://schemas.openxmlformats.org/officeDocument/2006/relationships/slide" Target="slides/slide9.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176" Type="http://schemas.openxmlformats.org/officeDocument/2006/relationships/slide" Target="slides/slide167.xml"/><Relationship Id="rId175" Type="http://schemas.openxmlformats.org/officeDocument/2006/relationships/slide" Target="slides/slide166.xml"/><Relationship Id="rId174" Type="http://schemas.openxmlformats.org/officeDocument/2006/relationships/slide" Target="slides/slide165.xml"/><Relationship Id="rId173" Type="http://schemas.openxmlformats.org/officeDocument/2006/relationships/slide" Target="slides/slide164.xml"/><Relationship Id="rId172" Type="http://schemas.openxmlformats.org/officeDocument/2006/relationships/slide" Target="slides/slide163.xml"/><Relationship Id="rId171" Type="http://schemas.openxmlformats.org/officeDocument/2006/relationships/slide" Target="slides/slide162.xml"/><Relationship Id="rId170" Type="http://schemas.openxmlformats.org/officeDocument/2006/relationships/slide" Target="slides/slide161.xml"/><Relationship Id="rId17" Type="http://schemas.openxmlformats.org/officeDocument/2006/relationships/slide" Target="slides/slide8.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165" Type="http://schemas.openxmlformats.org/officeDocument/2006/relationships/slide" Target="slides/slide156.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1" Type="http://schemas.openxmlformats.org/officeDocument/2006/relationships/slide" Target="slides/slide152.xml"/><Relationship Id="rId160" Type="http://schemas.openxmlformats.org/officeDocument/2006/relationships/slide" Target="slides/slide151.xml"/><Relationship Id="rId16" Type="http://schemas.openxmlformats.org/officeDocument/2006/relationships/slide" Target="slides/slide7.xml"/><Relationship Id="rId159" Type="http://schemas.openxmlformats.org/officeDocument/2006/relationships/slide" Target="slides/slide150.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54" Type="http://schemas.openxmlformats.org/officeDocument/2006/relationships/slide" Target="slides/slide145.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0" Type="http://schemas.openxmlformats.org/officeDocument/2006/relationships/slide" Target="slides/slide141.xml"/><Relationship Id="rId15" Type="http://schemas.openxmlformats.org/officeDocument/2006/relationships/slide" Target="slides/slide6.xml"/><Relationship Id="rId149" Type="http://schemas.openxmlformats.org/officeDocument/2006/relationships/slide" Target="slides/slide140.xml"/><Relationship Id="rId148" Type="http://schemas.openxmlformats.org/officeDocument/2006/relationships/slide" Target="slides/slide139.xml"/><Relationship Id="rId147" Type="http://schemas.openxmlformats.org/officeDocument/2006/relationships/slide" Target="slides/slide138.xml"/><Relationship Id="rId146" Type="http://schemas.openxmlformats.org/officeDocument/2006/relationships/slide" Target="slides/slide137.xml"/><Relationship Id="rId145" Type="http://schemas.openxmlformats.org/officeDocument/2006/relationships/slide" Target="slides/slide136.xml"/><Relationship Id="rId144" Type="http://schemas.openxmlformats.org/officeDocument/2006/relationships/slide" Target="slides/slide135.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14" Type="http://schemas.openxmlformats.org/officeDocument/2006/relationships/slide" Target="slides/slide5.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 Type="http://schemas.openxmlformats.org/officeDocument/2006/relationships/slide" Target="slides/slide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2.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ea typeface="宋体" panose="02010600030101010101" pitchFamily="2"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endParaRPr lang="en-US" altLang="zh-CN"/>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656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ea typeface="宋体" panose="02010600030101010101" pitchFamily="2"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defRPr>
            </a:lvl1pPr>
          </a:lstStyle>
          <a:p>
            <a:pPr>
              <a:defRPr/>
            </a:pPr>
            <a:fld id="{AED36CA6-7809-4A95-9430-961D1F8F2FA8}"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BEFC6C5-0F5A-4749-875A-A95082EE3AA2}" type="slidenum">
              <a:rPr lang="en-US" altLang="zh-CN" smtClean="0"/>
            </a:fld>
            <a:endParaRPr lang="en-US" altLang="zh-CN"/>
          </a:p>
        </p:txBody>
      </p:sp>
      <p:sp>
        <p:nvSpPr>
          <p:cNvPr id="10243" name="Rectangle 2"/>
          <p:cNvSpPr>
            <a:spLocks noGrp="1" noRot="1" noChangeAspect="1" noChangeArrowheads="1" noTextEdit="1"/>
          </p:cNvSpPr>
          <p:nvPr>
            <p:ph type="sldImg"/>
          </p:nvPr>
        </p:nvSpPr>
        <p:spPr/>
      </p:sp>
      <p:sp>
        <p:nvSpPr>
          <p:cNvPr id="10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习主席对官兵讲：仗怎么打，兵就怎么练，军队就怎么建。现在这个理论前提变了，就是仗怎么打变了。</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仗到底怎么打的，美军从上个世纪的几场局部战争中可能能给我们许多启示。以伊拉克战争为例，战争从整体上看，</a:t>
            </a:r>
            <a:r>
              <a:rPr lang="en-US" altLang="zh-CN" dirty="0"/>
              <a:t>20</a:t>
            </a:r>
            <a:r>
              <a:rPr lang="zh-CN" altLang="en-US" dirty="0"/>
              <a:t>几天美国就把伊拉克征服了，我们的军事问题专家张召忠先生说，美军将陷入人民战争的汪洋大海，伊拉克的巷战即将打响。但结果却让人大跌眼镜，说明什么。张召忠先生说，这场战争我看不懂了，当时这个事的时候，我的军事老师就说</a:t>
            </a:r>
            <a:r>
              <a:rPr lang="en-US" altLang="zh-CN" dirty="0"/>
              <a:t>XX</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世界军事的发展绝不仅仅在于武器装备的发展，还有围绕战争形态改变以后的作战编成，组织编制，作战理论等等。围绕着体制编制特别是联合作战体制的改革，美军就没有停止过，</a:t>
            </a:r>
            <a:r>
              <a:rPr lang="en-US" altLang="zh-CN" dirty="0"/>
              <a:t>2010</a:t>
            </a:r>
            <a:r>
              <a:rPr lang="zh-CN" altLang="en-US" dirty="0"/>
              <a:t>年前后拆撤了联合部队司令部，为何要把联合部队司令部拆了呢？</a:t>
            </a:r>
            <a:r>
              <a:rPr lang="en-US" altLang="zh-CN" dirty="0"/>
              <a:t>XX</a:t>
            </a:r>
            <a:endParaRPr lang="en-US" altLang="zh-CN" dirty="0"/>
          </a:p>
          <a:p>
            <a:r>
              <a:rPr lang="en-US" altLang="zh-CN" dirty="0"/>
              <a:t>2018</a:t>
            </a:r>
            <a:r>
              <a:rPr lang="zh-CN" altLang="en-US" dirty="0"/>
              <a:t>年把原来隶属于战略司令部的网络司令部（二级）升级为一级司令部；去年又组建了第</a:t>
            </a:r>
            <a:r>
              <a:rPr lang="en-US" altLang="zh-CN" dirty="0"/>
              <a:t>11</a:t>
            </a:r>
            <a:r>
              <a:rPr lang="zh-CN" altLang="en-US" dirty="0"/>
              <a:t>个联合司令部</a:t>
            </a:r>
            <a:r>
              <a:rPr lang="en-US" altLang="zh-CN" dirty="0"/>
              <a:t>——</a:t>
            </a:r>
            <a:r>
              <a:rPr lang="zh-CN" altLang="en-US" dirty="0"/>
              <a:t>太空司令部。</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习主席对官兵讲：仗怎么打，兵就怎么练，军队就怎么建。现在这个理论前提变了，就是仗怎么打变了。</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1A7111-457F-496E-A11B-21B2BBC8BB93}" type="slidenum">
              <a:rPr lang="en-US" altLang="zh-CN" smtClean="0"/>
            </a:fld>
            <a:endParaRPr lang="en-US" altLang="zh-CN"/>
          </a:p>
        </p:txBody>
      </p:sp>
      <p:sp>
        <p:nvSpPr>
          <p:cNvPr id="11267" name="Rectangle 2"/>
          <p:cNvSpPr>
            <a:spLocks noGrp="1" noRot="1" noChangeAspect="1" noChangeArrowheads="1" noTextEdit="1"/>
          </p:cNvSpPr>
          <p:nvPr>
            <p:ph type="sldImg"/>
          </p:nvPr>
        </p:nvSpPr>
        <p:spPr/>
      </p:sp>
      <p:sp>
        <p:nvSpPr>
          <p:cNvPr id="11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dirty="0">
                <a:ea typeface="宋体" panose="02010600030101010101" pitchFamily="2" charset="-122"/>
              </a:rPr>
              <a:t> F</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军志</a:t>
            </a:r>
            <a:r>
              <a:rPr lang="en-US" altLang="zh-CN" dirty="0">
                <a:ea typeface="宋体" panose="02010600030101010101" pitchFamily="2" charset="-122"/>
              </a:rPr>
              <a:t>》</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军政</a:t>
            </a:r>
            <a:r>
              <a:rPr lang="en-US" altLang="zh-CN" dirty="0">
                <a:ea typeface="宋体" panose="02010600030101010101" pitchFamily="2" charset="-122"/>
              </a:rPr>
              <a:t>》</a:t>
            </a:r>
            <a:r>
              <a:rPr lang="zh-CN" altLang="en-US" dirty="0">
                <a:ea typeface="宋体" panose="02010600030101010101" pitchFamily="2" charset="-122"/>
              </a:rPr>
              <a:t>没有流传到现在。</a:t>
            </a:r>
            <a:r>
              <a:rPr lang="en-US" altLang="zh-CN" dirty="0">
                <a:ea typeface="宋体" panose="02010600030101010101" pitchFamily="2" charset="-122"/>
              </a:rPr>
              <a:t>P45</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T</a:t>
            </a:r>
            <a:r>
              <a:rPr lang="zh-CN" altLang="en-US" dirty="0">
                <a:ea typeface="宋体" panose="02010600030101010101" pitchFamily="2" charset="-122"/>
              </a:rPr>
              <a:t>。见 </a:t>
            </a:r>
            <a:r>
              <a:rPr lang="en-US" altLang="zh-CN" dirty="0">
                <a:ea typeface="宋体" panose="02010600030101010101" pitchFamily="2" charset="-122"/>
              </a:rPr>
              <a:t>P107</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T</a:t>
            </a:r>
            <a:r>
              <a:rPr lang="zh-CN" altLang="en-US" dirty="0">
                <a:ea typeface="宋体" panose="02010600030101010101" pitchFamily="2" charset="-122"/>
              </a:rPr>
              <a:t>。见 </a:t>
            </a:r>
            <a:r>
              <a:rPr lang="en-US" altLang="zh-CN" dirty="0">
                <a:ea typeface="宋体" panose="02010600030101010101" pitchFamily="2" charset="-122"/>
              </a:rPr>
              <a:t>P81</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F</a:t>
            </a:r>
            <a:r>
              <a:rPr lang="zh-CN" altLang="en-US" dirty="0">
                <a:ea typeface="宋体" panose="02010600030101010101" pitchFamily="2" charset="-122"/>
              </a:rPr>
              <a:t>。见</a:t>
            </a:r>
            <a:r>
              <a:rPr lang="en-US" altLang="zh-CN" dirty="0">
                <a:ea typeface="宋体" panose="02010600030101010101" pitchFamily="2" charset="-122"/>
              </a:rPr>
              <a:t>P95</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F</a:t>
            </a:r>
            <a:r>
              <a:rPr lang="zh-CN" altLang="en-US" dirty="0">
                <a:ea typeface="宋体" panose="02010600030101010101" pitchFamily="2" charset="-122"/>
              </a:rPr>
              <a:t>。见</a:t>
            </a:r>
            <a:r>
              <a:rPr lang="en-US" altLang="zh-CN" dirty="0">
                <a:ea typeface="宋体" panose="02010600030101010101" pitchFamily="2" charset="-122"/>
              </a:rPr>
              <a:t>P95</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F</a:t>
            </a:r>
            <a:r>
              <a:rPr lang="zh-CN" altLang="en-US" dirty="0">
                <a:ea typeface="宋体" panose="02010600030101010101" pitchFamily="2" charset="-122"/>
              </a:rPr>
              <a:t>。见</a:t>
            </a:r>
            <a:r>
              <a:rPr lang="en-US" altLang="zh-CN" dirty="0">
                <a:ea typeface="宋体" panose="02010600030101010101" pitchFamily="2" charset="-122"/>
              </a:rPr>
              <a:t>P99</a:t>
            </a:r>
            <a:endParaRPr lang="en-US" altLang="zh-CN" dirty="0">
              <a:ea typeface="宋体" panose="02010600030101010101" pitchFamily="2" charset="-122"/>
            </a:endParaRPr>
          </a:p>
          <a:p>
            <a:pPr marL="0" indent="0" eaLnBrk="1" hangingPunct="1">
              <a:buFontTx/>
              <a:buNone/>
            </a:pPr>
            <a:endParaRPr lang="en-US" altLang="zh-CN" dirty="0">
              <a:ea typeface="宋体" panose="02010600030101010101" pitchFamily="2" charset="-122"/>
            </a:endParaRPr>
          </a:p>
          <a:p>
            <a:pPr marL="0" indent="0" eaLnBrk="1" hangingPunct="1">
              <a:buFontTx/>
              <a:buNone/>
            </a:pPr>
            <a:r>
              <a:rPr lang="zh-CN" altLang="en-US" dirty="0">
                <a:ea typeface="宋体" panose="02010600030101010101" pitchFamily="2" charset="-122"/>
              </a:rPr>
              <a:t>判断题：有些直接来源于课本，而有些需要根据课本中的内容进行推论。</a:t>
            </a:r>
            <a:endParaRPr lang="en-US" altLang="zh-CN" dirty="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8601B6-D138-472A-9B2A-5EFCD1160AEE}" type="slidenum">
              <a:rPr lang="en-US" altLang="zh-CN" smtClean="0"/>
            </a:fld>
            <a:endParaRPr lang="en-US" altLang="zh-CN"/>
          </a:p>
        </p:txBody>
      </p:sp>
      <p:sp>
        <p:nvSpPr>
          <p:cNvPr id="12291" name="Rectangle 2"/>
          <p:cNvSpPr>
            <a:spLocks noGrp="1" noRot="1" noChangeAspect="1" noChangeArrowheads="1" noTextEdit="1"/>
          </p:cNvSpPr>
          <p:nvPr>
            <p:ph type="sldImg"/>
          </p:nvPr>
        </p:nvSpPr>
        <p:spPr/>
      </p:sp>
      <p:sp>
        <p:nvSpPr>
          <p:cNvPr id="12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dirty="0">
                <a:ea typeface="宋体" panose="02010600030101010101" pitchFamily="2" charset="-122"/>
              </a:rPr>
              <a:t> d</a:t>
            </a:r>
            <a:r>
              <a:rPr lang="zh-CN" altLang="en-US" dirty="0">
                <a:ea typeface="宋体" panose="02010600030101010101" pitchFamily="2" charset="-122"/>
              </a:rPr>
              <a:t>。见</a:t>
            </a:r>
            <a:r>
              <a:rPr lang="en-US" altLang="zh-CN" dirty="0">
                <a:ea typeface="宋体" panose="02010600030101010101" pitchFamily="2" charset="-122"/>
              </a:rPr>
              <a:t>P53</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b</a:t>
            </a:r>
            <a:r>
              <a:rPr lang="zh-CN" altLang="en-US" dirty="0">
                <a:ea typeface="宋体" panose="02010600030101010101" pitchFamily="2" charset="-122"/>
              </a:rPr>
              <a:t>。见</a:t>
            </a:r>
            <a:r>
              <a:rPr lang="en-US" altLang="zh-CN" dirty="0">
                <a:ea typeface="宋体" panose="02010600030101010101" pitchFamily="2" charset="-122"/>
              </a:rPr>
              <a:t>P129</a:t>
            </a:r>
            <a:r>
              <a:rPr lang="zh-CN" altLang="en-US" dirty="0">
                <a:ea typeface="宋体" panose="02010600030101010101" pitchFamily="2" charset="-122"/>
              </a:rPr>
              <a:t>第二段</a:t>
            </a:r>
            <a:endParaRPr lang="zh-CN" altLang="en-US" dirty="0">
              <a:ea typeface="宋体" panose="02010600030101010101" pitchFamily="2" charset="-122"/>
            </a:endParaRPr>
          </a:p>
          <a:p>
            <a:pPr marL="228600" indent="-228600" eaLnBrk="1" hangingPunct="1">
              <a:buFontTx/>
              <a:buAutoNum type="arabicPeriod"/>
            </a:pPr>
            <a:r>
              <a:rPr lang="zh-CN" altLang="en-US" dirty="0">
                <a:ea typeface="宋体" panose="02010600030101010101" pitchFamily="2" charset="-122"/>
              </a:rPr>
              <a:t> </a:t>
            </a:r>
            <a:r>
              <a:rPr lang="en-US" altLang="zh-CN" dirty="0">
                <a:ea typeface="宋体" panose="02010600030101010101" pitchFamily="2" charset="-122"/>
              </a:rPr>
              <a:t>b</a:t>
            </a:r>
            <a:r>
              <a:rPr lang="zh-CN" altLang="en-US" dirty="0">
                <a:ea typeface="宋体" panose="02010600030101010101" pitchFamily="2" charset="-122"/>
              </a:rPr>
              <a:t>。见</a:t>
            </a:r>
            <a:r>
              <a:rPr lang="en-US" altLang="zh-CN" dirty="0">
                <a:ea typeface="宋体" panose="02010600030101010101" pitchFamily="2" charset="-122"/>
              </a:rPr>
              <a:t>P54</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b</a:t>
            </a:r>
            <a:r>
              <a:rPr lang="zh-CN" altLang="en-US" dirty="0">
                <a:ea typeface="宋体" panose="02010600030101010101" pitchFamily="2" charset="-122"/>
              </a:rPr>
              <a:t>。见</a:t>
            </a:r>
            <a:r>
              <a:rPr lang="en-US" altLang="zh-CN" dirty="0">
                <a:ea typeface="宋体" panose="02010600030101010101" pitchFamily="2" charset="-122"/>
              </a:rPr>
              <a:t>P44</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c</a:t>
            </a:r>
            <a:r>
              <a:rPr lang="zh-CN" altLang="en-US" dirty="0">
                <a:ea typeface="宋体" panose="02010600030101010101" pitchFamily="2" charset="-122"/>
              </a:rPr>
              <a:t>。见</a:t>
            </a:r>
            <a:r>
              <a:rPr lang="en-US" altLang="zh-CN" dirty="0">
                <a:ea typeface="宋体" panose="02010600030101010101" pitchFamily="2" charset="-122"/>
              </a:rPr>
              <a:t>P49</a:t>
            </a:r>
            <a:endParaRPr lang="en-US" altLang="zh-CN"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Circular Error Probable</a:t>
            </a:r>
            <a:endParaRPr lang="zh-CN" altLang="en-US" dirty="0"/>
          </a:p>
        </p:txBody>
      </p:sp>
      <p:sp>
        <p:nvSpPr>
          <p:cNvPr id="4" name="灯片编号占位符 3"/>
          <p:cNvSpPr>
            <a:spLocks noGrp="1"/>
          </p:cNvSpPr>
          <p:nvPr>
            <p:ph type="sldNum" sz="quarter" idx="10"/>
          </p:nvPr>
        </p:nvSpPr>
        <p:spPr/>
        <p:txBody>
          <a:bodyPr/>
          <a:lstStyle/>
          <a:p>
            <a:pPr>
              <a:defRPr/>
            </a:pPr>
            <a:fld id="{3352D29E-A391-437C-8974-3DC63466B1F4}"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2FD5B26-39F9-4594-92CA-B2C6042477D5}" type="slidenum">
              <a:rPr lang="en-US" altLang="zh-CN"/>
            </a:fld>
            <a:endParaRPr lang="en-US" altLang="zh-CN"/>
          </a:p>
        </p:txBody>
      </p:sp>
      <p:sp>
        <p:nvSpPr>
          <p:cNvPr id="187394" name="Rectangle 2"/>
          <p:cNvSpPr>
            <a:spLocks noGrp="1" noRot="1" noChangeAspect="1" noChangeArrowheads="1" noTextEdit="1"/>
          </p:cNvSpPr>
          <p:nvPr>
            <p:ph type="sldImg"/>
          </p:nvPr>
        </p:nvSpPr>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915390-A45E-4D8C-8703-69F224351530}" type="slidenum">
              <a:rPr lang="en-US" altLang="zh-CN" smtClean="0"/>
            </a:fld>
            <a:endParaRPr lang="en-US" altLang="zh-CN"/>
          </a:p>
        </p:txBody>
      </p:sp>
      <p:sp>
        <p:nvSpPr>
          <p:cNvPr id="13315" name="Rectangle 2"/>
          <p:cNvSpPr>
            <a:spLocks noGrp="1" noRot="1" noChangeAspect="1" noChangeArrowheads="1" noTextEdit="1"/>
          </p:cNvSpPr>
          <p:nvPr>
            <p:ph type="sldImg"/>
          </p:nvPr>
        </p:nvSpPr>
        <p:spPr/>
      </p:sp>
      <p:sp>
        <p:nvSpPr>
          <p:cNvPr id="13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dirty="0">
                <a:ea typeface="宋体" panose="02010600030101010101" pitchFamily="2" charset="-122"/>
              </a:rPr>
              <a:t> b</a:t>
            </a:r>
            <a:r>
              <a:rPr lang="zh-CN" altLang="en-US" dirty="0">
                <a:ea typeface="宋体" panose="02010600030101010101" pitchFamily="2" charset="-122"/>
              </a:rPr>
              <a:t>。见</a:t>
            </a:r>
            <a:r>
              <a:rPr lang="en-US" altLang="zh-CN" dirty="0">
                <a:ea typeface="宋体" panose="02010600030101010101" pitchFamily="2" charset="-122"/>
              </a:rPr>
              <a:t>P81</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b</a:t>
            </a:r>
            <a:r>
              <a:rPr lang="zh-CN" altLang="en-US" dirty="0">
                <a:ea typeface="宋体" panose="02010600030101010101" pitchFamily="2" charset="-122"/>
              </a:rPr>
              <a:t>。原在</a:t>
            </a:r>
            <a:r>
              <a:rPr lang="en-US" altLang="zh-CN" dirty="0">
                <a:ea typeface="宋体" panose="02010600030101010101" pitchFamily="2" charset="-122"/>
              </a:rPr>
              <a:t>P103</a:t>
            </a:r>
            <a:r>
              <a:rPr lang="zh-CN" altLang="en-US" dirty="0">
                <a:ea typeface="宋体" panose="02010600030101010101" pitchFamily="2" charset="-122"/>
              </a:rPr>
              <a:t>第四节之前，现已被删除。</a:t>
            </a:r>
            <a:endParaRPr lang="zh-CN" altLang="en-US" dirty="0">
              <a:ea typeface="宋体" panose="02010600030101010101" pitchFamily="2" charset="-122"/>
            </a:endParaRPr>
          </a:p>
          <a:p>
            <a:pPr marL="228600" indent="-228600" eaLnBrk="1" hangingPunct="1">
              <a:buFontTx/>
              <a:buAutoNum type="arabicPeriod"/>
            </a:pPr>
            <a:r>
              <a:rPr lang="zh-CN" altLang="en-US" dirty="0">
                <a:ea typeface="宋体" panose="02010600030101010101" pitchFamily="2" charset="-122"/>
              </a:rPr>
              <a:t> </a:t>
            </a:r>
            <a:r>
              <a:rPr lang="en-US" altLang="zh-CN" dirty="0">
                <a:ea typeface="宋体" panose="02010600030101010101" pitchFamily="2" charset="-122"/>
              </a:rPr>
              <a:t>c</a:t>
            </a:r>
            <a:r>
              <a:rPr lang="zh-CN" altLang="en-US" dirty="0">
                <a:ea typeface="宋体" panose="02010600030101010101" pitchFamily="2" charset="-122"/>
              </a:rPr>
              <a:t>。见</a:t>
            </a:r>
            <a:r>
              <a:rPr lang="en-US" altLang="zh-CN" dirty="0">
                <a:ea typeface="宋体" panose="02010600030101010101" pitchFamily="2" charset="-122"/>
              </a:rPr>
              <a:t>P54</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a</a:t>
            </a:r>
            <a:r>
              <a:rPr lang="zh-CN" altLang="en-US" dirty="0">
                <a:ea typeface="宋体" panose="02010600030101010101" pitchFamily="2" charset="-122"/>
              </a:rPr>
              <a:t>。见第</a:t>
            </a:r>
            <a:r>
              <a:rPr lang="en-US" altLang="zh-CN" dirty="0">
                <a:ea typeface="宋体" panose="02010600030101010101" pitchFamily="2" charset="-122"/>
              </a:rPr>
              <a:t>13</a:t>
            </a:r>
            <a:r>
              <a:rPr lang="zh-CN" altLang="en-US" dirty="0">
                <a:ea typeface="宋体" panose="02010600030101010101" pitchFamily="2" charset="-122"/>
              </a:rPr>
              <a:t>章</a:t>
            </a:r>
            <a:r>
              <a:rPr lang="en-US" altLang="zh-CN" dirty="0">
                <a:ea typeface="宋体" panose="02010600030101010101" pitchFamily="2" charset="-122"/>
              </a:rPr>
              <a:t>P390</a:t>
            </a:r>
            <a:endParaRPr lang="en-US" altLang="zh-CN" dirty="0">
              <a:ea typeface="宋体" panose="02010600030101010101" pitchFamily="2" charset="-122"/>
            </a:endParaRPr>
          </a:p>
          <a:p>
            <a:pPr marL="0" indent="0" eaLnBrk="1" hangingPunct="1">
              <a:buFontTx/>
              <a:buNone/>
            </a:pPr>
            <a:endParaRPr lang="en-US" altLang="zh-CN" dirty="0">
              <a:ea typeface="宋体" panose="02010600030101010101" pitchFamily="2" charset="-122"/>
            </a:endParaRPr>
          </a:p>
          <a:p>
            <a:pPr marL="0" indent="0" eaLnBrk="1" hangingPunct="1">
              <a:buFontTx/>
              <a:buNone/>
            </a:pPr>
            <a:r>
              <a:rPr lang="zh-CN" altLang="en-US" dirty="0">
                <a:ea typeface="宋体" panose="02010600030101010101" pitchFamily="2" charset="-122"/>
              </a:rPr>
              <a:t>单选题：几乎全部直接来源于课本。</a:t>
            </a:r>
            <a:endParaRPr lang="en-US" altLang="zh-CN"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D3752E1-9126-4AAE-B497-0A62A0C80E5E}" type="slidenum">
              <a:rPr lang="en-US" altLang="zh-CN" smtClean="0"/>
            </a:fld>
            <a:endParaRPr lang="en-US" altLang="zh-CN"/>
          </a:p>
        </p:txBody>
      </p:sp>
      <p:sp>
        <p:nvSpPr>
          <p:cNvPr id="14339" name="Rectangle 2"/>
          <p:cNvSpPr>
            <a:spLocks noGrp="1" noRot="1" noChangeAspect="1" noChangeArrowheads="1" noTextEdit="1"/>
          </p:cNvSpPr>
          <p:nvPr>
            <p:ph type="sldImg"/>
          </p:nvPr>
        </p:nvSpPr>
        <p:spPr/>
      </p:sp>
      <p:sp>
        <p:nvSpPr>
          <p:cNvPr id="14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dirty="0">
                <a:ea typeface="宋体" panose="02010600030101010101" pitchFamily="2" charset="-122"/>
              </a:rPr>
              <a:t> </a:t>
            </a:r>
            <a:r>
              <a:rPr lang="en-US" altLang="zh-CN" dirty="0" err="1">
                <a:ea typeface="宋体" panose="02010600030101010101" pitchFamily="2" charset="-122"/>
              </a:rPr>
              <a:t>acd</a:t>
            </a:r>
            <a:r>
              <a:rPr lang="zh-CN" altLang="en-US" dirty="0">
                <a:ea typeface="宋体" panose="02010600030101010101" pitchFamily="2" charset="-122"/>
              </a:rPr>
              <a:t>。见</a:t>
            </a:r>
            <a:r>
              <a:rPr lang="en-US" altLang="zh-CN" dirty="0">
                <a:ea typeface="宋体" panose="02010600030101010101" pitchFamily="2" charset="-122"/>
              </a:rPr>
              <a:t>P33</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cd</a:t>
            </a:r>
            <a:r>
              <a:rPr lang="zh-CN" altLang="en-US" dirty="0">
                <a:ea typeface="宋体" panose="02010600030101010101" pitchFamily="2" charset="-122"/>
              </a:rPr>
              <a:t>。</a:t>
            </a:r>
            <a:r>
              <a:rPr lang="en-US" altLang="zh-CN">
                <a:ea typeface="宋体" panose="02010600030101010101" pitchFamily="2" charset="-122"/>
              </a:rPr>
              <a:t>P49……</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a:t>
            </a:r>
            <a:r>
              <a:rPr lang="en-US" altLang="zh-CN" dirty="0" err="1">
                <a:ea typeface="宋体" panose="02010600030101010101" pitchFamily="2" charset="-122"/>
              </a:rPr>
              <a:t>abcd</a:t>
            </a:r>
            <a:r>
              <a:rPr lang="zh-CN" altLang="en-US" dirty="0">
                <a:ea typeface="宋体" panose="02010600030101010101" pitchFamily="2" charset="-122"/>
              </a:rPr>
              <a:t>。</a:t>
            </a:r>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44549CC-4BDD-4E01-A98D-38214991C227}" type="slidenum">
              <a:rPr lang="en-US" altLang="zh-CN" smtClean="0"/>
            </a:fld>
            <a:endParaRPr lang="en-US" altLang="zh-CN"/>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dirty="0">
                <a:ea typeface="宋体" panose="02010600030101010101" pitchFamily="2" charset="-122"/>
              </a:rPr>
              <a:t> a</a:t>
            </a:r>
            <a:r>
              <a:rPr lang="zh-CN" altLang="en-US" dirty="0">
                <a:ea typeface="宋体" panose="02010600030101010101" pitchFamily="2" charset="-122"/>
              </a:rPr>
              <a:t>。见</a:t>
            </a:r>
            <a:r>
              <a:rPr lang="en-US" altLang="zh-CN" dirty="0">
                <a:ea typeface="宋体" panose="02010600030101010101" pitchFamily="2" charset="-122"/>
              </a:rPr>
              <a:t>P76</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a:t>
            </a:r>
            <a:r>
              <a:rPr lang="en-US" altLang="zh-CN" dirty="0" err="1">
                <a:ea typeface="宋体" panose="02010600030101010101" pitchFamily="2" charset="-122"/>
              </a:rPr>
              <a:t>bcd</a:t>
            </a:r>
            <a:r>
              <a:rPr lang="zh-CN" altLang="en-US" dirty="0">
                <a:ea typeface="宋体" panose="02010600030101010101" pitchFamily="2" charset="-122"/>
              </a:rPr>
              <a:t>。见</a:t>
            </a:r>
            <a:r>
              <a:rPr lang="en-US" altLang="zh-CN" dirty="0">
                <a:ea typeface="宋体" panose="02010600030101010101" pitchFamily="2" charset="-122"/>
              </a:rPr>
              <a:t>P132</a:t>
            </a:r>
            <a:endParaRPr lang="en-US" altLang="zh-CN" dirty="0">
              <a:ea typeface="宋体" panose="02010600030101010101" pitchFamily="2" charset="-122"/>
            </a:endParaRPr>
          </a:p>
          <a:p>
            <a:pPr marL="228600" indent="-228600" eaLnBrk="1" hangingPunct="1">
              <a:buFontTx/>
              <a:buAutoNum type="arabicPeriod"/>
            </a:pPr>
            <a:r>
              <a:rPr lang="en-US" altLang="zh-CN" dirty="0">
                <a:ea typeface="宋体" panose="02010600030101010101" pitchFamily="2" charset="-122"/>
              </a:rPr>
              <a:t> ac</a:t>
            </a:r>
            <a:r>
              <a:rPr lang="zh-CN" altLang="en-US" dirty="0">
                <a:ea typeface="宋体" panose="02010600030101010101" pitchFamily="2" charset="-122"/>
              </a:rPr>
              <a:t>。见</a:t>
            </a:r>
            <a:r>
              <a:rPr lang="en-US" altLang="zh-CN" dirty="0">
                <a:ea typeface="宋体" panose="02010600030101010101" pitchFamily="2" charset="-122"/>
              </a:rPr>
              <a:t>P148</a:t>
            </a:r>
            <a:endParaRPr lang="en-US" altLang="zh-CN" dirty="0">
              <a:ea typeface="宋体" panose="02010600030101010101" pitchFamily="2" charset="-122"/>
            </a:endParaRPr>
          </a:p>
          <a:p>
            <a:pPr marL="0" indent="0" eaLnBrk="1" hangingPunct="1">
              <a:buFontTx/>
              <a:buNone/>
            </a:pPr>
            <a:endParaRPr lang="en-US" altLang="zh-CN" dirty="0">
              <a:ea typeface="宋体" panose="02010600030101010101" pitchFamily="2" charset="-122"/>
            </a:endParaRPr>
          </a:p>
          <a:p>
            <a:pPr marL="0" indent="0" eaLnBrk="1" hangingPunct="1">
              <a:buFontTx/>
              <a:buNone/>
            </a:pPr>
            <a:r>
              <a:rPr lang="zh-CN" altLang="en-US" dirty="0">
                <a:ea typeface="宋体" panose="02010600030101010101" pitchFamily="2" charset="-122"/>
              </a:rPr>
              <a:t>不定选题：几乎</a:t>
            </a:r>
            <a:r>
              <a:rPr lang="en-US" altLang="zh-CN" dirty="0">
                <a:ea typeface="宋体" panose="02010600030101010101" pitchFamily="2" charset="-122"/>
              </a:rPr>
              <a:t>100%</a:t>
            </a:r>
            <a:r>
              <a:rPr lang="zh-CN" altLang="en-US" dirty="0">
                <a:ea typeface="宋体" panose="02010600030101010101" pitchFamily="2" charset="-122"/>
              </a:rPr>
              <a:t>直接来源于课本，需务必找到其在课本中的出处。</a:t>
            </a:r>
            <a:endParaRPr lang="en-US" altLang="zh-CN"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723BCC0-7EB2-42CA-9794-15E67250110D}" type="slidenum">
              <a:rPr lang="zh-CN" altLang="en-US">
                <a:latin typeface="Times New Roman" panose="02020603050405020304" pitchFamily="18" charset="0"/>
              </a:rPr>
            </a:fld>
            <a:endParaRPr lang="en-US" altLang="zh-CN">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D1B3147-C77E-4E53-A632-F0563717D163}" type="slidenum">
              <a:rPr lang="zh-CN" altLang="en-US">
                <a:latin typeface="Times New Roman" panose="02020603050405020304" pitchFamily="18" charset="0"/>
              </a:rPr>
            </a:fld>
            <a:endParaRPr lang="en-US" altLang="zh-CN">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p:sp>
      <p:sp>
        <p:nvSpPr>
          <p:cNvPr id="7172" name="Rectangle 3"/>
          <p:cNvSpPr>
            <a:spLocks noGrp="1" noChangeArrowheads="1"/>
          </p:cNvSpPr>
          <p:nvPr>
            <p:ph type="body" idx="1"/>
          </p:nvPr>
        </p:nvSpPr>
        <p:spPr>
          <a:noFill/>
        </p:spPr>
        <p:txBody>
          <a:bodyPr/>
          <a:lstStyle/>
          <a:p>
            <a:pPr eaLnBrk="1" hangingPunct="1"/>
            <a:r>
              <a:rPr lang="en-US" altLang="zh-CN" dirty="0"/>
              <a:t>2.   P99</a:t>
            </a:r>
            <a:endParaRPr lang="en-US" altLang="zh-CN" dirty="0"/>
          </a:p>
          <a:p>
            <a:pPr eaLnBrk="1" hangingPunct="1"/>
            <a:r>
              <a:rPr lang="en-US" altLang="zh-CN" dirty="0"/>
              <a:t>4.   P368</a:t>
            </a:r>
            <a:endParaRPr lang="en-US" altLang="zh-CN" dirty="0"/>
          </a:p>
          <a:p>
            <a:pPr eaLnBrk="1" hangingPunct="1"/>
            <a:r>
              <a:rPr lang="en-US" altLang="zh-CN" dirty="0"/>
              <a:t>7.   P93</a:t>
            </a:r>
            <a:endParaRPr lang="en-US" altLang="zh-CN" dirty="0"/>
          </a:p>
          <a:p>
            <a:pPr eaLnBrk="1" hangingPunct="1"/>
            <a:r>
              <a:rPr lang="en-US" altLang="zh-CN" dirty="0"/>
              <a:t>10. P87</a:t>
            </a:r>
            <a:endParaRPr lang="en-US" altLang="zh-CN" dirty="0"/>
          </a:p>
          <a:p>
            <a:pPr eaLnBrk="1" hangingPunct="1"/>
            <a:endParaRPr lang="en-US" altLang="zh-CN" dirty="0"/>
          </a:p>
          <a:p>
            <a:pPr marL="0" indent="0" eaLnBrk="1" hangingPunct="1">
              <a:spcBef>
                <a:spcPct val="20000"/>
              </a:spcBef>
              <a:buFontTx/>
              <a:buNone/>
            </a:pPr>
            <a:r>
              <a:rPr lang="zh-CN" altLang="en-US" dirty="0"/>
              <a:t>参考答案：　</a:t>
            </a:r>
            <a:r>
              <a:rPr lang="en-US" altLang="zh-CN" sz="1200" dirty="0">
                <a:latin typeface="微软雅黑" panose="020B0503020204020204" pitchFamily="34" charset="-122"/>
                <a:ea typeface="微软雅黑" panose="020B0503020204020204" pitchFamily="34" charset="-122"/>
              </a:rPr>
              <a:t>1. F</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2. 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3. F</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4. d</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5. d</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6. b</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7. bcd</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8. abc</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9. abd</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10. a</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Line 7"/>
          <p:cNvSpPr>
            <a:spLocks noChangeShapeType="1"/>
          </p:cNvSpPr>
          <p:nvPr/>
        </p:nvSpPr>
        <p:spPr bwMode="auto">
          <a:xfrm>
            <a:off x="1905000" y="1219200"/>
            <a:ext cx="0" cy="2057400"/>
          </a:xfrm>
          <a:prstGeom prst="line">
            <a:avLst/>
          </a:prstGeom>
          <a:noFill/>
          <a:ln w="34925">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5" name="Oval 8"/>
          <p:cNvSpPr>
            <a:spLocks noChangeArrowheads="1"/>
          </p:cNvSpPr>
          <p:nvPr/>
        </p:nvSpPr>
        <p:spPr bwMode="auto">
          <a:xfrm>
            <a:off x="163513" y="2103438"/>
            <a:ext cx="347662" cy="347662"/>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2400">
              <a:latin typeface="Times New Roman" panose="02020603050405020304" pitchFamily="18" charset="0"/>
            </a:endParaRPr>
          </a:p>
        </p:txBody>
      </p:sp>
      <p:sp>
        <p:nvSpPr>
          <p:cNvPr id="6" name="Oval 9"/>
          <p:cNvSpPr>
            <a:spLocks noChangeArrowheads="1"/>
          </p:cNvSpPr>
          <p:nvPr/>
        </p:nvSpPr>
        <p:spPr bwMode="auto">
          <a:xfrm>
            <a:off x="739775" y="2105025"/>
            <a:ext cx="349250" cy="34766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2400">
              <a:latin typeface="Times New Roman" panose="02020603050405020304" pitchFamily="18" charset="0"/>
            </a:endParaRPr>
          </a:p>
        </p:txBody>
      </p:sp>
      <p:sp>
        <p:nvSpPr>
          <p:cNvPr id="7" name="Oval 10"/>
          <p:cNvSpPr>
            <a:spLocks noChangeArrowheads="1"/>
          </p:cNvSpPr>
          <p:nvPr/>
        </p:nvSpPr>
        <p:spPr bwMode="auto">
          <a:xfrm>
            <a:off x="1317625" y="2105025"/>
            <a:ext cx="347663" cy="34766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2400">
              <a:latin typeface="Times New Roman" panose="02020603050405020304" pitchFamily="18" charset="0"/>
            </a:endParaRPr>
          </a:p>
        </p:txBody>
      </p:sp>
      <p:sp>
        <p:nvSpPr>
          <p:cNvPr id="60418" name="Rectangle 2"/>
          <p:cNvSpPr>
            <a:spLocks noGrp="1" noChangeArrowheads="1"/>
          </p:cNvSpPr>
          <p:nvPr>
            <p:ph type="ctrTitle"/>
          </p:nvPr>
        </p:nvSpPr>
        <p:spPr>
          <a:xfrm>
            <a:off x="2133600" y="1371600"/>
            <a:ext cx="6477000" cy="1752600"/>
          </a:xfrm>
        </p:spPr>
        <p:txBody>
          <a:bodyPr/>
          <a:lstStyle>
            <a:lvl1pPr>
              <a:defRPr sz="5400"/>
            </a:lvl1pPr>
          </a:lstStyle>
          <a:p>
            <a:r>
              <a:rPr lang="zh-CN" altLang="en-US"/>
              <a:t>单击此处编辑母版标题样式</a:t>
            </a:r>
            <a:endParaRPr lang="zh-CN" altLang="en-US"/>
          </a:p>
        </p:txBody>
      </p:sp>
      <p:sp>
        <p:nvSpPr>
          <p:cNvPr id="60419" name="Rectangle 3"/>
          <p:cNvSpPr>
            <a:spLocks noGrp="1" noChangeArrowheads="1"/>
          </p:cNvSpPr>
          <p:nvPr>
            <p:ph type="subTitle" idx="1"/>
          </p:nvPr>
        </p:nvSpPr>
        <p:spPr>
          <a:xfrm>
            <a:off x="2133600" y="3733800"/>
            <a:ext cx="6477000" cy="1981200"/>
          </a:xfrm>
        </p:spPr>
        <p:txBody>
          <a:bodyPr/>
          <a:lstStyle>
            <a:lvl1pPr marL="0" indent="0">
              <a:buFont typeface="Wingdings" panose="05000000000000000000" pitchFamily="2" charset="2"/>
              <a:buNone/>
              <a:defRPr/>
            </a:lvl1pPr>
          </a:lstStyle>
          <a:p>
            <a:r>
              <a:rPr lang="zh-CN" altLang="en-US"/>
              <a:t>单击此处编辑母版副标题样式</a:t>
            </a:r>
            <a:endParaRPr lang="zh-CN" altLang="en-US"/>
          </a:p>
        </p:txBody>
      </p:sp>
      <p:sp>
        <p:nvSpPr>
          <p:cNvPr id="8" name="Rectangle 4"/>
          <p:cNvSpPr>
            <a:spLocks noGrp="1" noChangeArrowheads="1"/>
          </p:cNvSpPr>
          <p:nvPr>
            <p:ph type="dt" sz="half" idx="10"/>
          </p:nvPr>
        </p:nvSpPr>
        <p:spPr>
          <a:xfrm>
            <a:off x="7086600" y="6248400"/>
            <a:ext cx="1524000" cy="457200"/>
          </a:xfrm>
        </p:spPr>
        <p:txBody>
          <a:bodyPr/>
          <a:lstStyle>
            <a:lvl1pPr>
              <a:defRPr/>
            </a:lvl1pPr>
          </a:lstStyle>
          <a:p>
            <a:pPr>
              <a:defRPr/>
            </a:pPr>
            <a:endParaRPr lang="en-US" altLang="zh-CN"/>
          </a:p>
        </p:txBody>
      </p:sp>
      <p:sp>
        <p:nvSpPr>
          <p:cNvPr id="9" name="Rectangle 5"/>
          <p:cNvSpPr>
            <a:spLocks noGrp="1" noChangeArrowheads="1"/>
          </p:cNvSpPr>
          <p:nvPr>
            <p:ph type="ftr" sz="quarter" idx="11"/>
          </p:nvPr>
        </p:nvSpPr>
        <p:spPr>
          <a:xfrm>
            <a:off x="3810000" y="6248400"/>
            <a:ext cx="2895600" cy="457200"/>
          </a:xfrm>
        </p:spPr>
        <p:txBody>
          <a:bodyPr/>
          <a:lstStyle>
            <a:lvl1pPr>
              <a:defRPr/>
            </a:lvl1pPr>
          </a:lstStyle>
          <a:p>
            <a:pPr>
              <a:defRPr/>
            </a:pPr>
            <a:endParaRPr lang="en-US" altLang="zh-CN"/>
          </a:p>
        </p:txBody>
      </p:sp>
      <p:sp>
        <p:nvSpPr>
          <p:cNvPr id="10" name="Rectangle 6"/>
          <p:cNvSpPr>
            <a:spLocks noGrp="1" noChangeArrowheads="1"/>
          </p:cNvSpPr>
          <p:nvPr>
            <p:ph type="sldNum" sz="quarter" idx="12"/>
          </p:nvPr>
        </p:nvSpPr>
        <p:spPr>
          <a:xfrm>
            <a:off x="2209800" y="6248400"/>
            <a:ext cx="1219200" cy="457200"/>
          </a:xfrm>
        </p:spPr>
        <p:txBody>
          <a:bodyPr/>
          <a:lstStyle>
            <a:lvl1pPr>
              <a:defRPr/>
            </a:lvl1pPr>
          </a:lstStyle>
          <a:p>
            <a:pPr>
              <a:defRPr/>
            </a:pPr>
            <a:fld id="{23F844AB-9BD8-4B61-ADBA-9866DA43D1C6}"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E39C084-C953-42B3-BD05-106BB1597DC0}"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190500"/>
            <a:ext cx="1752600" cy="58293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524000" y="190500"/>
            <a:ext cx="5105400" cy="58293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48E95B4-3081-4BAD-A0BD-07F7ECCFACC3}"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grpSp>
        <p:nvGrpSpPr>
          <p:cNvPr id="2" name="组合 1"/>
          <p:cNvGrpSpPr/>
          <p:nvPr userDrawn="1"/>
        </p:nvGrpSpPr>
        <p:grpSpPr>
          <a:xfrm>
            <a:off x="0" y="6400800"/>
            <a:ext cx="9144000" cy="457200"/>
            <a:chOff x="0" y="6217920"/>
            <a:chExt cx="12192000" cy="640080"/>
          </a:xfrm>
        </p:grpSpPr>
        <p:sp>
          <p:nvSpPr>
            <p:cNvPr id="3" name="矩形 2"/>
            <p:cNvSpPr/>
            <p:nvPr/>
          </p:nvSpPr>
          <p:spPr>
            <a:xfrm>
              <a:off x="0" y="6217920"/>
              <a:ext cx="1234440" cy="640080"/>
            </a:xfrm>
            <a:prstGeom prst="rect">
              <a:avLst/>
            </a:prstGeom>
            <a:solidFill>
              <a:srgbClr val="6B3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 name="矩形 3"/>
            <p:cNvSpPr/>
            <p:nvPr/>
          </p:nvSpPr>
          <p:spPr>
            <a:xfrm>
              <a:off x="1234440" y="6217920"/>
              <a:ext cx="10957560" cy="640080"/>
            </a:xfrm>
            <a:prstGeom prst="rect">
              <a:avLst/>
            </a:prstGeom>
            <a:solidFill>
              <a:srgbClr val="F18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9639C89-FB2A-4881-BEC0-561EA17494C7}"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xfrm>
            <a:off x="685800" y="1700213"/>
            <a:ext cx="7772400" cy="1470025"/>
          </a:xfrm>
        </p:spPr>
        <p:txBody>
          <a:bodyPr/>
          <a:lstStyle>
            <a:lvl1pPr>
              <a:defRPr sz="4800">
                <a:solidFill>
                  <a:schemeClr val="tx1"/>
                </a:solidFill>
              </a:defRPr>
            </a:lvl1pPr>
          </a:lstStyle>
          <a:p>
            <a:r>
              <a:rPr lang="zh-CN" altLang="en-US"/>
              <a:t>单击此处编辑母版标题样式</a:t>
            </a:r>
            <a:endParaRPr lang="zh-CN" altLang="en-US"/>
          </a:p>
        </p:txBody>
      </p:sp>
      <p:sp>
        <p:nvSpPr>
          <p:cNvPr id="11268" name="Rectangle 4"/>
          <p:cNvSpPr>
            <a:spLocks noGrp="1" noChangeArrowheads="1"/>
          </p:cNvSpPr>
          <p:nvPr>
            <p:ph type="subTitle" idx="1"/>
          </p:nvPr>
        </p:nvSpPr>
        <p:spPr>
          <a:xfrm>
            <a:off x="1371600" y="3455988"/>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11269" name="Rectangle 5"/>
          <p:cNvSpPr>
            <a:spLocks noGrp="1" noChangeArrowheads="1"/>
          </p:cNvSpPr>
          <p:nvPr>
            <p:ph type="dt" sz="half" idx="2"/>
          </p:nvPr>
        </p:nvSpPr>
        <p:spPr>
          <a:xfrm>
            <a:off x="457200" y="6245225"/>
            <a:ext cx="2133600" cy="476250"/>
          </a:xfrm>
        </p:spPr>
        <p:txBody>
          <a:bodyPr>
            <a:normAutofit/>
          </a:bodyPr>
          <a:lstStyle>
            <a:lvl1pPr>
              <a:defRPr>
                <a:latin typeface="+mn-ea"/>
              </a:defRPr>
            </a:lvl1pPr>
          </a:lstStyle>
          <a:p>
            <a:pPr>
              <a:defRPr/>
            </a:pPr>
            <a:endParaRPr lang="en-US" altLang="zh-CN"/>
          </a:p>
        </p:txBody>
      </p:sp>
      <p:sp>
        <p:nvSpPr>
          <p:cNvPr id="11270" name="Rectangle 6"/>
          <p:cNvSpPr>
            <a:spLocks noGrp="1" noChangeArrowheads="1"/>
          </p:cNvSpPr>
          <p:nvPr>
            <p:ph type="ftr" sz="quarter" idx="3"/>
          </p:nvPr>
        </p:nvSpPr>
        <p:spPr>
          <a:xfrm>
            <a:off x="3124200" y="6245225"/>
            <a:ext cx="2895600" cy="476250"/>
          </a:xfrm>
        </p:spPr>
        <p:txBody>
          <a:bodyPr>
            <a:normAutofit/>
          </a:bodyPr>
          <a:lstStyle>
            <a:lvl1pPr>
              <a:defRPr>
                <a:latin typeface="+mn-ea"/>
              </a:defRPr>
            </a:lvl1pPr>
          </a:lstStyle>
          <a:p>
            <a:pPr>
              <a:defRPr/>
            </a:pPr>
            <a:endParaRPr lang="en-US" altLang="zh-CN"/>
          </a:p>
        </p:txBody>
      </p:sp>
      <p:sp>
        <p:nvSpPr>
          <p:cNvPr id="11271" name="Rectangle 7"/>
          <p:cNvSpPr>
            <a:spLocks noGrp="1" noChangeArrowheads="1"/>
          </p:cNvSpPr>
          <p:nvPr>
            <p:ph type="sldNum" sz="quarter" idx="4"/>
          </p:nvPr>
        </p:nvSpPr>
        <p:spPr>
          <a:xfrm>
            <a:off x="6553200" y="6245225"/>
            <a:ext cx="2133600" cy="476250"/>
          </a:xfrm>
        </p:spPr>
        <p:txBody>
          <a:bodyPr>
            <a:normAutofit/>
          </a:bodyPr>
          <a:lstStyle>
            <a:lvl1pPr>
              <a:defRPr>
                <a:latin typeface="+mn-ea"/>
              </a:defRPr>
            </a:lvl1pPr>
          </a:lstStyle>
          <a:p>
            <a:pPr>
              <a:defRPr/>
            </a:pPr>
            <a:fld id="{3EBF57B7-B284-4BB7-A3BF-3BA839A2B7B8}" type="slidenum">
              <a:rPr lang="zh-CN" altLang="en-US" smtClean="0"/>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13" descr="PPT头(航母2)"/>
          <p:cNvPicPr>
            <a:picLocks noChangeAspect="1" noChangeArrowheads="1"/>
          </p:cNvPicPr>
          <p:nvPr/>
        </p:nvPicPr>
        <p:blipFill>
          <a:blip r:embed="rId2" cstate="print"/>
          <a:srcRect/>
          <a:stretch>
            <a:fillRect/>
          </a:stretch>
        </p:blipFill>
        <p:spPr bwMode="auto">
          <a:xfrm>
            <a:off x="0" y="0"/>
            <a:ext cx="9144000" cy="1374775"/>
          </a:xfrm>
          <a:prstGeom prst="rect">
            <a:avLst/>
          </a:prstGeom>
          <a:noFill/>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0034492-67C5-4CE8-80B4-F961A4B3D7C4}" type="slidenum">
              <a:rPr lang="zh-CN" altLang="en-US" smtClean="0"/>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417019"/>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191683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6D6F6DD4-F5A2-4EE1-8843-D8DCBF1471D0}" type="slidenum">
              <a:rPr lang="zh-CN" altLang="en-US" smtClean="0"/>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13" descr="PPT头(航母2)"/>
          <p:cNvPicPr>
            <a:picLocks noChangeAspect="1" noChangeArrowheads="1"/>
          </p:cNvPicPr>
          <p:nvPr/>
        </p:nvPicPr>
        <p:blipFill>
          <a:blip r:embed="rId2" cstate="print"/>
          <a:srcRect/>
          <a:stretch>
            <a:fillRect/>
          </a:stretch>
        </p:blipFill>
        <p:spPr bwMode="auto">
          <a:xfrm>
            <a:off x="0" y="0"/>
            <a:ext cx="9144000" cy="1374775"/>
          </a:xfrm>
          <a:prstGeom prst="rect">
            <a:avLst/>
          </a:prstGeom>
          <a:noFill/>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F45D3DD3-CC30-4D04-AC4A-674BA5D19FD6}" type="slidenum">
              <a:rPr lang="zh-CN" altLang="en-US" smtClean="0"/>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13" descr="PPT头(航母2)"/>
          <p:cNvPicPr>
            <a:picLocks noChangeAspect="1" noChangeArrowheads="1"/>
          </p:cNvPicPr>
          <p:nvPr/>
        </p:nvPicPr>
        <p:blipFill>
          <a:blip r:embed="rId2" cstate="print"/>
          <a:srcRect/>
          <a:stretch>
            <a:fillRect/>
          </a:stretch>
        </p:blipFill>
        <p:spPr bwMode="auto">
          <a:xfrm>
            <a:off x="0" y="0"/>
            <a:ext cx="9144000" cy="1374775"/>
          </a:xfrm>
          <a:prstGeom prst="rect">
            <a:avLst/>
          </a:prstGeom>
          <a:noFill/>
        </p:spPr>
      </p:pic>
      <p:sp>
        <p:nvSpPr>
          <p:cNvPr id="2" name="标题 1"/>
          <p:cNvSpPr>
            <a:spLocks noGrp="1"/>
          </p:cNvSpPr>
          <p:nvPr>
            <p:ph type="title"/>
          </p:nvPr>
        </p:nvSpPr>
        <p:spPr>
          <a:xfrm>
            <a:off x="457200" y="115887"/>
            <a:ext cx="7355160" cy="1143000"/>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pPr>
              <a:defRPr/>
            </a:pPr>
            <a:fld id="{66DA8E69-3482-47D8-AA30-EED3510B407D}" type="slidenum">
              <a:rPr lang="zh-CN" altLang="en-US" smtClean="0"/>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13" descr="PPT头(航母2)"/>
          <p:cNvPicPr>
            <a:picLocks noChangeAspect="1" noChangeArrowheads="1"/>
          </p:cNvPicPr>
          <p:nvPr/>
        </p:nvPicPr>
        <p:blipFill>
          <a:blip r:embed="rId2" cstate="print"/>
          <a:srcRect/>
          <a:stretch>
            <a:fillRect/>
          </a:stretch>
        </p:blipFill>
        <p:spPr bwMode="auto">
          <a:xfrm>
            <a:off x="0" y="0"/>
            <a:ext cx="9144000" cy="1374775"/>
          </a:xfrm>
          <a:prstGeom prst="rect">
            <a:avLst/>
          </a:prstGeom>
          <a:noFill/>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E389241A-BCFA-4166-88BA-A2C319CD5A63}" type="slidenum">
              <a:rPr lang="zh-CN" altLang="en-US" smtClean="0"/>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C29D16D-4B78-4EBA-9B7D-5CB4A0D56188}"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9ADF85D4-A392-43A7-B31B-95F70D2E10EB}" type="slidenum">
              <a:rPr lang="zh-CN" altLang="en-US" smtClean="0"/>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D596607C-FDD2-4BD4-86CC-8DFD23BE0DD8}" type="slidenum">
              <a:rPr lang="zh-CN" altLang="en-US" smtClean="0"/>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E86E667E-4949-4986-B544-71C1F1B33254}" type="slidenum">
              <a:rPr lang="zh-CN" altLang="en-US" smtClean="0"/>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13" descr="PPT头(航母2)"/>
          <p:cNvPicPr>
            <a:picLocks noChangeAspect="1" noChangeArrowheads="1"/>
          </p:cNvPicPr>
          <p:nvPr/>
        </p:nvPicPr>
        <p:blipFill>
          <a:blip r:embed="rId2" cstate="print"/>
          <a:srcRect/>
          <a:stretch>
            <a:fillRect/>
          </a:stretch>
        </p:blipFill>
        <p:spPr bwMode="auto">
          <a:xfrm>
            <a:off x="0" y="0"/>
            <a:ext cx="9144000" cy="1374775"/>
          </a:xfrm>
          <a:prstGeom prst="rect">
            <a:avLst/>
          </a:prstGeom>
          <a:noFill/>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34DC004-D1A5-4785-94F7-AA1F2BF8981C}" type="slidenum">
              <a:rPr lang="zh-CN" altLang="en-US" smtClean="0"/>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A9AAF8EF-0096-485C-BCBC-64175FFC665A}" type="slidenum">
              <a:rPr lang="zh-CN" altLang="en-US" smtClean="0"/>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9639C89-FB2A-4881-BEC0-561EA17494C7}" type="slidenum">
              <a:rPr lang="zh-CN" altLang="en-US"/>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11688" y="1484313"/>
            <a:ext cx="4281487" cy="23352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11688" y="3971925"/>
            <a:ext cx="4281487" cy="2336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2038B8B3-35C9-4E7C-9116-C8BC4D32C6FD}" type="slidenum">
              <a:rPr lang="zh-CN" altLang="en-US"/>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BE93E78-4AC8-4593-B387-0A7E7EA5EEB6}"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83DF0C3-FF75-4002-AE6D-F52D41C717DE}"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E937EC8-4452-4CD8-9244-D52A1986A7D9}"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3D653E8-9AE3-4FDC-8BD8-54C0D14FF13F}"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77EDD2C-62B9-4F6C-9812-10B57DCB97FE}"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DF7D6E6F-41B7-4902-B67D-94F5F6A35275}"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53A9C2F3-91A7-4B68-8FF0-A4FEA705A5C3}"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3CD1E99B-C6D7-4F61-973A-CAA7F446823D}"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DD1A92C-1454-4F6D-8D18-E3CE8CE03C02}"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213B26C-EC35-453C-A3AD-11C87B7C18E8}"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BC59410-C270-44FF-9CDA-1C58B23F8175}" type="slidenum">
              <a:rPr lang="en-US" altLang="zh-CN"/>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95A9F43-3915-4834-80F1-FAFF30D8F4A0}" type="slidenum">
              <a:rPr lang="en-US" altLang="zh-CN"/>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9DA13F7-6B0C-49DA-A011-C42A024AB411}" type="slidenum">
              <a:rPr lang="en-US" altLang="zh-CN"/>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59F0530-5BDF-4CF7-8004-E3796D57F09B}"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5240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1054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A0695AF-5D49-409A-987A-BB5CEDA46CC8}" type="slidenum">
              <a:rPr lang="en-US" altLang="zh-CN"/>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C16A8E6-A8A0-4672-88CC-052E167AD398}" type="slidenum">
              <a:rPr lang="en-US" altLang="zh-CN"/>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2BCE610-0026-4DB3-A0AF-960C1E97E57D}" type="slidenum">
              <a:rPr lang="en-US" altLang="zh-CN"/>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15CBC483-5AC1-492F-9035-000ACF12CCFF}" type="slidenum">
              <a:rPr lang="en-US" altLang="zh-CN"/>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97FCD2A-BD44-48DA-A763-4D6997327160}" type="slidenum">
              <a:rPr lang="en-US" altLang="zh-CN"/>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0BEEBE2B-E6D0-44C3-849E-B9BBAC97FC62}" type="slidenum">
              <a:rPr lang="en-US" altLang="zh-CN"/>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D29D91B-2541-4DD9-BBCD-47D0D8D941D4}" type="slidenum">
              <a:rPr lang="en-US" altLang="zh-CN"/>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9137D96-C868-41FA-A023-16C358755616}" type="slidenum">
              <a:rPr lang="en-US" altLang="zh-CN"/>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2F0538F-01C3-4B72-9251-BC7370926C11}" type="slidenum">
              <a:rPr lang="en-US" altLang="zh-CN"/>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7109115-6D80-48BD-AAB9-9BB868EC3136}" type="slidenum">
              <a:rPr lang="en-US" altLang="zh-CN"/>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11688" y="1484313"/>
            <a:ext cx="4281487" cy="23352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11688" y="3971925"/>
            <a:ext cx="4281487" cy="2336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337300"/>
            <a:ext cx="2133600" cy="476250"/>
          </a:xfrm>
        </p:spPr>
        <p:txBody>
          <a:bodyPr/>
          <a:lstStyle>
            <a:lvl1pPr>
              <a:defRPr/>
            </a:lvl1pPr>
          </a:lstStyle>
          <a:p>
            <a:fld id="{1C1E43DB-A41D-4E75-9467-7F9247093A55}"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326F0ED4-F9F2-445D-AE5F-2F2ED65F0A3E}" type="slidenum">
              <a:rPr lang="en-US" altLang="zh-CN"/>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337300"/>
            <a:ext cx="2133600" cy="476250"/>
          </a:xfrm>
        </p:spPr>
        <p:txBody>
          <a:bodyPr/>
          <a:lstStyle>
            <a:lvl1pPr>
              <a:defRPr/>
            </a:lvl1pPr>
          </a:lstStyle>
          <a:p>
            <a:fld id="{F547F099-CFD7-4F08-A8FA-1EC4724FA630}" type="slidenum">
              <a:rPr lang="en-US" altLang="zh-CN"/>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5D6BE4B-B3E5-4DE5-BA67-F8598FEF066F}" type="slidenum">
              <a:rPr lang="en-US" altLang="zh-CN"/>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5D2C264-AC4D-4DAA-815E-B79D50033434}" type="slidenum">
              <a:rPr lang="en-US" altLang="zh-CN"/>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30C5C00-0414-486C-A759-28710550C9DF}" type="slidenum">
              <a:rPr lang="en-US" altLang="zh-CN"/>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04E9480-3FD4-4D73-ACA7-8DE00B698B01}" type="slidenum">
              <a:rPr lang="en-US" altLang="zh-CN"/>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B04012F9-7F2D-4E9B-97CA-E894041CA441}" type="slidenum">
              <a:rPr lang="en-US" altLang="zh-CN"/>
            </a:fld>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0722626-26C9-44CC-B65D-35FFB05EC950}" type="slidenum">
              <a:rPr lang="en-US" altLang="zh-CN"/>
            </a:fld>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8F06575-6532-450C-98A4-0C67056616FF}" type="slidenum">
              <a:rPr lang="en-US" altLang="zh-CN"/>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312FBEC-4105-4919-80CB-56BB46844686}" type="slidenum">
              <a:rPr lang="en-US" altLang="zh-CN"/>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09C2EA8-B518-4C73-B171-806B0B60551E}"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BC82EB2-84A3-4DF7-8504-BAD16D14FB12}" type="slidenum">
              <a:rPr lang="en-US" altLang="zh-CN"/>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5ACC4EE-4008-4BDB-AC74-AA9015F3DCF4}" type="slidenum">
              <a:rPr lang="en-US" altLang="zh-CN"/>
            </a:fld>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0EA5600-E8EE-4804-8B04-4B96FD619BFA}" type="slidenum">
              <a:rPr lang="en-US" altLang="zh-CN"/>
            </a:fld>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11688" y="1484313"/>
            <a:ext cx="4281487" cy="23352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11688" y="3971925"/>
            <a:ext cx="4281487" cy="2336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627D0B78-A72E-4364-8C35-DB8B38DB67D5}" type="slidenum">
              <a:rPr lang="en-US" altLang="zh-CN"/>
            </a:fld>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5F7F9BC-49CA-4A57-8C20-7038FFC499FF}" type="slidenum">
              <a:rPr lang="en-US" altLang="zh-CN"/>
            </a:fld>
            <a:endParaRPr lang="en-US"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xfrm>
            <a:off x="685800" y="1700213"/>
            <a:ext cx="7772400" cy="1470025"/>
          </a:xfrm>
        </p:spPr>
        <p:txBody>
          <a:bodyPr/>
          <a:lstStyle>
            <a:lvl1pPr>
              <a:defRPr sz="4800">
                <a:solidFill>
                  <a:schemeClr val="tx1"/>
                </a:solidFill>
              </a:defRPr>
            </a:lvl1pPr>
          </a:lstStyle>
          <a:p>
            <a:r>
              <a:rPr lang="zh-CN" altLang="en-US"/>
              <a:t>单击此处编辑母版标题样式</a:t>
            </a:r>
            <a:endParaRPr lang="zh-CN" altLang="en-US"/>
          </a:p>
        </p:txBody>
      </p:sp>
      <p:sp>
        <p:nvSpPr>
          <p:cNvPr id="11268" name="Rectangle 4"/>
          <p:cNvSpPr>
            <a:spLocks noGrp="1" noChangeArrowheads="1"/>
          </p:cNvSpPr>
          <p:nvPr>
            <p:ph type="subTitle" idx="1"/>
          </p:nvPr>
        </p:nvSpPr>
        <p:spPr>
          <a:xfrm>
            <a:off x="1371600" y="3455988"/>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11269" name="Rectangle 5"/>
          <p:cNvSpPr>
            <a:spLocks noGrp="1" noChangeArrowheads="1"/>
          </p:cNvSpPr>
          <p:nvPr>
            <p:ph type="dt" sz="half" idx="2"/>
          </p:nvPr>
        </p:nvSpPr>
        <p:spPr>
          <a:xfrm>
            <a:off x="457200" y="6245225"/>
            <a:ext cx="2133600" cy="476250"/>
          </a:xfrm>
        </p:spPr>
        <p:txBody>
          <a:bodyPr>
            <a:normAutofit/>
          </a:bodyPr>
          <a:lstStyle>
            <a:lvl1pPr>
              <a:defRPr>
                <a:latin typeface="+mn-ea"/>
              </a:defRPr>
            </a:lvl1pPr>
          </a:lstStyle>
          <a:p>
            <a:endParaRPr lang="en-US" altLang="zh-CN"/>
          </a:p>
        </p:txBody>
      </p:sp>
      <p:sp>
        <p:nvSpPr>
          <p:cNvPr id="11270" name="Rectangle 6"/>
          <p:cNvSpPr>
            <a:spLocks noGrp="1" noChangeArrowheads="1"/>
          </p:cNvSpPr>
          <p:nvPr>
            <p:ph type="ftr" sz="quarter" idx="3"/>
          </p:nvPr>
        </p:nvSpPr>
        <p:spPr>
          <a:xfrm>
            <a:off x="3124200" y="6245225"/>
            <a:ext cx="2895600" cy="476250"/>
          </a:xfrm>
        </p:spPr>
        <p:txBody>
          <a:bodyPr>
            <a:normAutofit/>
          </a:bodyPr>
          <a:lstStyle>
            <a:lvl1pPr>
              <a:defRPr>
                <a:latin typeface="+mn-ea"/>
              </a:defRPr>
            </a:lvl1pPr>
          </a:lstStyle>
          <a:p>
            <a:endParaRPr lang="en-US" altLang="zh-CN"/>
          </a:p>
        </p:txBody>
      </p:sp>
      <p:sp>
        <p:nvSpPr>
          <p:cNvPr id="11271" name="Rectangle 7"/>
          <p:cNvSpPr>
            <a:spLocks noGrp="1" noChangeArrowheads="1"/>
          </p:cNvSpPr>
          <p:nvPr>
            <p:ph type="sldNum" sz="quarter" idx="4"/>
          </p:nvPr>
        </p:nvSpPr>
        <p:spPr>
          <a:xfrm>
            <a:off x="6553200" y="6245225"/>
            <a:ext cx="2133600" cy="476250"/>
          </a:xfrm>
        </p:spPr>
        <p:txBody>
          <a:bodyPr>
            <a:normAutofit/>
          </a:bodyPr>
          <a:lstStyle>
            <a:lvl1pPr>
              <a:defRPr>
                <a:latin typeface="+mn-ea"/>
              </a:defRPr>
            </a:lvl1pPr>
          </a:lstStyle>
          <a:p>
            <a:fld id="{9A62698A-9F76-4852-A49D-92ABBC810A16}" type="slidenum">
              <a:rPr lang="en-US" altLang="zh-CN" smtClean="0"/>
            </a:fld>
            <a:endParaRPr lang="en-US" altLang="zh-C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1090924-056E-43ED-AB4B-A582B5F2ECC1}" type="slidenum">
              <a:rPr lang="en-US" altLang="zh-CN" smtClean="0"/>
            </a:fld>
            <a:endParaRPr lang="en-US" altLang="zh-C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417019"/>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191683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E681D3F-DAA4-4E5C-9318-392993D33E44}" type="slidenum">
              <a:rPr lang="en-US" altLang="zh-CN" smtClean="0"/>
            </a:fld>
            <a:endParaRPr lang="en-US" altLang="zh-C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7E810CD-085D-437B-BCC3-3F4023945475}" type="slidenum">
              <a:rPr lang="en-US" altLang="zh-CN" smtClean="0"/>
            </a:fld>
            <a:endParaRPr lang="en-US" altLang="zh-CN"/>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9A82E3AA-285F-41DA-9EDF-97D12165BDB3}" type="slidenum">
              <a:rPr lang="en-US" altLang="zh-CN" smtClean="0"/>
            </a:fld>
            <a:endParaRPr lang="en-US" altLang="zh-CN"/>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24D021C1-007C-4B71-8EBD-3D0D65F03627}"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BB062D1-1314-4BEB-8A2B-93963F05FF90}" type="slidenum">
              <a:rPr lang="en-US" altLang="zh-CN"/>
            </a:fld>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C7C5ED6-5191-40DD-AF69-759E08130576}" type="slidenum">
              <a:rPr lang="en-US" altLang="zh-CN" smtClean="0"/>
            </a:fld>
            <a:endParaRPr lang="en-US" altLang="zh-CN"/>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C6377B7-BC5A-4987-BFAB-0247521B5104}" type="slidenum">
              <a:rPr lang="en-US" altLang="zh-CN" smtClean="0"/>
            </a:fld>
            <a:endParaRPr lang="en-US" altLang="zh-CN"/>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C7CBE4-C5E7-4331-83E5-B7975D583D3A}" type="slidenum">
              <a:rPr lang="en-US" altLang="zh-CN" smtClean="0"/>
            </a:fld>
            <a:endParaRPr lang="en-US" altLang="zh-CN"/>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DDA62B4-E0E7-414E-BC6F-0208047410DD}" type="slidenum">
              <a:rPr lang="en-US" altLang="zh-CN" smtClean="0"/>
            </a:fld>
            <a:endParaRPr lang="en-US" altLang="zh-CN"/>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2B727C-6BA2-45F7-8F60-D2047A9E216E}" type="slidenum">
              <a:rPr lang="en-US" altLang="zh-CN" smtClean="0"/>
            </a:fld>
            <a:endParaRPr lang="en-US" altLang="zh-CN"/>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1688" y="1484313"/>
            <a:ext cx="4281487" cy="48244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337300"/>
            <a:ext cx="2133600" cy="476250"/>
          </a:xfrm>
        </p:spPr>
        <p:txBody>
          <a:bodyPr/>
          <a:lstStyle>
            <a:lvl1pPr>
              <a:defRPr/>
            </a:lvl1pPr>
          </a:lstStyle>
          <a:p>
            <a:fld id="{92998D99-332A-41C9-BFE2-8C5F7A0F6820}" type="slidenum">
              <a:rPr lang="en-US" altLang="zh-CN"/>
            </a:fld>
            <a:endParaRPr lang="en-US" altLang="zh-CN"/>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938CCB4C-86D4-4E29-BA3F-C547C6770613}" type="slidenum">
              <a:rPr lang="en-US" altLang="zh-CN" smtClean="0"/>
            </a:fld>
            <a:endParaRPr lang="en-US" altLang="zh-CN"/>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938CCB4C-86D4-4E29-BA3F-C547C6770613}" type="slidenum">
              <a:rPr lang="en-US" altLang="zh-CN" smtClean="0"/>
            </a:fld>
            <a:endParaRPr lang="en-US" altLang="zh-CN"/>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938CCB4C-86D4-4E29-BA3F-C547C6770613}" type="slidenum">
              <a:rPr lang="en-US" altLang="zh-CN" smtClean="0"/>
            </a:fld>
            <a:endParaRPr lang="en-US" altLang="zh-CN"/>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showMasterSp="0" userDrawn="1">
  <p:cSld name="比较">
    <p:spTree>
      <p:nvGrpSpPr>
        <p:cNvPr id="1" name=""/>
        <p:cNvGrpSpPr/>
        <p:nvPr/>
      </p:nvGrpSpPr>
      <p:grpSpPr>
        <a:xfrm>
          <a:off x="0" y="0"/>
          <a:ext cx="0" cy="0"/>
          <a:chOff x="0" y="0"/>
          <a:chExt cx="0" cy="0"/>
        </a:xfrm>
      </p:grpSpPr>
      <p:grpSp>
        <p:nvGrpSpPr>
          <p:cNvPr id="10" name="组合 9"/>
          <p:cNvGrpSpPr>
            <a:grpSpLocks noChangeAspect="1"/>
          </p:cNvGrpSpPr>
          <p:nvPr userDrawn="1"/>
        </p:nvGrpSpPr>
        <p:grpSpPr>
          <a:xfrm rot="16200000">
            <a:off x="2000250" y="-2667600"/>
            <a:ext cx="5143500" cy="12193200"/>
            <a:chOff x="2805113" y="47625"/>
            <a:chExt cx="4778376" cy="6762751"/>
          </a:xfrm>
        </p:grpSpPr>
        <p:sp>
          <p:nvSpPr>
            <p:cNvPr id="11" name="Freeform 8"/>
            <p:cNvSpPr/>
            <p:nvPr/>
          </p:nvSpPr>
          <p:spPr bwMode="auto">
            <a:xfrm>
              <a:off x="3781425" y="47625"/>
              <a:ext cx="134938" cy="134938"/>
            </a:xfrm>
            <a:custGeom>
              <a:avLst/>
              <a:gdLst>
                <a:gd name="T0" fmla="*/ 85 w 85"/>
                <a:gd name="T1" fmla="*/ 0 h 85"/>
                <a:gd name="T2" fmla="*/ 0 w 85"/>
                <a:gd name="T3" fmla="*/ 0 h 85"/>
                <a:gd name="T4" fmla="*/ 38 w 85"/>
                <a:gd name="T5" fmla="*/ 85 h 85"/>
                <a:gd name="T6" fmla="*/ 85 w 85"/>
                <a:gd name="T7" fmla="*/ 0 h 85"/>
              </a:gdLst>
              <a:ahLst/>
              <a:cxnLst>
                <a:cxn ang="0">
                  <a:pos x="T0" y="T1"/>
                </a:cxn>
                <a:cxn ang="0">
                  <a:pos x="T2" y="T3"/>
                </a:cxn>
                <a:cxn ang="0">
                  <a:pos x="T4" y="T5"/>
                </a:cxn>
                <a:cxn ang="0">
                  <a:pos x="T6" y="T7"/>
                </a:cxn>
              </a:cxnLst>
              <a:rect l="0" t="0" r="r" b="b"/>
              <a:pathLst>
                <a:path w="85" h="85">
                  <a:moveTo>
                    <a:pt x="85" y="0"/>
                  </a:moveTo>
                  <a:lnTo>
                    <a:pt x="0" y="0"/>
                  </a:lnTo>
                  <a:lnTo>
                    <a:pt x="38" y="85"/>
                  </a:lnTo>
                  <a:lnTo>
                    <a:pt x="85" y="0"/>
                  </a:lnTo>
                  <a:close/>
                </a:path>
              </a:pathLst>
            </a:custGeom>
            <a:solidFill>
              <a:srgbClr val="D6D7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 name="Freeform 9"/>
            <p:cNvSpPr/>
            <p:nvPr/>
          </p:nvSpPr>
          <p:spPr bwMode="auto">
            <a:xfrm>
              <a:off x="3781425" y="47625"/>
              <a:ext cx="134938" cy="134938"/>
            </a:xfrm>
            <a:custGeom>
              <a:avLst/>
              <a:gdLst>
                <a:gd name="T0" fmla="*/ 85 w 85"/>
                <a:gd name="T1" fmla="*/ 0 h 85"/>
                <a:gd name="T2" fmla="*/ 0 w 85"/>
                <a:gd name="T3" fmla="*/ 0 h 85"/>
                <a:gd name="T4" fmla="*/ 38 w 85"/>
                <a:gd name="T5" fmla="*/ 85 h 85"/>
                <a:gd name="T6" fmla="*/ 85 w 85"/>
                <a:gd name="T7" fmla="*/ 0 h 85"/>
              </a:gdLst>
              <a:ahLst/>
              <a:cxnLst>
                <a:cxn ang="0">
                  <a:pos x="T0" y="T1"/>
                </a:cxn>
                <a:cxn ang="0">
                  <a:pos x="T2" y="T3"/>
                </a:cxn>
                <a:cxn ang="0">
                  <a:pos x="T4" y="T5"/>
                </a:cxn>
                <a:cxn ang="0">
                  <a:pos x="T6" y="T7"/>
                </a:cxn>
              </a:cxnLst>
              <a:rect l="0" t="0" r="r" b="b"/>
              <a:pathLst>
                <a:path w="85" h="85">
                  <a:moveTo>
                    <a:pt x="85" y="0"/>
                  </a:moveTo>
                  <a:lnTo>
                    <a:pt x="0" y="0"/>
                  </a:lnTo>
                  <a:lnTo>
                    <a:pt x="38" y="85"/>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 name="Freeform 10"/>
            <p:cNvSpPr/>
            <p:nvPr/>
          </p:nvSpPr>
          <p:spPr bwMode="auto">
            <a:xfrm>
              <a:off x="5156200" y="6791325"/>
              <a:ext cx="65088" cy="19050"/>
            </a:xfrm>
            <a:custGeom>
              <a:avLst/>
              <a:gdLst>
                <a:gd name="T0" fmla="*/ 10 w 41"/>
                <a:gd name="T1" fmla="*/ 0 h 12"/>
                <a:gd name="T2" fmla="*/ 7 w 41"/>
                <a:gd name="T3" fmla="*/ 12 h 12"/>
                <a:gd name="T4" fmla="*/ 0 w 41"/>
                <a:gd name="T5" fmla="*/ 12 h 12"/>
                <a:gd name="T6" fmla="*/ 41 w 41"/>
                <a:gd name="T7" fmla="*/ 12 h 12"/>
                <a:gd name="T8" fmla="*/ 24 w 41"/>
                <a:gd name="T9" fmla="*/ 12 h 12"/>
                <a:gd name="T10" fmla="*/ 10 w 41"/>
                <a:gd name="T11" fmla="*/ 0 h 12"/>
              </a:gdLst>
              <a:ahLst/>
              <a:cxnLst>
                <a:cxn ang="0">
                  <a:pos x="T0" y="T1"/>
                </a:cxn>
                <a:cxn ang="0">
                  <a:pos x="T2" y="T3"/>
                </a:cxn>
                <a:cxn ang="0">
                  <a:pos x="T4" y="T5"/>
                </a:cxn>
                <a:cxn ang="0">
                  <a:pos x="T6" y="T7"/>
                </a:cxn>
                <a:cxn ang="0">
                  <a:pos x="T8" y="T9"/>
                </a:cxn>
                <a:cxn ang="0">
                  <a:pos x="T10" y="T11"/>
                </a:cxn>
              </a:cxnLst>
              <a:rect l="0" t="0" r="r" b="b"/>
              <a:pathLst>
                <a:path w="41" h="12">
                  <a:moveTo>
                    <a:pt x="10" y="0"/>
                  </a:moveTo>
                  <a:lnTo>
                    <a:pt x="7" y="12"/>
                  </a:lnTo>
                  <a:lnTo>
                    <a:pt x="0" y="12"/>
                  </a:lnTo>
                  <a:lnTo>
                    <a:pt x="41" y="12"/>
                  </a:lnTo>
                  <a:lnTo>
                    <a:pt x="24" y="12"/>
                  </a:lnTo>
                  <a:lnTo>
                    <a:pt x="1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 name="Freeform 11"/>
            <p:cNvSpPr/>
            <p:nvPr/>
          </p:nvSpPr>
          <p:spPr bwMode="auto">
            <a:xfrm>
              <a:off x="5156200" y="6791325"/>
              <a:ext cx="65088" cy="19050"/>
            </a:xfrm>
            <a:custGeom>
              <a:avLst/>
              <a:gdLst>
                <a:gd name="T0" fmla="*/ 10 w 41"/>
                <a:gd name="T1" fmla="*/ 0 h 12"/>
                <a:gd name="T2" fmla="*/ 7 w 41"/>
                <a:gd name="T3" fmla="*/ 12 h 12"/>
                <a:gd name="T4" fmla="*/ 0 w 41"/>
                <a:gd name="T5" fmla="*/ 12 h 12"/>
                <a:gd name="T6" fmla="*/ 41 w 41"/>
                <a:gd name="T7" fmla="*/ 12 h 12"/>
                <a:gd name="T8" fmla="*/ 24 w 41"/>
                <a:gd name="T9" fmla="*/ 12 h 12"/>
                <a:gd name="T10" fmla="*/ 10 w 41"/>
                <a:gd name="T11" fmla="*/ 0 h 12"/>
              </a:gdLst>
              <a:ahLst/>
              <a:cxnLst>
                <a:cxn ang="0">
                  <a:pos x="T0" y="T1"/>
                </a:cxn>
                <a:cxn ang="0">
                  <a:pos x="T2" y="T3"/>
                </a:cxn>
                <a:cxn ang="0">
                  <a:pos x="T4" y="T5"/>
                </a:cxn>
                <a:cxn ang="0">
                  <a:pos x="T6" y="T7"/>
                </a:cxn>
                <a:cxn ang="0">
                  <a:pos x="T8" y="T9"/>
                </a:cxn>
                <a:cxn ang="0">
                  <a:pos x="T10" y="T11"/>
                </a:cxn>
              </a:cxnLst>
              <a:rect l="0" t="0" r="r" b="b"/>
              <a:pathLst>
                <a:path w="41" h="12">
                  <a:moveTo>
                    <a:pt x="10" y="0"/>
                  </a:moveTo>
                  <a:lnTo>
                    <a:pt x="7" y="12"/>
                  </a:lnTo>
                  <a:lnTo>
                    <a:pt x="0" y="12"/>
                  </a:lnTo>
                  <a:lnTo>
                    <a:pt x="41" y="12"/>
                  </a:lnTo>
                  <a:lnTo>
                    <a:pt x="24" y="12"/>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 name="Freeform 12"/>
            <p:cNvSpPr/>
            <p:nvPr/>
          </p:nvSpPr>
          <p:spPr bwMode="auto">
            <a:xfrm>
              <a:off x="5048250" y="6788150"/>
              <a:ext cx="107950" cy="22225"/>
            </a:xfrm>
            <a:custGeom>
              <a:avLst/>
              <a:gdLst>
                <a:gd name="T0" fmla="*/ 66 w 68"/>
                <a:gd name="T1" fmla="*/ 0 h 14"/>
                <a:gd name="T2" fmla="*/ 28 w 68"/>
                <a:gd name="T3" fmla="*/ 14 h 14"/>
                <a:gd name="T4" fmla="*/ 0 w 68"/>
                <a:gd name="T5" fmla="*/ 14 h 14"/>
                <a:gd name="T6" fmla="*/ 68 w 68"/>
                <a:gd name="T7" fmla="*/ 14 h 14"/>
                <a:gd name="T8" fmla="*/ 64 w 68"/>
                <a:gd name="T9" fmla="*/ 14 h 14"/>
                <a:gd name="T10" fmla="*/ 66 w 68"/>
                <a:gd name="T11" fmla="*/ 0 h 14"/>
              </a:gdLst>
              <a:ahLst/>
              <a:cxnLst>
                <a:cxn ang="0">
                  <a:pos x="T0" y="T1"/>
                </a:cxn>
                <a:cxn ang="0">
                  <a:pos x="T2" y="T3"/>
                </a:cxn>
                <a:cxn ang="0">
                  <a:pos x="T4" y="T5"/>
                </a:cxn>
                <a:cxn ang="0">
                  <a:pos x="T6" y="T7"/>
                </a:cxn>
                <a:cxn ang="0">
                  <a:pos x="T8" y="T9"/>
                </a:cxn>
                <a:cxn ang="0">
                  <a:pos x="T10" y="T11"/>
                </a:cxn>
              </a:cxnLst>
              <a:rect l="0" t="0" r="r" b="b"/>
              <a:pathLst>
                <a:path w="68" h="14">
                  <a:moveTo>
                    <a:pt x="66" y="0"/>
                  </a:moveTo>
                  <a:lnTo>
                    <a:pt x="28" y="14"/>
                  </a:lnTo>
                  <a:lnTo>
                    <a:pt x="0" y="14"/>
                  </a:lnTo>
                  <a:lnTo>
                    <a:pt x="68" y="14"/>
                  </a:lnTo>
                  <a:lnTo>
                    <a:pt x="64" y="14"/>
                  </a:lnTo>
                  <a:lnTo>
                    <a:pt x="66" y="0"/>
                  </a:lnTo>
                  <a:close/>
                </a:path>
              </a:pathLst>
            </a:custGeom>
            <a:solidFill>
              <a:srgbClr val="ECEC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 name="Freeform 13"/>
            <p:cNvSpPr/>
            <p:nvPr/>
          </p:nvSpPr>
          <p:spPr bwMode="auto">
            <a:xfrm>
              <a:off x="5048250" y="6788150"/>
              <a:ext cx="107950" cy="22225"/>
            </a:xfrm>
            <a:custGeom>
              <a:avLst/>
              <a:gdLst>
                <a:gd name="T0" fmla="*/ 66 w 68"/>
                <a:gd name="T1" fmla="*/ 0 h 14"/>
                <a:gd name="T2" fmla="*/ 28 w 68"/>
                <a:gd name="T3" fmla="*/ 14 h 14"/>
                <a:gd name="T4" fmla="*/ 0 w 68"/>
                <a:gd name="T5" fmla="*/ 14 h 14"/>
                <a:gd name="T6" fmla="*/ 68 w 68"/>
                <a:gd name="T7" fmla="*/ 14 h 14"/>
                <a:gd name="T8" fmla="*/ 64 w 68"/>
                <a:gd name="T9" fmla="*/ 14 h 14"/>
                <a:gd name="T10" fmla="*/ 66 w 68"/>
                <a:gd name="T11" fmla="*/ 0 h 14"/>
              </a:gdLst>
              <a:ahLst/>
              <a:cxnLst>
                <a:cxn ang="0">
                  <a:pos x="T0" y="T1"/>
                </a:cxn>
                <a:cxn ang="0">
                  <a:pos x="T2" y="T3"/>
                </a:cxn>
                <a:cxn ang="0">
                  <a:pos x="T4" y="T5"/>
                </a:cxn>
                <a:cxn ang="0">
                  <a:pos x="T6" y="T7"/>
                </a:cxn>
                <a:cxn ang="0">
                  <a:pos x="T8" y="T9"/>
                </a:cxn>
                <a:cxn ang="0">
                  <a:pos x="T10" y="T11"/>
                </a:cxn>
              </a:cxnLst>
              <a:rect l="0" t="0" r="r" b="b"/>
              <a:pathLst>
                <a:path w="68" h="14">
                  <a:moveTo>
                    <a:pt x="66" y="0"/>
                  </a:moveTo>
                  <a:lnTo>
                    <a:pt x="28" y="14"/>
                  </a:lnTo>
                  <a:lnTo>
                    <a:pt x="0" y="14"/>
                  </a:lnTo>
                  <a:lnTo>
                    <a:pt x="68" y="14"/>
                  </a:lnTo>
                  <a:lnTo>
                    <a:pt x="64" y="14"/>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 name="Freeform 14"/>
            <p:cNvSpPr/>
            <p:nvPr/>
          </p:nvSpPr>
          <p:spPr bwMode="auto">
            <a:xfrm>
              <a:off x="3871913" y="47625"/>
              <a:ext cx="304800" cy="142875"/>
            </a:xfrm>
            <a:custGeom>
              <a:avLst/>
              <a:gdLst>
                <a:gd name="T0" fmla="*/ 192 w 192"/>
                <a:gd name="T1" fmla="*/ 0 h 90"/>
                <a:gd name="T2" fmla="*/ 47 w 192"/>
                <a:gd name="T3" fmla="*/ 0 h 90"/>
                <a:gd name="T4" fmla="*/ 0 w 192"/>
                <a:gd name="T5" fmla="*/ 90 h 90"/>
                <a:gd name="T6" fmla="*/ 192 w 192"/>
                <a:gd name="T7" fmla="*/ 0 h 90"/>
              </a:gdLst>
              <a:ahLst/>
              <a:cxnLst>
                <a:cxn ang="0">
                  <a:pos x="T0" y="T1"/>
                </a:cxn>
                <a:cxn ang="0">
                  <a:pos x="T2" y="T3"/>
                </a:cxn>
                <a:cxn ang="0">
                  <a:pos x="T4" y="T5"/>
                </a:cxn>
                <a:cxn ang="0">
                  <a:pos x="T6" y="T7"/>
                </a:cxn>
              </a:cxnLst>
              <a:rect l="0" t="0" r="r" b="b"/>
              <a:pathLst>
                <a:path w="192" h="90">
                  <a:moveTo>
                    <a:pt x="192" y="0"/>
                  </a:moveTo>
                  <a:lnTo>
                    <a:pt x="47" y="0"/>
                  </a:lnTo>
                  <a:lnTo>
                    <a:pt x="0" y="90"/>
                  </a:lnTo>
                  <a:lnTo>
                    <a:pt x="192"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 name="Freeform 15"/>
            <p:cNvSpPr/>
            <p:nvPr/>
          </p:nvSpPr>
          <p:spPr bwMode="auto">
            <a:xfrm>
              <a:off x="3871913" y="47625"/>
              <a:ext cx="304800" cy="142875"/>
            </a:xfrm>
            <a:custGeom>
              <a:avLst/>
              <a:gdLst>
                <a:gd name="T0" fmla="*/ 192 w 192"/>
                <a:gd name="T1" fmla="*/ 0 h 90"/>
                <a:gd name="T2" fmla="*/ 47 w 192"/>
                <a:gd name="T3" fmla="*/ 0 h 90"/>
                <a:gd name="T4" fmla="*/ 0 w 192"/>
                <a:gd name="T5" fmla="*/ 90 h 90"/>
                <a:gd name="T6" fmla="*/ 192 w 192"/>
                <a:gd name="T7" fmla="*/ 0 h 90"/>
              </a:gdLst>
              <a:ahLst/>
              <a:cxnLst>
                <a:cxn ang="0">
                  <a:pos x="T0" y="T1"/>
                </a:cxn>
                <a:cxn ang="0">
                  <a:pos x="T2" y="T3"/>
                </a:cxn>
                <a:cxn ang="0">
                  <a:pos x="T4" y="T5"/>
                </a:cxn>
                <a:cxn ang="0">
                  <a:pos x="T6" y="T7"/>
                </a:cxn>
              </a:cxnLst>
              <a:rect l="0" t="0" r="r" b="b"/>
              <a:pathLst>
                <a:path w="192" h="90">
                  <a:moveTo>
                    <a:pt x="192" y="0"/>
                  </a:moveTo>
                  <a:lnTo>
                    <a:pt x="47" y="0"/>
                  </a:lnTo>
                  <a:lnTo>
                    <a:pt x="0" y="90"/>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 name="Freeform 16"/>
            <p:cNvSpPr/>
            <p:nvPr/>
          </p:nvSpPr>
          <p:spPr bwMode="auto">
            <a:xfrm>
              <a:off x="7493000" y="757238"/>
              <a:ext cx="90488" cy="206375"/>
            </a:xfrm>
            <a:custGeom>
              <a:avLst/>
              <a:gdLst>
                <a:gd name="T0" fmla="*/ 57 w 57"/>
                <a:gd name="T1" fmla="*/ 0 h 130"/>
                <a:gd name="T2" fmla="*/ 0 w 57"/>
                <a:gd name="T3" fmla="*/ 130 h 130"/>
                <a:gd name="T4" fmla="*/ 57 w 57"/>
                <a:gd name="T5" fmla="*/ 114 h 130"/>
                <a:gd name="T6" fmla="*/ 57 w 57"/>
                <a:gd name="T7" fmla="*/ 0 h 130"/>
              </a:gdLst>
              <a:ahLst/>
              <a:cxnLst>
                <a:cxn ang="0">
                  <a:pos x="T0" y="T1"/>
                </a:cxn>
                <a:cxn ang="0">
                  <a:pos x="T2" y="T3"/>
                </a:cxn>
                <a:cxn ang="0">
                  <a:pos x="T4" y="T5"/>
                </a:cxn>
                <a:cxn ang="0">
                  <a:pos x="T6" y="T7"/>
                </a:cxn>
              </a:cxnLst>
              <a:rect l="0" t="0" r="r" b="b"/>
              <a:pathLst>
                <a:path w="57" h="130">
                  <a:moveTo>
                    <a:pt x="57" y="0"/>
                  </a:moveTo>
                  <a:lnTo>
                    <a:pt x="0" y="130"/>
                  </a:lnTo>
                  <a:lnTo>
                    <a:pt x="57" y="114"/>
                  </a:lnTo>
                  <a:lnTo>
                    <a:pt x="57"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 name="Freeform 17"/>
            <p:cNvSpPr/>
            <p:nvPr/>
          </p:nvSpPr>
          <p:spPr bwMode="auto">
            <a:xfrm>
              <a:off x="7493000" y="757238"/>
              <a:ext cx="90488" cy="206375"/>
            </a:xfrm>
            <a:custGeom>
              <a:avLst/>
              <a:gdLst>
                <a:gd name="T0" fmla="*/ 57 w 57"/>
                <a:gd name="T1" fmla="*/ 0 h 130"/>
                <a:gd name="T2" fmla="*/ 0 w 57"/>
                <a:gd name="T3" fmla="*/ 130 h 130"/>
                <a:gd name="T4" fmla="*/ 57 w 57"/>
                <a:gd name="T5" fmla="*/ 114 h 130"/>
                <a:gd name="T6" fmla="*/ 57 w 57"/>
                <a:gd name="T7" fmla="*/ 0 h 130"/>
              </a:gdLst>
              <a:ahLst/>
              <a:cxnLst>
                <a:cxn ang="0">
                  <a:pos x="T0" y="T1"/>
                </a:cxn>
                <a:cxn ang="0">
                  <a:pos x="T2" y="T3"/>
                </a:cxn>
                <a:cxn ang="0">
                  <a:pos x="T4" y="T5"/>
                </a:cxn>
                <a:cxn ang="0">
                  <a:pos x="T6" y="T7"/>
                </a:cxn>
              </a:cxnLst>
              <a:rect l="0" t="0" r="r" b="b"/>
              <a:pathLst>
                <a:path w="57" h="130">
                  <a:moveTo>
                    <a:pt x="57" y="0"/>
                  </a:moveTo>
                  <a:lnTo>
                    <a:pt x="0" y="130"/>
                  </a:lnTo>
                  <a:lnTo>
                    <a:pt x="57" y="114"/>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 name="Freeform 18"/>
            <p:cNvSpPr/>
            <p:nvPr/>
          </p:nvSpPr>
          <p:spPr bwMode="auto">
            <a:xfrm>
              <a:off x="4210050" y="5149850"/>
              <a:ext cx="619125" cy="473075"/>
            </a:xfrm>
            <a:custGeom>
              <a:avLst/>
              <a:gdLst>
                <a:gd name="T0" fmla="*/ 258 w 390"/>
                <a:gd name="T1" fmla="*/ 0 h 298"/>
                <a:gd name="T2" fmla="*/ 0 w 390"/>
                <a:gd name="T3" fmla="*/ 57 h 298"/>
                <a:gd name="T4" fmla="*/ 390 w 390"/>
                <a:gd name="T5" fmla="*/ 298 h 298"/>
                <a:gd name="T6" fmla="*/ 258 w 390"/>
                <a:gd name="T7" fmla="*/ 0 h 298"/>
              </a:gdLst>
              <a:ahLst/>
              <a:cxnLst>
                <a:cxn ang="0">
                  <a:pos x="T0" y="T1"/>
                </a:cxn>
                <a:cxn ang="0">
                  <a:pos x="T2" y="T3"/>
                </a:cxn>
                <a:cxn ang="0">
                  <a:pos x="T4" y="T5"/>
                </a:cxn>
                <a:cxn ang="0">
                  <a:pos x="T6" y="T7"/>
                </a:cxn>
              </a:cxnLst>
              <a:rect l="0" t="0" r="r" b="b"/>
              <a:pathLst>
                <a:path w="390" h="298">
                  <a:moveTo>
                    <a:pt x="258" y="0"/>
                  </a:moveTo>
                  <a:lnTo>
                    <a:pt x="0" y="57"/>
                  </a:lnTo>
                  <a:lnTo>
                    <a:pt x="390" y="298"/>
                  </a:lnTo>
                  <a:lnTo>
                    <a:pt x="258"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 name="Freeform 19"/>
            <p:cNvSpPr/>
            <p:nvPr/>
          </p:nvSpPr>
          <p:spPr bwMode="auto">
            <a:xfrm>
              <a:off x="4210050" y="5149850"/>
              <a:ext cx="619125" cy="473075"/>
            </a:xfrm>
            <a:custGeom>
              <a:avLst/>
              <a:gdLst>
                <a:gd name="T0" fmla="*/ 258 w 390"/>
                <a:gd name="T1" fmla="*/ 0 h 298"/>
                <a:gd name="T2" fmla="*/ 0 w 390"/>
                <a:gd name="T3" fmla="*/ 57 h 298"/>
                <a:gd name="T4" fmla="*/ 390 w 390"/>
                <a:gd name="T5" fmla="*/ 298 h 298"/>
                <a:gd name="T6" fmla="*/ 258 w 390"/>
                <a:gd name="T7" fmla="*/ 0 h 298"/>
              </a:gdLst>
              <a:ahLst/>
              <a:cxnLst>
                <a:cxn ang="0">
                  <a:pos x="T0" y="T1"/>
                </a:cxn>
                <a:cxn ang="0">
                  <a:pos x="T2" y="T3"/>
                </a:cxn>
                <a:cxn ang="0">
                  <a:pos x="T4" y="T5"/>
                </a:cxn>
                <a:cxn ang="0">
                  <a:pos x="T6" y="T7"/>
                </a:cxn>
              </a:cxnLst>
              <a:rect l="0" t="0" r="r" b="b"/>
              <a:pathLst>
                <a:path w="390" h="298">
                  <a:moveTo>
                    <a:pt x="258" y="0"/>
                  </a:moveTo>
                  <a:lnTo>
                    <a:pt x="0" y="57"/>
                  </a:lnTo>
                  <a:lnTo>
                    <a:pt x="390" y="298"/>
                  </a:lnTo>
                  <a:lnTo>
                    <a:pt x="2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 name="Freeform 20"/>
            <p:cNvSpPr/>
            <p:nvPr/>
          </p:nvSpPr>
          <p:spPr bwMode="auto">
            <a:xfrm>
              <a:off x="4484688" y="3440113"/>
              <a:ext cx="611188" cy="466725"/>
            </a:xfrm>
            <a:custGeom>
              <a:avLst/>
              <a:gdLst>
                <a:gd name="T0" fmla="*/ 0 w 385"/>
                <a:gd name="T1" fmla="*/ 0 h 294"/>
                <a:gd name="T2" fmla="*/ 175 w 385"/>
                <a:gd name="T3" fmla="*/ 294 h 294"/>
                <a:gd name="T4" fmla="*/ 385 w 385"/>
                <a:gd name="T5" fmla="*/ 215 h 294"/>
                <a:gd name="T6" fmla="*/ 0 w 385"/>
                <a:gd name="T7" fmla="*/ 0 h 294"/>
              </a:gdLst>
              <a:ahLst/>
              <a:cxnLst>
                <a:cxn ang="0">
                  <a:pos x="T0" y="T1"/>
                </a:cxn>
                <a:cxn ang="0">
                  <a:pos x="T2" y="T3"/>
                </a:cxn>
                <a:cxn ang="0">
                  <a:pos x="T4" y="T5"/>
                </a:cxn>
                <a:cxn ang="0">
                  <a:pos x="T6" y="T7"/>
                </a:cxn>
              </a:cxnLst>
              <a:rect l="0" t="0" r="r" b="b"/>
              <a:pathLst>
                <a:path w="385" h="294">
                  <a:moveTo>
                    <a:pt x="0" y="0"/>
                  </a:moveTo>
                  <a:lnTo>
                    <a:pt x="175" y="294"/>
                  </a:lnTo>
                  <a:lnTo>
                    <a:pt x="385" y="215"/>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21"/>
            <p:cNvSpPr/>
            <p:nvPr/>
          </p:nvSpPr>
          <p:spPr bwMode="auto">
            <a:xfrm>
              <a:off x="4484688" y="3440113"/>
              <a:ext cx="611188" cy="466725"/>
            </a:xfrm>
            <a:custGeom>
              <a:avLst/>
              <a:gdLst>
                <a:gd name="T0" fmla="*/ 0 w 385"/>
                <a:gd name="T1" fmla="*/ 0 h 294"/>
                <a:gd name="T2" fmla="*/ 175 w 385"/>
                <a:gd name="T3" fmla="*/ 294 h 294"/>
                <a:gd name="T4" fmla="*/ 385 w 385"/>
                <a:gd name="T5" fmla="*/ 215 h 294"/>
                <a:gd name="T6" fmla="*/ 0 w 385"/>
                <a:gd name="T7" fmla="*/ 0 h 294"/>
              </a:gdLst>
              <a:ahLst/>
              <a:cxnLst>
                <a:cxn ang="0">
                  <a:pos x="T0" y="T1"/>
                </a:cxn>
                <a:cxn ang="0">
                  <a:pos x="T2" y="T3"/>
                </a:cxn>
                <a:cxn ang="0">
                  <a:pos x="T4" y="T5"/>
                </a:cxn>
                <a:cxn ang="0">
                  <a:pos x="T6" y="T7"/>
                </a:cxn>
              </a:cxnLst>
              <a:rect l="0" t="0" r="r" b="b"/>
              <a:pathLst>
                <a:path w="385" h="294">
                  <a:moveTo>
                    <a:pt x="0" y="0"/>
                  </a:moveTo>
                  <a:lnTo>
                    <a:pt x="175" y="294"/>
                  </a:lnTo>
                  <a:lnTo>
                    <a:pt x="385" y="2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2"/>
            <p:cNvSpPr/>
            <p:nvPr/>
          </p:nvSpPr>
          <p:spPr bwMode="auto">
            <a:xfrm>
              <a:off x="4194175" y="4665663"/>
              <a:ext cx="409575" cy="547688"/>
            </a:xfrm>
            <a:custGeom>
              <a:avLst/>
              <a:gdLst>
                <a:gd name="T0" fmla="*/ 60 w 258"/>
                <a:gd name="T1" fmla="*/ 0 h 345"/>
                <a:gd name="T2" fmla="*/ 0 w 258"/>
                <a:gd name="T3" fmla="*/ 345 h 345"/>
                <a:gd name="T4" fmla="*/ 258 w 258"/>
                <a:gd name="T5" fmla="*/ 288 h 345"/>
                <a:gd name="T6" fmla="*/ 60 w 258"/>
                <a:gd name="T7" fmla="*/ 0 h 345"/>
              </a:gdLst>
              <a:ahLst/>
              <a:cxnLst>
                <a:cxn ang="0">
                  <a:pos x="T0" y="T1"/>
                </a:cxn>
                <a:cxn ang="0">
                  <a:pos x="T2" y="T3"/>
                </a:cxn>
                <a:cxn ang="0">
                  <a:pos x="T4" y="T5"/>
                </a:cxn>
                <a:cxn ang="0">
                  <a:pos x="T6" y="T7"/>
                </a:cxn>
              </a:cxnLst>
              <a:rect l="0" t="0" r="r" b="b"/>
              <a:pathLst>
                <a:path w="258" h="345">
                  <a:moveTo>
                    <a:pt x="60" y="0"/>
                  </a:moveTo>
                  <a:lnTo>
                    <a:pt x="0" y="345"/>
                  </a:lnTo>
                  <a:lnTo>
                    <a:pt x="258" y="288"/>
                  </a:lnTo>
                  <a:lnTo>
                    <a:pt x="60"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23"/>
            <p:cNvSpPr/>
            <p:nvPr/>
          </p:nvSpPr>
          <p:spPr bwMode="auto">
            <a:xfrm>
              <a:off x="4194175" y="4665663"/>
              <a:ext cx="409575" cy="547688"/>
            </a:xfrm>
            <a:custGeom>
              <a:avLst/>
              <a:gdLst>
                <a:gd name="T0" fmla="*/ 60 w 258"/>
                <a:gd name="T1" fmla="*/ 0 h 345"/>
                <a:gd name="T2" fmla="*/ 0 w 258"/>
                <a:gd name="T3" fmla="*/ 345 h 345"/>
                <a:gd name="T4" fmla="*/ 258 w 258"/>
                <a:gd name="T5" fmla="*/ 288 h 345"/>
                <a:gd name="T6" fmla="*/ 60 w 258"/>
                <a:gd name="T7" fmla="*/ 0 h 345"/>
              </a:gdLst>
              <a:ahLst/>
              <a:cxnLst>
                <a:cxn ang="0">
                  <a:pos x="T0" y="T1"/>
                </a:cxn>
                <a:cxn ang="0">
                  <a:pos x="T2" y="T3"/>
                </a:cxn>
                <a:cxn ang="0">
                  <a:pos x="T4" y="T5"/>
                </a:cxn>
                <a:cxn ang="0">
                  <a:pos x="T6" y="T7"/>
                </a:cxn>
              </a:cxnLst>
              <a:rect l="0" t="0" r="r" b="b"/>
              <a:pathLst>
                <a:path w="258" h="345">
                  <a:moveTo>
                    <a:pt x="60" y="0"/>
                  </a:moveTo>
                  <a:lnTo>
                    <a:pt x="0" y="345"/>
                  </a:lnTo>
                  <a:lnTo>
                    <a:pt x="258" y="288"/>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4"/>
            <p:cNvSpPr/>
            <p:nvPr/>
          </p:nvSpPr>
          <p:spPr bwMode="auto">
            <a:xfrm>
              <a:off x="4495800" y="3327400"/>
              <a:ext cx="728663" cy="439738"/>
            </a:xfrm>
            <a:custGeom>
              <a:avLst/>
              <a:gdLst>
                <a:gd name="T0" fmla="*/ 459 w 459"/>
                <a:gd name="T1" fmla="*/ 0 h 277"/>
                <a:gd name="T2" fmla="*/ 0 w 459"/>
                <a:gd name="T3" fmla="*/ 59 h 277"/>
                <a:gd name="T4" fmla="*/ 386 w 459"/>
                <a:gd name="T5" fmla="*/ 277 h 277"/>
                <a:gd name="T6" fmla="*/ 459 w 459"/>
                <a:gd name="T7" fmla="*/ 0 h 277"/>
              </a:gdLst>
              <a:ahLst/>
              <a:cxnLst>
                <a:cxn ang="0">
                  <a:pos x="T0" y="T1"/>
                </a:cxn>
                <a:cxn ang="0">
                  <a:pos x="T2" y="T3"/>
                </a:cxn>
                <a:cxn ang="0">
                  <a:pos x="T4" y="T5"/>
                </a:cxn>
                <a:cxn ang="0">
                  <a:pos x="T6" y="T7"/>
                </a:cxn>
              </a:cxnLst>
              <a:rect l="0" t="0" r="r" b="b"/>
              <a:pathLst>
                <a:path w="459" h="277">
                  <a:moveTo>
                    <a:pt x="459" y="0"/>
                  </a:moveTo>
                  <a:lnTo>
                    <a:pt x="0" y="59"/>
                  </a:lnTo>
                  <a:lnTo>
                    <a:pt x="386" y="277"/>
                  </a:lnTo>
                  <a:lnTo>
                    <a:pt x="459"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25"/>
            <p:cNvSpPr/>
            <p:nvPr/>
          </p:nvSpPr>
          <p:spPr bwMode="auto">
            <a:xfrm>
              <a:off x="4495800" y="3327400"/>
              <a:ext cx="728663" cy="439738"/>
            </a:xfrm>
            <a:custGeom>
              <a:avLst/>
              <a:gdLst>
                <a:gd name="T0" fmla="*/ 459 w 459"/>
                <a:gd name="T1" fmla="*/ 0 h 277"/>
                <a:gd name="T2" fmla="*/ 0 w 459"/>
                <a:gd name="T3" fmla="*/ 59 h 277"/>
                <a:gd name="T4" fmla="*/ 386 w 459"/>
                <a:gd name="T5" fmla="*/ 277 h 277"/>
                <a:gd name="T6" fmla="*/ 459 w 459"/>
                <a:gd name="T7" fmla="*/ 0 h 277"/>
              </a:gdLst>
              <a:ahLst/>
              <a:cxnLst>
                <a:cxn ang="0">
                  <a:pos x="T0" y="T1"/>
                </a:cxn>
                <a:cxn ang="0">
                  <a:pos x="T2" y="T3"/>
                </a:cxn>
                <a:cxn ang="0">
                  <a:pos x="T4" y="T5"/>
                </a:cxn>
                <a:cxn ang="0">
                  <a:pos x="T6" y="T7"/>
                </a:cxn>
              </a:cxnLst>
              <a:rect l="0" t="0" r="r" b="b"/>
              <a:pathLst>
                <a:path w="459" h="277">
                  <a:moveTo>
                    <a:pt x="459" y="0"/>
                  </a:moveTo>
                  <a:lnTo>
                    <a:pt x="0" y="59"/>
                  </a:lnTo>
                  <a:lnTo>
                    <a:pt x="386" y="277"/>
                  </a:lnTo>
                  <a:lnTo>
                    <a:pt x="4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26"/>
            <p:cNvSpPr/>
            <p:nvPr/>
          </p:nvSpPr>
          <p:spPr bwMode="auto">
            <a:xfrm>
              <a:off x="3132138" y="1933575"/>
              <a:ext cx="393700" cy="481013"/>
            </a:xfrm>
            <a:custGeom>
              <a:avLst/>
              <a:gdLst>
                <a:gd name="T0" fmla="*/ 92 w 248"/>
                <a:gd name="T1" fmla="*/ 0 h 303"/>
                <a:gd name="T2" fmla="*/ 0 w 248"/>
                <a:gd name="T3" fmla="*/ 303 h 303"/>
                <a:gd name="T4" fmla="*/ 248 w 248"/>
                <a:gd name="T5" fmla="*/ 291 h 303"/>
                <a:gd name="T6" fmla="*/ 92 w 248"/>
                <a:gd name="T7" fmla="*/ 0 h 303"/>
              </a:gdLst>
              <a:ahLst/>
              <a:cxnLst>
                <a:cxn ang="0">
                  <a:pos x="T0" y="T1"/>
                </a:cxn>
                <a:cxn ang="0">
                  <a:pos x="T2" y="T3"/>
                </a:cxn>
                <a:cxn ang="0">
                  <a:pos x="T4" y="T5"/>
                </a:cxn>
                <a:cxn ang="0">
                  <a:pos x="T6" y="T7"/>
                </a:cxn>
              </a:cxnLst>
              <a:rect l="0" t="0" r="r" b="b"/>
              <a:pathLst>
                <a:path w="248" h="303">
                  <a:moveTo>
                    <a:pt x="92" y="0"/>
                  </a:moveTo>
                  <a:lnTo>
                    <a:pt x="0" y="303"/>
                  </a:lnTo>
                  <a:lnTo>
                    <a:pt x="248" y="291"/>
                  </a:lnTo>
                  <a:lnTo>
                    <a:pt x="92"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 name="Freeform 27"/>
            <p:cNvSpPr/>
            <p:nvPr/>
          </p:nvSpPr>
          <p:spPr bwMode="auto">
            <a:xfrm>
              <a:off x="3132138" y="1933575"/>
              <a:ext cx="393700" cy="481013"/>
            </a:xfrm>
            <a:custGeom>
              <a:avLst/>
              <a:gdLst>
                <a:gd name="T0" fmla="*/ 92 w 248"/>
                <a:gd name="T1" fmla="*/ 0 h 303"/>
                <a:gd name="T2" fmla="*/ 0 w 248"/>
                <a:gd name="T3" fmla="*/ 303 h 303"/>
                <a:gd name="T4" fmla="*/ 248 w 248"/>
                <a:gd name="T5" fmla="*/ 291 h 303"/>
                <a:gd name="T6" fmla="*/ 92 w 248"/>
                <a:gd name="T7" fmla="*/ 0 h 303"/>
              </a:gdLst>
              <a:ahLst/>
              <a:cxnLst>
                <a:cxn ang="0">
                  <a:pos x="T0" y="T1"/>
                </a:cxn>
                <a:cxn ang="0">
                  <a:pos x="T2" y="T3"/>
                </a:cxn>
                <a:cxn ang="0">
                  <a:pos x="T4" y="T5"/>
                </a:cxn>
                <a:cxn ang="0">
                  <a:pos x="T6" y="T7"/>
                </a:cxn>
              </a:cxnLst>
              <a:rect l="0" t="0" r="r" b="b"/>
              <a:pathLst>
                <a:path w="248" h="303">
                  <a:moveTo>
                    <a:pt x="92" y="0"/>
                  </a:moveTo>
                  <a:lnTo>
                    <a:pt x="0" y="303"/>
                  </a:lnTo>
                  <a:lnTo>
                    <a:pt x="248" y="291"/>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28"/>
            <p:cNvSpPr/>
            <p:nvPr/>
          </p:nvSpPr>
          <p:spPr bwMode="auto">
            <a:xfrm>
              <a:off x="7167563" y="6670675"/>
              <a:ext cx="404813" cy="139700"/>
            </a:xfrm>
            <a:custGeom>
              <a:avLst/>
              <a:gdLst>
                <a:gd name="T0" fmla="*/ 0 w 255"/>
                <a:gd name="T1" fmla="*/ 0 h 88"/>
                <a:gd name="T2" fmla="*/ 26 w 255"/>
                <a:gd name="T3" fmla="*/ 88 h 88"/>
                <a:gd name="T4" fmla="*/ 18 w 255"/>
                <a:gd name="T5" fmla="*/ 88 h 88"/>
                <a:gd name="T6" fmla="*/ 255 w 255"/>
                <a:gd name="T7" fmla="*/ 88 h 88"/>
                <a:gd name="T8" fmla="*/ 224 w 255"/>
                <a:gd name="T9" fmla="*/ 88 h 88"/>
                <a:gd name="T10" fmla="*/ 0 w 255"/>
                <a:gd name="T11" fmla="*/ 0 h 88"/>
              </a:gdLst>
              <a:ahLst/>
              <a:cxnLst>
                <a:cxn ang="0">
                  <a:pos x="T0" y="T1"/>
                </a:cxn>
                <a:cxn ang="0">
                  <a:pos x="T2" y="T3"/>
                </a:cxn>
                <a:cxn ang="0">
                  <a:pos x="T4" y="T5"/>
                </a:cxn>
                <a:cxn ang="0">
                  <a:pos x="T6" y="T7"/>
                </a:cxn>
                <a:cxn ang="0">
                  <a:pos x="T8" y="T9"/>
                </a:cxn>
                <a:cxn ang="0">
                  <a:pos x="T10" y="T11"/>
                </a:cxn>
              </a:cxnLst>
              <a:rect l="0" t="0" r="r" b="b"/>
              <a:pathLst>
                <a:path w="255" h="88">
                  <a:moveTo>
                    <a:pt x="0" y="0"/>
                  </a:moveTo>
                  <a:lnTo>
                    <a:pt x="26" y="88"/>
                  </a:lnTo>
                  <a:lnTo>
                    <a:pt x="18" y="88"/>
                  </a:lnTo>
                  <a:lnTo>
                    <a:pt x="255" y="88"/>
                  </a:lnTo>
                  <a:lnTo>
                    <a:pt x="224" y="88"/>
                  </a:lnTo>
                  <a:lnTo>
                    <a:pt x="0"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 name="Freeform 29"/>
            <p:cNvSpPr/>
            <p:nvPr/>
          </p:nvSpPr>
          <p:spPr bwMode="auto">
            <a:xfrm>
              <a:off x="7167563" y="6670675"/>
              <a:ext cx="404813" cy="139700"/>
            </a:xfrm>
            <a:custGeom>
              <a:avLst/>
              <a:gdLst>
                <a:gd name="T0" fmla="*/ 0 w 255"/>
                <a:gd name="T1" fmla="*/ 0 h 88"/>
                <a:gd name="T2" fmla="*/ 26 w 255"/>
                <a:gd name="T3" fmla="*/ 88 h 88"/>
                <a:gd name="T4" fmla="*/ 18 w 255"/>
                <a:gd name="T5" fmla="*/ 88 h 88"/>
                <a:gd name="T6" fmla="*/ 255 w 255"/>
                <a:gd name="T7" fmla="*/ 88 h 88"/>
                <a:gd name="T8" fmla="*/ 224 w 255"/>
                <a:gd name="T9" fmla="*/ 88 h 88"/>
                <a:gd name="T10" fmla="*/ 0 w 255"/>
                <a:gd name="T11" fmla="*/ 0 h 88"/>
              </a:gdLst>
              <a:ahLst/>
              <a:cxnLst>
                <a:cxn ang="0">
                  <a:pos x="T0" y="T1"/>
                </a:cxn>
                <a:cxn ang="0">
                  <a:pos x="T2" y="T3"/>
                </a:cxn>
                <a:cxn ang="0">
                  <a:pos x="T4" y="T5"/>
                </a:cxn>
                <a:cxn ang="0">
                  <a:pos x="T6" y="T7"/>
                </a:cxn>
                <a:cxn ang="0">
                  <a:pos x="T8" y="T9"/>
                </a:cxn>
                <a:cxn ang="0">
                  <a:pos x="T10" y="T11"/>
                </a:cxn>
              </a:cxnLst>
              <a:rect l="0" t="0" r="r" b="b"/>
              <a:pathLst>
                <a:path w="255" h="88">
                  <a:moveTo>
                    <a:pt x="0" y="0"/>
                  </a:moveTo>
                  <a:lnTo>
                    <a:pt x="26" y="88"/>
                  </a:lnTo>
                  <a:lnTo>
                    <a:pt x="18" y="88"/>
                  </a:lnTo>
                  <a:lnTo>
                    <a:pt x="255" y="88"/>
                  </a:lnTo>
                  <a:lnTo>
                    <a:pt x="224"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30"/>
            <p:cNvSpPr/>
            <p:nvPr/>
          </p:nvSpPr>
          <p:spPr bwMode="auto">
            <a:xfrm>
              <a:off x="6840538" y="6670675"/>
              <a:ext cx="355600" cy="139700"/>
            </a:xfrm>
            <a:custGeom>
              <a:avLst/>
              <a:gdLst>
                <a:gd name="T0" fmla="*/ 194 w 224"/>
                <a:gd name="T1" fmla="*/ 0 h 88"/>
                <a:gd name="T2" fmla="*/ 30 w 224"/>
                <a:gd name="T3" fmla="*/ 88 h 88"/>
                <a:gd name="T4" fmla="*/ 0 w 224"/>
                <a:gd name="T5" fmla="*/ 88 h 88"/>
                <a:gd name="T6" fmla="*/ 224 w 224"/>
                <a:gd name="T7" fmla="*/ 88 h 88"/>
                <a:gd name="T8" fmla="*/ 217 w 224"/>
                <a:gd name="T9" fmla="*/ 88 h 88"/>
                <a:gd name="T10" fmla="*/ 194 w 224"/>
                <a:gd name="T11" fmla="*/ 0 h 88"/>
              </a:gdLst>
              <a:ahLst/>
              <a:cxnLst>
                <a:cxn ang="0">
                  <a:pos x="T0" y="T1"/>
                </a:cxn>
                <a:cxn ang="0">
                  <a:pos x="T2" y="T3"/>
                </a:cxn>
                <a:cxn ang="0">
                  <a:pos x="T4" y="T5"/>
                </a:cxn>
                <a:cxn ang="0">
                  <a:pos x="T6" y="T7"/>
                </a:cxn>
                <a:cxn ang="0">
                  <a:pos x="T8" y="T9"/>
                </a:cxn>
                <a:cxn ang="0">
                  <a:pos x="T10" y="T11"/>
                </a:cxn>
              </a:cxnLst>
              <a:rect l="0" t="0" r="r" b="b"/>
              <a:pathLst>
                <a:path w="224" h="88">
                  <a:moveTo>
                    <a:pt x="194" y="0"/>
                  </a:moveTo>
                  <a:lnTo>
                    <a:pt x="30" y="88"/>
                  </a:lnTo>
                  <a:lnTo>
                    <a:pt x="0" y="88"/>
                  </a:lnTo>
                  <a:lnTo>
                    <a:pt x="224" y="88"/>
                  </a:lnTo>
                  <a:lnTo>
                    <a:pt x="217" y="88"/>
                  </a:lnTo>
                  <a:lnTo>
                    <a:pt x="194"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 name="Freeform 31"/>
            <p:cNvSpPr/>
            <p:nvPr/>
          </p:nvSpPr>
          <p:spPr bwMode="auto">
            <a:xfrm>
              <a:off x="6840538" y="6670675"/>
              <a:ext cx="355600" cy="139700"/>
            </a:xfrm>
            <a:custGeom>
              <a:avLst/>
              <a:gdLst>
                <a:gd name="T0" fmla="*/ 194 w 224"/>
                <a:gd name="T1" fmla="*/ 0 h 88"/>
                <a:gd name="T2" fmla="*/ 30 w 224"/>
                <a:gd name="T3" fmla="*/ 88 h 88"/>
                <a:gd name="T4" fmla="*/ 0 w 224"/>
                <a:gd name="T5" fmla="*/ 88 h 88"/>
                <a:gd name="T6" fmla="*/ 224 w 224"/>
                <a:gd name="T7" fmla="*/ 88 h 88"/>
                <a:gd name="T8" fmla="*/ 217 w 224"/>
                <a:gd name="T9" fmla="*/ 88 h 88"/>
                <a:gd name="T10" fmla="*/ 194 w 224"/>
                <a:gd name="T11" fmla="*/ 0 h 88"/>
              </a:gdLst>
              <a:ahLst/>
              <a:cxnLst>
                <a:cxn ang="0">
                  <a:pos x="T0" y="T1"/>
                </a:cxn>
                <a:cxn ang="0">
                  <a:pos x="T2" y="T3"/>
                </a:cxn>
                <a:cxn ang="0">
                  <a:pos x="T4" y="T5"/>
                </a:cxn>
                <a:cxn ang="0">
                  <a:pos x="T6" y="T7"/>
                </a:cxn>
                <a:cxn ang="0">
                  <a:pos x="T8" y="T9"/>
                </a:cxn>
                <a:cxn ang="0">
                  <a:pos x="T10" y="T11"/>
                </a:cxn>
              </a:cxnLst>
              <a:rect l="0" t="0" r="r" b="b"/>
              <a:pathLst>
                <a:path w="224" h="88">
                  <a:moveTo>
                    <a:pt x="194" y="0"/>
                  </a:moveTo>
                  <a:lnTo>
                    <a:pt x="30" y="88"/>
                  </a:lnTo>
                  <a:lnTo>
                    <a:pt x="0" y="88"/>
                  </a:lnTo>
                  <a:lnTo>
                    <a:pt x="224" y="88"/>
                  </a:lnTo>
                  <a:lnTo>
                    <a:pt x="217" y="88"/>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32"/>
            <p:cNvSpPr/>
            <p:nvPr/>
          </p:nvSpPr>
          <p:spPr bwMode="auto">
            <a:xfrm>
              <a:off x="4017963" y="3443288"/>
              <a:ext cx="714375" cy="571500"/>
            </a:xfrm>
            <a:custGeom>
              <a:avLst/>
              <a:gdLst>
                <a:gd name="T0" fmla="*/ 275 w 450"/>
                <a:gd name="T1" fmla="*/ 0 h 360"/>
                <a:gd name="T2" fmla="*/ 0 w 450"/>
                <a:gd name="T3" fmla="*/ 360 h 360"/>
                <a:gd name="T4" fmla="*/ 450 w 450"/>
                <a:gd name="T5" fmla="*/ 296 h 360"/>
                <a:gd name="T6" fmla="*/ 275 w 450"/>
                <a:gd name="T7" fmla="*/ 0 h 360"/>
              </a:gdLst>
              <a:ahLst/>
              <a:cxnLst>
                <a:cxn ang="0">
                  <a:pos x="T0" y="T1"/>
                </a:cxn>
                <a:cxn ang="0">
                  <a:pos x="T2" y="T3"/>
                </a:cxn>
                <a:cxn ang="0">
                  <a:pos x="T4" y="T5"/>
                </a:cxn>
                <a:cxn ang="0">
                  <a:pos x="T6" y="T7"/>
                </a:cxn>
              </a:cxnLst>
              <a:rect l="0" t="0" r="r" b="b"/>
              <a:pathLst>
                <a:path w="450" h="360">
                  <a:moveTo>
                    <a:pt x="275" y="0"/>
                  </a:moveTo>
                  <a:lnTo>
                    <a:pt x="0" y="360"/>
                  </a:lnTo>
                  <a:lnTo>
                    <a:pt x="450" y="296"/>
                  </a:lnTo>
                  <a:lnTo>
                    <a:pt x="275"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33"/>
            <p:cNvSpPr/>
            <p:nvPr/>
          </p:nvSpPr>
          <p:spPr bwMode="auto">
            <a:xfrm>
              <a:off x="4017963" y="3443288"/>
              <a:ext cx="714375" cy="571500"/>
            </a:xfrm>
            <a:custGeom>
              <a:avLst/>
              <a:gdLst>
                <a:gd name="T0" fmla="*/ 275 w 450"/>
                <a:gd name="T1" fmla="*/ 0 h 360"/>
                <a:gd name="T2" fmla="*/ 0 w 450"/>
                <a:gd name="T3" fmla="*/ 360 h 360"/>
                <a:gd name="T4" fmla="*/ 450 w 450"/>
                <a:gd name="T5" fmla="*/ 296 h 360"/>
                <a:gd name="T6" fmla="*/ 275 w 450"/>
                <a:gd name="T7" fmla="*/ 0 h 360"/>
              </a:gdLst>
              <a:ahLst/>
              <a:cxnLst>
                <a:cxn ang="0">
                  <a:pos x="T0" y="T1"/>
                </a:cxn>
                <a:cxn ang="0">
                  <a:pos x="T2" y="T3"/>
                </a:cxn>
                <a:cxn ang="0">
                  <a:pos x="T4" y="T5"/>
                </a:cxn>
                <a:cxn ang="0">
                  <a:pos x="T6" y="T7"/>
                </a:cxn>
              </a:cxnLst>
              <a:rect l="0" t="0" r="r" b="b"/>
              <a:pathLst>
                <a:path w="450" h="360">
                  <a:moveTo>
                    <a:pt x="275" y="0"/>
                  </a:moveTo>
                  <a:lnTo>
                    <a:pt x="0" y="360"/>
                  </a:lnTo>
                  <a:lnTo>
                    <a:pt x="450" y="296"/>
                  </a:lnTo>
                  <a:lnTo>
                    <a:pt x="2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34"/>
            <p:cNvSpPr/>
            <p:nvPr/>
          </p:nvSpPr>
          <p:spPr bwMode="auto">
            <a:xfrm>
              <a:off x="6115050" y="2400300"/>
              <a:ext cx="500063" cy="420688"/>
            </a:xfrm>
            <a:custGeom>
              <a:avLst/>
              <a:gdLst>
                <a:gd name="T0" fmla="*/ 315 w 315"/>
                <a:gd name="T1" fmla="*/ 0 h 265"/>
                <a:gd name="T2" fmla="*/ 0 w 315"/>
                <a:gd name="T3" fmla="*/ 265 h 265"/>
                <a:gd name="T4" fmla="*/ 218 w 315"/>
                <a:gd name="T5" fmla="*/ 224 h 265"/>
                <a:gd name="T6" fmla="*/ 315 w 315"/>
                <a:gd name="T7" fmla="*/ 0 h 265"/>
              </a:gdLst>
              <a:ahLst/>
              <a:cxnLst>
                <a:cxn ang="0">
                  <a:pos x="T0" y="T1"/>
                </a:cxn>
                <a:cxn ang="0">
                  <a:pos x="T2" y="T3"/>
                </a:cxn>
                <a:cxn ang="0">
                  <a:pos x="T4" y="T5"/>
                </a:cxn>
                <a:cxn ang="0">
                  <a:pos x="T6" y="T7"/>
                </a:cxn>
              </a:cxnLst>
              <a:rect l="0" t="0" r="r" b="b"/>
              <a:pathLst>
                <a:path w="315" h="265">
                  <a:moveTo>
                    <a:pt x="315" y="0"/>
                  </a:moveTo>
                  <a:lnTo>
                    <a:pt x="0" y="265"/>
                  </a:lnTo>
                  <a:lnTo>
                    <a:pt x="218" y="224"/>
                  </a:lnTo>
                  <a:lnTo>
                    <a:pt x="315"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35"/>
            <p:cNvSpPr/>
            <p:nvPr/>
          </p:nvSpPr>
          <p:spPr bwMode="auto">
            <a:xfrm>
              <a:off x="6115050" y="2400300"/>
              <a:ext cx="500063" cy="420688"/>
            </a:xfrm>
            <a:custGeom>
              <a:avLst/>
              <a:gdLst>
                <a:gd name="T0" fmla="*/ 315 w 315"/>
                <a:gd name="T1" fmla="*/ 0 h 265"/>
                <a:gd name="T2" fmla="*/ 0 w 315"/>
                <a:gd name="T3" fmla="*/ 265 h 265"/>
                <a:gd name="T4" fmla="*/ 218 w 315"/>
                <a:gd name="T5" fmla="*/ 224 h 265"/>
                <a:gd name="T6" fmla="*/ 315 w 315"/>
                <a:gd name="T7" fmla="*/ 0 h 265"/>
              </a:gdLst>
              <a:ahLst/>
              <a:cxnLst>
                <a:cxn ang="0">
                  <a:pos x="T0" y="T1"/>
                </a:cxn>
                <a:cxn ang="0">
                  <a:pos x="T2" y="T3"/>
                </a:cxn>
                <a:cxn ang="0">
                  <a:pos x="T4" y="T5"/>
                </a:cxn>
                <a:cxn ang="0">
                  <a:pos x="T6" y="T7"/>
                </a:cxn>
              </a:cxnLst>
              <a:rect l="0" t="0" r="r" b="b"/>
              <a:pathLst>
                <a:path w="315" h="265">
                  <a:moveTo>
                    <a:pt x="315" y="0"/>
                  </a:moveTo>
                  <a:lnTo>
                    <a:pt x="0" y="265"/>
                  </a:lnTo>
                  <a:lnTo>
                    <a:pt x="218" y="224"/>
                  </a:lnTo>
                  <a:lnTo>
                    <a:pt x="3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 name="Freeform 36"/>
            <p:cNvSpPr/>
            <p:nvPr/>
          </p:nvSpPr>
          <p:spPr bwMode="auto">
            <a:xfrm>
              <a:off x="3060700" y="2417763"/>
              <a:ext cx="457200" cy="414338"/>
            </a:xfrm>
            <a:custGeom>
              <a:avLst/>
              <a:gdLst>
                <a:gd name="T0" fmla="*/ 288 w 288"/>
                <a:gd name="T1" fmla="*/ 0 h 261"/>
                <a:gd name="T2" fmla="*/ 40 w 288"/>
                <a:gd name="T3" fmla="*/ 15 h 261"/>
                <a:gd name="T4" fmla="*/ 0 w 288"/>
                <a:gd name="T5" fmla="*/ 261 h 261"/>
                <a:gd name="T6" fmla="*/ 288 w 288"/>
                <a:gd name="T7" fmla="*/ 0 h 261"/>
              </a:gdLst>
              <a:ahLst/>
              <a:cxnLst>
                <a:cxn ang="0">
                  <a:pos x="T0" y="T1"/>
                </a:cxn>
                <a:cxn ang="0">
                  <a:pos x="T2" y="T3"/>
                </a:cxn>
                <a:cxn ang="0">
                  <a:pos x="T4" y="T5"/>
                </a:cxn>
                <a:cxn ang="0">
                  <a:pos x="T6" y="T7"/>
                </a:cxn>
              </a:cxnLst>
              <a:rect l="0" t="0" r="r" b="b"/>
              <a:pathLst>
                <a:path w="288" h="261">
                  <a:moveTo>
                    <a:pt x="288" y="0"/>
                  </a:moveTo>
                  <a:lnTo>
                    <a:pt x="40" y="15"/>
                  </a:lnTo>
                  <a:lnTo>
                    <a:pt x="0" y="261"/>
                  </a:lnTo>
                  <a:lnTo>
                    <a:pt x="288"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37"/>
            <p:cNvSpPr/>
            <p:nvPr/>
          </p:nvSpPr>
          <p:spPr bwMode="auto">
            <a:xfrm>
              <a:off x="3060700" y="2417763"/>
              <a:ext cx="457200" cy="414338"/>
            </a:xfrm>
            <a:custGeom>
              <a:avLst/>
              <a:gdLst>
                <a:gd name="T0" fmla="*/ 288 w 288"/>
                <a:gd name="T1" fmla="*/ 0 h 261"/>
                <a:gd name="T2" fmla="*/ 40 w 288"/>
                <a:gd name="T3" fmla="*/ 15 h 261"/>
                <a:gd name="T4" fmla="*/ 0 w 288"/>
                <a:gd name="T5" fmla="*/ 261 h 261"/>
                <a:gd name="T6" fmla="*/ 288 w 288"/>
                <a:gd name="T7" fmla="*/ 0 h 261"/>
              </a:gdLst>
              <a:ahLst/>
              <a:cxnLst>
                <a:cxn ang="0">
                  <a:pos x="T0" y="T1"/>
                </a:cxn>
                <a:cxn ang="0">
                  <a:pos x="T2" y="T3"/>
                </a:cxn>
                <a:cxn ang="0">
                  <a:pos x="T4" y="T5"/>
                </a:cxn>
                <a:cxn ang="0">
                  <a:pos x="T6" y="T7"/>
                </a:cxn>
              </a:cxnLst>
              <a:rect l="0" t="0" r="r" b="b"/>
              <a:pathLst>
                <a:path w="288" h="261">
                  <a:moveTo>
                    <a:pt x="288" y="0"/>
                  </a:moveTo>
                  <a:lnTo>
                    <a:pt x="40" y="15"/>
                  </a:lnTo>
                  <a:lnTo>
                    <a:pt x="0" y="261"/>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38"/>
            <p:cNvSpPr/>
            <p:nvPr/>
          </p:nvSpPr>
          <p:spPr bwMode="auto">
            <a:xfrm>
              <a:off x="6103938" y="2774950"/>
              <a:ext cx="344488" cy="277813"/>
            </a:xfrm>
            <a:custGeom>
              <a:avLst/>
              <a:gdLst>
                <a:gd name="T0" fmla="*/ 217 w 217"/>
                <a:gd name="T1" fmla="*/ 0 h 175"/>
                <a:gd name="T2" fmla="*/ 0 w 217"/>
                <a:gd name="T3" fmla="*/ 40 h 175"/>
                <a:gd name="T4" fmla="*/ 73 w 217"/>
                <a:gd name="T5" fmla="*/ 175 h 175"/>
                <a:gd name="T6" fmla="*/ 217 w 217"/>
                <a:gd name="T7" fmla="*/ 0 h 175"/>
              </a:gdLst>
              <a:ahLst/>
              <a:cxnLst>
                <a:cxn ang="0">
                  <a:pos x="T0" y="T1"/>
                </a:cxn>
                <a:cxn ang="0">
                  <a:pos x="T2" y="T3"/>
                </a:cxn>
                <a:cxn ang="0">
                  <a:pos x="T4" y="T5"/>
                </a:cxn>
                <a:cxn ang="0">
                  <a:pos x="T6" y="T7"/>
                </a:cxn>
              </a:cxnLst>
              <a:rect l="0" t="0" r="r" b="b"/>
              <a:pathLst>
                <a:path w="217" h="175">
                  <a:moveTo>
                    <a:pt x="217" y="0"/>
                  </a:moveTo>
                  <a:lnTo>
                    <a:pt x="0" y="40"/>
                  </a:lnTo>
                  <a:lnTo>
                    <a:pt x="73" y="175"/>
                  </a:lnTo>
                  <a:lnTo>
                    <a:pt x="217"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39"/>
            <p:cNvSpPr/>
            <p:nvPr/>
          </p:nvSpPr>
          <p:spPr bwMode="auto">
            <a:xfrm>
              <a:off x="6103938" y="2774950"/>
              <a:ext cx="344488" cy="277813"/>
            </a:xfrm>
            <a:custGeom>
              <a:avLst/>
              <a:gdLst>
                <a:gd name="T0" fmla="*/ 217 w 217"/>
                <a:gd name="T1" fmla="*/ 0 h 175"/>
                <a:gd name="T2" fmla="*/ 0 w 217"/>
                <a:gd name="T3" fmla="*/ 40 h 175"/>
                <a:gd name="T4" fmla="*/ 73 w 217"/>
                <a:gd name="T5" fmla="*/ 175 h 175"/>
                <a:gd name="T6" fmla="*/ 217 w 217"/>
                <a:gd name="T7" fmla="*/ 0 h 175"/>
              </a:gdLst>
              <a:ahLst/>
              <a:cxnLst>
                <a:cxn ang="0">
                  <a:pos x="T0" y="T1"/>
                </a:cxn>
                <a:cxn ang="0">
                  <a:pos x="T2" y="T3"/>
                </a:cxn>
                <a:cxn ang="0">
                  <a:pos x="T4" y="T5"/>
                </a:cxn>
                <a:cxn ang="0">
                  <a:pos x="T6" y="T7"/>
                </a:cxn>
              </a:cxnLst>
              <a:rect l="0" t="0" r="r" b="b"/>
              <a:pathLst>
                <a:path w="217" h="175">
                  <a:moveTo>
                    <a:pt x="217" y="0"/>
                  </a:moveTo>
                  <a:lnTo>
                    <a:pt x="0" y="40"/>
                  </a:lnTo>
                  <a:lnTo>
                    <a:pt x="73" y="175"/>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 name="Freeform 40"/>
            <p:cNvSpPr/>
            <p:nvPr/>
          </p:nvSpPr>
          <p:spPr bwMode="auto">
            <a:xfrm>
              <a:off x="5738813" y="2178050"/>
              <a:ext cx="857250" cy="627063"/>
            </a:xfrm>
            <a:custGeom>
              <a:avLst/>
              <a:gdLst>
                <a:gd name="T0" fmla="*/ 0 w 540"/>
                <a:gd name="T1" fmla="*/ 0 h 395"/>
                <a:gd name="T2" fmla="*/ 225 w 540"/>
                <a:gd name="T3" fmla="*/ 395 h 395"/>
                <a:gd name="T4" fmla="*/ 540 w 540"/>
                <a:gd name="T5" fmla="*/ 130 h 395"/>
                <a:gd name="T6" fmla="*/ 0 w 540"/>
                <a:gd name="T7" fmla="*/ 0 h 395"/>
              </a:gdLst>
              <a:ahLst/>
              <a:cxnLst>
                <a:cxn ang="0">
                  <a:pos x="T0" y="T1"/>
                </a:cxn>
                <a:cxn ang="0">
                  <a:pos x="T2" y="T3"/>
                </a:cxn>
                <a:cxn ang="0">
                  <a:pos x="T4" y="T5"/>
                </a:cxn>
                <a:cxn ang="0">
                  <a:pos x="T6" y="T7"/>
                </a:cxn>
              </a:cxnLst>
              <a:rect l="0" t="0" r="r" b="b"/>
              <a:pathLst>
                <a:path w="540" h="395">
                  <a:moveTo>
                    <a:pt x="0" y="0"/>
                  </a:moveTo>
                  <a:lnTo>
                    <a:pt x="225" y="395"/>
                  </a:lnTo>
                  <a:lnTo>
                    <a:pt x="540" y="130"/>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41"/>
            <p:cNvSpPr/>
            <p:nvPr/>
          </p:nvSpPr>
          <p:spPr bwMode="auto">
            <a:xfrm>
              <a:off x="5738813" y="2178050"/>
              <a:ext cx="857250" cy="627063"/>
            </a:xfrm>
            <a:custGeom>
              <a:avLst/>
              <a:gdLst>
                <a:gd name="T0" fmla="*/ 0 w 540"/>
                <a:gd name="T1" fmla="*/ 0 h 395"/>
                <a:gd name="T2" fmla="*/ 225 w 540"/>
                <a:gd name="T3" fmla="*/ 395 h 395"/>
                <a:gd name="T4" fmla="*/ 540 w 540"/>
                <a:gd name="T5" fmla="*/ 130 h 395"/>
                <a:gd name="T6" fmla="*/ 0 w 540"/>
                <a:gd name="T7" fmla="*/ 0 h 395"/>
              </a:gdLst>
              <a:ahLst/>
              <a:cxnLst>
                <a:cxn ang="0">
                  <a:pos x="T0" y="T1"/>
                </a:cxn>
                <a:cxn ang="0">
                  <a:pos x="T2" y="T3"/>
                </a:cxn>
                <a:cxn ang="0">
                  <a:pos x="T4" y="T5"/>
                </a:cxn>
                <a:cxn ang="0">
                  <a:pos x="T6" y="T7"/>
                </a:cxn>
              </a:cxnLst>
              <a:rect l="0" t="0" r="r" b="b"/>
              <a:pathLst>
                <a:path w="540" h="395">
                  <a:moveTo>
                    <a:pt x="0" y="0"/>
                  </a:moveTo>
                  <a:lnTo>
                    <a:pt x="225" y="395"/>
                  </a:lnTo>
                  <a:lnTo>
                    <a:pt x="540" y="13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 name="Freeform 42"/>
            <p:cNvSpPr/>
            <p:nvPr/>
          </p:nvSpPr>
          <p:spPr bwMode="auto">
            <a:xfrm>
              <a:off x="7467600" y="3379788"/>
              <a:ext cx="115888" cy="158750"/>
            </a:xfrm>
            <a:custGeom>
              <a:avLst/>
              <a:gdLst>
                <a:gd name="T0" fmla="*/ 73 w 73"/>
                <a:gd name="T1" fmla="*/ 0 h 100"/>
                <a:gd name="T2" fmla="*/ 0 w 73"/>
                <a:gd name="T3" fmla="*/ 71 h 100"/>
                <a:gd name="T4" fmla="*/ 73 w 73"/>
                <a:gd name="T5" fmla="*/ 100 h 100"/>
                <a:gd name="T6" fmla="*/ 73 w 73"/>
                <a:gd name="T7" fmla="*/ 0 h 100"/>
              </a:gdLst>
              <a:ahLst/>
              <a:cxnLst>
                <a:cxn ang="0">
                  <a:pos x="T0" y="T1"/>
                </a:cxn>
                <a:cxn ang="0">
                  <a:pos x="T2" y="T3"/>
                </a:cxn>
                <a:cxn ang="0">
                  <a:pos x="T4" y="T5"/>
                </a:cxn>
                <a:cxn ang="0">
                  <a:pos x="T6" y="T7"/>
                </a:cxn>
              </a:cxnLst>
              <a:rect l="0" t="0" r="r" b="b"/>
              <a:pathLst>
                <a:path w="73" h="100">
                  <a:moveTo>
                    <a:pt x="73" y="0"/>
                  </a:moveTo>
                  <a:lnTo>
                    <a:pt x="0" y="71"/>
                  </a:lnTo>
                  <a:lnTo>
                    <a:pt x="73" y="100"/>
                  </a:lnTo>
                  <a:lnTo>
                    <a:pt x="73"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43"/>
            <p:cNvSpPr/>
            <p:nvPr/>
          </p:nvSpPr>
          <p:spPr bwMode="auto">
            <a:xfrm>
              <a:off x="7467600" y="3379788"/>
              <a:ext cx="115888" cy="158750"/>
            </a:xfrm>
            <a:custGeom>
              <a:avLst/>
              <a:gdLst>
                <a:gd name="T0" fmla="*/ 73 w 73"/>
                <a:gd name="T1" fmla="*/ 0 h 100"/>
                <a:gd name="T2" fmla="*/ 0 w 73"/>
                <a:gd name="T3" fmla="*/ 71 h 100"/>
                <a:gd name="T4" fmla="*/ 73 w 73"/>
                <a:gd name="T5" fmla="*/ 100 h 100"/>
                <a:gd name="T6" fmla="*/ 73 w 73"/>
                <a:gd name="T7" fmla="*/ 0 h 100"/>
              </a:gdLst>
              <a:ahLst/>
              <a:cxnLst>
                <a:cxn ang="0">
                  <a:pos x="T0" y="T1"/>
                </a:cxn>
                <a:cxn ang="0">
                  <a:pos x="T2" y="T3"/>
                </a:cxn>
                <a:cxn ang="0">
                  <a:pos x="T4" y="T5"/>
                </a:cxn>
                <a:cxn ang="0">
                  <a:pos x="T6" y="T7"/>
                </a:cxn>
              </a:cxnLst>
              <a:rect l="0" t="0" r="r" b="b"/>
              <a:pathLst>
                <a:path w="73" h="100">
                  <a:moveTo>
                    <a:pt x="73" y="0"/>
                  </a:moveTo>
                  <a:lnTo>
                    <a:pt x="0" y="71"/>
                  </a:lnTo>
                  <a:lnTo>
                    <a:pt x="73" y="100"/>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 name="Freeform 44"/>
            <p:cNvSpPr/>
            <p:nvPr/>
          </p:nvSpPr>
          <p:spPr bwMode="auto">
            <a:xfrm>
              <a:off x="5138738" y="3330575"/>
              <a:ext cx="457200" cy="439738"/>
            </a:xfrm>
            <a:custGeom>
              <a:avLst/>
              <a:gdLst>
                <a:gd name="T0" fmla="*/ 73 w 288"/>
                <a:gd name="T1" fmla="*/ 0 h 277"/>
                <a:gd name="T2" fmla="*/ 0 w 288"/>
                <a:gd name="T3" fmla="*/ 277 h 277"/>
                <a:gd name="T4" fmla="*/ 288 w 288"/>
                <a:gd name="T5" fmla="*/ 154 h 277"/>
                <a:gd name="T6" fmla="*/ 73 w 288"/>
                <a:gd name="T7" fmla="*/ 0 h 277"/>
              </a:gdLst>
              <a:ahLst/>
              <a:cxnLst>
                <a:cxn ang="0">
                  <a:pos x="T0" y="T1"/>
                </a:cxn>
                <a:cxn ang="0">
                  <a:pos x="T2" y="T3"/>
                </a:cxn>
                <a:cxn ang="0">
                  <a:pos x="T4" y="T5"/>
                </a:cxn>
                <a:cxn ang="0">
                  <a:pos x="T6" y="T7"/>
                </a:cxn>
              </a:cxnLst>
              <a:rect l="0" t="0" r="r" b="b"/>
              <a:pathLst>
                <a:path w="288" h="277">
                  <a:moveTo>
                    <a:pt x="73" y="0"/>
                  </a:moveTo>
                  <a:lnTo>
                    <a:pt x="0" y="277"/>
                  </a:lnTo>
                  <a:lnTo>
                    <a:pt x="288" y="154"/>
                  </a:lnTo>
                  <a:lnTo>
                    <a:pt x="73"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 name="Freeform 45"/>
            <p:cNvSpPr/>
            <p:nvPr/>
          </p:nvSpPr>
          <p:spPr bwMode="auto">
            <a:xfrm>
              <a:off x="5138738" y="3330575"/>
              <a:ext cx="457200" cy="439738"/>
            </a:xfrm>
            <a:custGeom>
              <a:avLst/>
              <a:gdLst>
                <a:gd name="T0" fmla="*/ 73 w 288"/>
                <a:gd name="T1" fmla="*/ 0 h 277"/>
                <a:gd name="T2" fmla="*/ 0 w 288"/>
                <a:gd name="T3" fmla="*/ 277 h 277"/>
                <a:gd name="T4" fmla="*/ 288 w 288"/>
                <a:gd name="T5" fmla="*/ 154 h 277"/>
                <a:gd name="T6" fmla="*/ 73 w 288"/>
                <a:gd name="T7" fmla="*/ 0 h 277"/>
              </a:gdLst>
              <a:ahLst/>
              <a:cxnLst>
                <a:cxn ang="0">
                  <a:pos x="T0" y="T1"/>
                </a:cxn>
                <a:cxn ang="0">
                  <a:pos x="T2" y="T3"/>
                </a:cxn>
                <a:cxn ang="0">
                  <a:pos x="T4" y="T5"/>
                </a:cxn>
                <a:cxn ang="0">
                  <a:pos x="T6" y="T7"/>
                </a:cxn>
              </a:cxnLst>
              <a:rect l="0" t="0" r="r" b="b"/>
              <a:pathLst>
                <a:path w="288" h="277">
                  <a:moveTo>
                    <a:pt x="73" y="0"/>
                  </a:moveTo>
                  <a:lnTo>
                    <a:pt x="0" y="277"/>
                  </a:lnTo>
                  <a:lnTo>
                    <a:pt x="288" y="154"/>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 name="Freeform 46"/>
            <p:cNvSpPr/>
            <p:nvPr/>
          </p:nvSpPr>
          <p:spPr bwMode="auto">
            <a:xfrm>
              <a:off x="5656263" y="3098800"/>
              <a:ext cx="635000" cy="612775"/>
            </a:xfrm>
            <a:custGeom>
              <a:avLst/>
              <a:gdLst>
                <a:gd name="T0" fmla="*/ 343 w 400"/>
                <a:gd name="T1" fmla="*/ 0 h 386"/>
                <a:gd name="T2" fmla="*/ 0 w 400"/>
                <a:gd name="T3" fmla="*/ 296 h 386"/>
                <a:gd name="T4" fmla="*/ 400 w 400"/>
                <a:gd name="T5" fmla="*/ 386 h 386"/>
                <a:gd name="T6" fmla="*/ 343 w 400"/>
                <a:gd name="T7" fmla="*/ 0 h 386"/>
              </a:gdLst>
              <a:ahLst/>
              <a:cxnLst>
                <a:cxn ang="0">
                  <a:pos x="T0" y="T1"/>
                </a:cxn>
                <a:cxn ang="0">
                  <a:pos x="T2" y="T3"/>
                </a:cxn>
                <a:cxn ang="0">
                  <a:pos x="T4" y="T5"/>
                </a:cxn>
                <a:cxn ang="0">
                  <a:pos x="T6" y="T7"/>
                </a:cxn>
              </a:cxnLst>
              <a:rect l="0" t="0" r="r" b="b"/>
              <a:pathLst>
                <a:path w="400" h="386">
                  <a:moveTo>
                    <a:pt x="343" y="0"/>
                  </a:moveTo>
                  <a:lnTo>
                    <a:pt x="0" y="296"/>
                  </a:lnTo>
                  <a:lnTo>
                    <a:pt x="400" y="386"/>
                  </a:lnTo>
                  <a:lnTo>
                    <a:pt x="343"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 name="Freeform 47"/>
            <p:cNvSpPr/>
            <p:nvPr/>
          </p:nvSpPr>
          <p:spPr bwMode="auto">
            <a:xfrm>
              <a:off x="5656263" y="3098800"/>
              <a:ext cx="635000" cy="612775"/>
            </a:xfrm>
            <a:custGeom>
              <a:avLst/>
              <a:gdLst>
                <a:gd name="T0" fmla="*/ 343 w 400"/>
                <a:gd name="T1" fmla="*/ 0 h 386"/>
                <a:gd name="T2" fmla="*/ 0 w 400"/>
                <a:gd name="T3" fmla="*/ 296 h 386"/>
                <a:gd name="T4" fmla="*/ 400 w 400"/>
                <a:gd name="T5" fmla="*/ 386 h 386"/>
                <a:gd name="T6" fmla="*/ 343 w 400"/>
                <a:gd name="T7" fmla="*/ 0 h 386"/>
              </a:gdLst>
              <a:ahLst/>
              <a:cxnLst>
                <a:cxn ang="0">
                  <a:pos x="T0" y="T1"/>
                </a:cxn>
                <a:cxn ang="0">
                  <a:pos x="T2" y="T3"/>
                </a:cxn>
                <a:cxn ang="0">
                  <a:pos x="T4" y="T5"/>
                </a:cxn>
                <a:cxn ang="0">
                  <a:pos x="T6" y="T7"/>
                </a:cxn>
              </a:cxnLst>
              <a:rect l="0" t="0" r="r" b="b"/>
              <a:pathLst>
                <a:path w="400" h="386">
                  <a:moveTo>
                    <a:pt x="343" y="0"/>
                  </a:moveTo>
                  <a:lnTo>
                    <a:pt x="0" y="296"/>
                  </a:lnTo>
                  <a:lnTo>
                    <a:pt x="400" y="386"/>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 name="Freeform 48"/>
            <p:cNvSpPr/>
            <p:nvPr/>
          </p:nvSpPr>
          <p:spPr bwMode="auto">
            <a:xfrm>
              <a:off x="4281488" y="561975"/>
              <a:ext cx="349250" cy="819150"/>
            </a:xfrm>
            <a:custGeom>
              <a:avLst/>
              <a:gdLst>
                <a:gd name="T0" fmla="*/ 220 w 220"/>
                <a:gd name="T1" fmla="*/ 0 h 516"/>
                <a:gd name="T2" fmla="*/ 0 w 220"/>
                <a:gd name="T3" fmla="*/ 374 h 516"/>
                <a:gd name="T4" fmla="*/ 203 w 220"/>
                <a:gd name="T5" fmla="*/ 516 h 516"/>
                <a:gd name="T6" fmla="*/ 220 w 220"/>
                <a:gd name="T7" fmla="*/ 0 h 516"/>
              </a:gdLst>
              <a:ahLst/>
              <a:cxnLst>
                <a:cxn ang="0">
                  <a:pos x="T0" y="T1"/>
                </a:cxn>
                <a:cxn ang="0">
                  <a:pos x="T2" y="T3"/>
                </a:cxn>
                <a:cxn ang="0">
                  <a:pos x="T4" y="T5"/>
                </a:cxn>
                <a:cxn ang="0">
                  <a:pos x="T6" y="T7"/>
                </a:cxn>
              </a:cxnLst>
              <a:rect l="0" t="0" r="r" b="b"/>
              <a:pathLst>
                <a:path w="220" h="516">
                  <a:moveTo>
                    <a:pt x="220" y="0"/>
                  </a:moveTo>
                  <a:lnTo>
                    <a:pt x="0" y="374"/>
                  </a:lnTo>
                  <a:lnTo>
                    <a:pt x="203" y="516"/>
                  </a:lnTo>
                  <a:lnTo>
                    <a:pt x="220"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50"/>
            <p:cNvSpPr/>
            <p:nvPr/>
          </p:nvSpPr>
          <p:spPr bwMode="auto">
            <a:xfrm>
              <a:off x="3143250" y="3841750"/>
              <a:ext cx="800100" cy="458788"/>
            </a:xfrm>
            <a:custGeom>
              <a:avLst/>
              <a:gdLst>
                <a:gd name="T0" fmla="*/ 0 w 504"/>
                <a:gd name="T1" fmla="*/ 0 h 289"/>
                <a:gd name="T2" fmla="*/ 151 w 504"/>
                <a:gd name="T3" fmla="*/ 289 h 289"/>
                <a:gd name="T4" fmla="*/ 504 w 504"/>
                <a:gd name="T5" fmla="*/ 123 h 289"/>
                <a:gd name="T6" fmla="*/ 0 w 504"/>
                <a:gd name="T7" fmla="*/ 0 h 289"/>
              </a:gdLst>
              <a:ahLst/>
              <a:cxnLst>
                <a:cxn ang="0">
                  <a:pos x="T0" y="T1"/>
                </a:cxn>
                <a:cxn ang="0">
                  <a:pos x="T2" y="T3"/>
                </a:cxn>
                <a:cxn ang="0">
                  <a:pos x="T4" y="T5"/>
                </a:cxn>
                <a:cxn ang="0">
                  <a:pos x="T6" y="T7"/>
                </a:cxn>
              </a:cxnLst>
              <a:rect l="0" t="0" r="r" b="b"/>
              <a:pathLst>
                <a:path w="504" h="289">
                  <a:moveTo>
                    <a:pt x="0" y="0"/>
                  </a:moveTo>
                  <a:lnTo>
                    <a:pt x="151" y="289"/>
                  </a:lnTo>
                  <a:lnTo>
                    <a:pt x="504" y="123"/>
                  </a:lnTo>
                  <a:lnTo>
                    <a:pt x="0"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51"/>
            <p:cNvSpPr/>
            <p:nvPr/>
          </p:nvSpPr>
          <p:spPr bwMode="auto">
            <a:xfrm>
              <a:off x="3143250" y="3841750"/>
              <a:ext cx="800100" cy="458788"/>
            </a:xfrm>
            <a:custGeom>
              <a:avLst/>
              <a:gdLst>
                <a:gd name="T0" fmla="*/ 0 w 504"/>
                <a:gd name="T1" fmla="*/ 0 h 289"/>
                <a:gd name="T2" fmla="*/ 151 w 504"/>
                <a:gd name="T3" fmla="*/ 289 h 289"/>
                <a:gd name="T4" fmla="*/ 504 w 504"/>
                <a:gd name="T5" fmla="*/ 123 h 289"/>
                <a:gd name="T6" fmla="*/ 0 w 504"/>
                <a:gd name="T7" fmla="*/ 0 h 289"/>
              </a:gdLst>
              <a:ahLst/>
              <a:cxnLst>
                <a:cxn ang="0">
                  <a:pos x="T0" y="T1"/>
                </a:cxn>
                <a:cxn ang="0">
                  <a:pos x="T2" y="T3"/>
                </a:cxn>
                <a:cxn ang="0">
                  <a:pos x="T4" y="T5"/>
                </a:cxn>
                <a:cxn ang="0">
                  <a:pos x="T6" y="T7"/>
                </a:cxn>
              </a:cxnLst>
              <a:rect l="0" t="0" r="r" b="b"/>
              <a:pathLst>
                <a:path w="504" h="289">
                  <a:moveTo>
                    <a:pt x="0" y="0"/>
                  </a:moveTo>
                  <a:lnTo>
                    <a:pt x="151" y="289"/>
                  </a:lnTo>
                  <a:lnTo>
                    <a:pt x="504" y="1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52"/>
            <p:cNvSpPr/>
            <p:nvPr/>
          </p:nvSpPr>
          <p:spPr bwMode="auto">
            <a:xfrm>
              <a:off x="2805113" y="3673475"/>
              <a:ext cx="285750" cy="258763"/>
            </a:xfrm>
            <a:custGeom>
              <a:avLst/>
              <a:gdLst>
                <a:gd name="T0" fmla="*/ 0 w 180"/>
                <a:gd name="T1" fmla="*/ 0 h 163"/>
                <a:gd name="T2" fmla="*/ 0 w 180"/>
                <a:gd name="T3" fmla="*/ 163 h 163"/>
                <a:gd name="T4" fmla="*/ 180 w 180"/>
                <a:gd name="T5" fmla="*/ 95 h 163"/>
                <a:gd name="T6" fmla="*/ 0 w 180"/>
                <a:gd name="T7" fmla="*/ 0 h 163"/>
              </a:gdLst>
              <a:ahLst/>
              <a:cxnLst>
                <a:cxn ang="0">
                  <a:pos x="T0" y="T1"/>
                </a:cxn>
                <a:cxn ang="0">
                  <a:pos x="T2" y="T3"/>
                </a:cxn>
                <a:cxn ang="0">
                  <a:pos x="T4" y="T5"/>
                </a:cxn>
                <a:cxn ang="0">
                  <a:pos x="T6" y="T7"/>
                </a:cxn>
              </a:cxnLst>
              <a:rect l="0" t="0" r="r" b="b"/>
              <a:pathLst>
                <a:path w="180" h="163">
                  <a:moveTo>
                    <a:pt x="0" y="0"/>
                  </a:moveTo>
                  <a:lnTo>
                    <a:pt x="0" y="163"/>
                  </a:lnTo>
                  <a:lnTo>
                    <a:pt x="180" y="95"/>
                  </a:lnTo>
                  <a:lnTo>
                    <a:pt x="0" y="0"/>
                  </a:lnTo>
                  <a:close/>
                </a:path>
              </a:pathLst>
            </a:custGeom>
            <a:solidFill>
              <a:srgbClr val="D5D6D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53"/>
            <p:cNvSpPr/>
            <p:nvPr/>
          </p:nvSpPr>
          <p:spPr bwMode="auto">
            <a:xfrm>
              <a:off x="2805113" y="3673475"/>
              <a:ext cx="285750" cy="258763"/>
            </a:xfrm>
            <a:custGeom>
              <a:avLst/>
              <a:gdLst>
                <a:gd name="T0" fmla="*/ 0 w 180"/>
                <a:gd name="T1" fmla="*/ 0 h 163"/>
                <a:gd name="T2" fmla="*/ 0 w 180"/>
                <a:gd name="T3" fmla="*/ 163 h 163"/>
                <a:gd name="T4" fmla="*/ 180 w 180"/>
                <a:gd name="T5" fmla="*/ 95 h 163"/>
                <a:gd name="T6" fmla="*/ 0 w 180"/>
                <a:gd name="T7" fmla="*/ 0 h 163"/>
              </a:gdLst>
              <a:ahLst/>
              <a:cxnLst>
                <a:cxn ang="0">
                  <a:pos x="T0" y="T1"/>
                </a:cxn>
                <a:cxn ang="0">
                  <a:pos x="T2" y="T3"/>
                </a:cxn>
                <a:cxn ang="0">
                  <a:pos x="T4" y="T5"/>
                </a:cxn>
                <a:cxn ang="0">
                  <a:pos x="T6" y="T7"/>
                </a:cxn>
              </a:cxnLst>
              <a:rect l="0" t="0" r="r" b="b"/>
              <a:pathLst>
                <a:path w="180" h="163">
                  <a:moveTo>
                    <a:pt x="0" y="0"/>
                  </a:moveTo>
                  <a:lnTo>
                    <a:pt x="0" y="163"/>
                  </a:lnTo>
                  <a:lnTo>
                    <a:pt x="180" y="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54"/>
            <p:cNvSpPr/>
            <p:nvPr/>
          </p:nvSpPr>
          <p:spPr bwMode="auto">
            <a:xfrm>
              <a:off x="2805113" y="3849688"/>
              <a:ext cx="292100" cy="777875"/>
            </a:xfrm>
            <a:custGeom>
              <a:avLst/>
              <a:gdLst>
                <a:gd name="T0" fmla="*/ 184 w 184"/>
                <a:gd name="T1" fmla="*/ 0 h 490"/>
                <a:gd name="T2" fmla="*/ 0 w 184"/>
                <a:gd name="T3" fmla="*/ 73 h 490"/>
                <a:gd name="T4" fmla="*/ 0 w 184"/>
                <a:gd name="T5" fmla="*/ 178 h 490"/>
                <a:gd name="T6" fmla="*/ 64 w 184"/>
                <a:gd name="T7" fmla="*/ 490 h 490"/>
                <a:gd name="T8" fmla="*/ 184 w 184"/>
                <a:gd name="T9" fmla="*/ 0 h 490"/>
              </a:gdLst>
              <a:ahLst/>
              <a:cxnLst>
                <a:cxn ang="0">
                  <a:pos x="T0" y="T1"/>
                </a:cxn>
                <a:cxn ang="0">
                  <a:pos x="T2" y="T3"/>
                </a:cxn>
                <a:cxn ang="0">
                  <a:pos x="T4" y="T5"/>
                </a:cxn>
                <a:cxn ang="0">
                  <a:pos x="T6" y="T7"/>
                </a:cxn>
                <a:cxn ang="0">
                  <a:pos x="T8" y="T9"/>
                </a:cxn>
              </a:cxnLst>
              <a:rect l="0" t="0" r="r" b="b"/>
              <a:pathLst>
                <a:path w="184" h="490">
                  <a:moveTo>
                    <a:pt x="184" y="0"/>
                  </a:moveTo>
                  <a:lnTo>
                    <a:pt x="0" y="73"/>
                  </a:lnTo>
                  <a:lnTo>
                    <a:pt x="0" y="178"/>
                  </a:lnTo>
                  <a:lnTo>
                    <a:pt x="64" y="490"/>
                  </a:lnTo>
                  <a:lnTo>
                    <a:pt x="184" y="0"/>
                  </a:lnTo>
                  <a:close/>
                </a:path>
              </a:pathLst>
            </a:custGeom>
            <a:solidFill>
              <a:srgbClr val="CDCED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 name="Freeform 55"/>
            <p:cNvSpPr/>
            <p:nvPr/>
          </p:nvSpPr>
          <p:spPr bwMode="auto">
            <a:xfrm>
              <a:off x="2805113" y="3849688"/>
              <a:ext cx="292100" cy="777875"/>
            </a:xfrm>
            <a:custGeom>
              <a:avLst/>
              <a:gdLst>
                <a:gd name="T0" fmla="*/ 184 w 184"/>
                <a:gd name="T1" fmla="*/ 0 h 490"/>
                <a:gd name="T2" fmla="*/ 0 w 184"/>
                <a:gd name="T3" fmla="*/ 73 h 490"/>
                <a:gd name="T4" fmla="*/ 0 w 184"/>
                <a:gd name="T5" fmla="*/ 178 h 490"/>
                <a:gd name="T6" fmla="*/ 64 w 184"/>
                <a:gd name="T7" fmla="*/ 490 h 490"/>
                <a:gd name="T8" fmla="*/ 184 w 184"/>
                <a:gd name="T9" fmla="*/ 0 h 490"/>
              </a:gdLst>
              <a:ahLst/>
              <a:cxnLst>
                <a:cxn ang="0">
                  <a:pos x="T0" y="T1"/>
                </a:cxn>
                <a:cxn ang="0">
                  <a:pos x="T2" y="T3"/>
                </a:cxn>
                <a:cxn ang="0">
                  <a:pos x="T4" y="T5"/>
                </a:cxn>
                <a:cxn ang="0">
                  <a:pos x="T6" y="T7"/>
                </a:cxn>
                <a:cxn ang="0">
                  <a:pos x="T8" y="T9"/>
                </a:cxn>
              </a:cxnLst>
              <a:rect l="0" t="0" r="r" b="b"/>
              <a:pathLst>
                <a:path w="184" h="490">
                  <a:moveTo>
                    <a:pt x="184" y="0"/>
                  </a:moveTo>
                  <a:lnTo>
                    <a:pt x="0" y="73"/>
                  </a:lnTo>
                  <a:lnTo>
                    <a:pt x="0" y="178"/>
                  </a:lnTo>
                  <a:lnTo>
                    <a:pt x="64" y="490"/>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56"/>
            <p:cNvSpPr/>
            <p:nvPr/>
          </p:nvSpPr>
          <p:spPr bwMode="auto">
            <a:xfrm>
              <a:off x="2921000" y="3860800"/>
              <a:ext cx="431800" cy="774700"/>
            </a:xfrm>
            <a:custGeom>
              <a:avLst/>
              <a:gdLst>
                <a:gd name="T0" fmla="*/ 123 w 272"/>
                <a:gd name="T1" fmla="*/ 0 h 488"/>
                <a:gd name="T2" fmla="*/ 0 w 272"/>
                <a:gd name="T3" fmla="*/ 488 h 488"/>
                <a:gd name="T4" fmla="*/ 272 w 272"/>
                <a:gd name="T5" fmla="*/ 289 h 488"/>
                <a:gd name="T6" fmla="*/ 123 w 272"/>
                <a:gd name="T7" fmla="*/ 0 h 488"/>
              </a:gdLst>
              <a:ahLst/>
              <a:cxnLst>
                <a:cxn ang="0">
                  <a:pos x="T0" y="T1"/>
                </a:cxn>
                <a:cxn ang="0">
                  <a:pos x="T2" y="T3"/>
                </a:cxn>
                <a:cxn ang="0">
                  <a:pos x="T4" y="T5"/>
                </a:cxn>
                <a:cxn ang="0">
                  <a:pos x="T6" y="T7"/>
                </a:cxn>
              </a:cxnLst>
              <a:rect l="0" t="0" r="r" b="b"/>
              <a:pathLst>
                <a:path w="272" h="488">
                  <a:moveTo>
                    <a:pt x="123" y="0"/>
                  </a:moveTo>
                  <a:lnTo>
                    <a:pt x="0" y="488"/>
                  </a:lnTo>
                  <a:lnTo>
                    <a:pt x="272" y="289"/>
                  </a:lnTo>
                  <a:lnTo>
                    <a:pt x="123"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 name="Freeform 57"/>
            <p:cNvSpPr/>
            <p:nvPr/>
          </p:nvSpPr>
          <p:spPr bwMode="auto">
            <a:xfrm>
              <a:off x="2921000" y="3860800"/>
              <a:ext cx="431800" cy="774700"/>
            </a:xfrm>
            <a:custGeom>
              <a:avLst/>
              <a:gdLst>
                <a:gd name="T0" fmla="*/ 123 w 272"/>
                <a:gd name="T1" fmla="*/ 0 h 488"/>
                <a:gd name="T2" fmla="*/ 0 w 272"/>
                <a:gd name="T3" fmla="*/ 488 h 488"/>
                <a:gd name="T4" fmla="*/ 272 w 272"/>
                <a:gd name="T5" fmla="*/ 289 h 488"/>
                <a:gd name="T6" fmla="*/ 123 w 272"/>
                <a:gd name="T7" fmla="*/ 0 h 488"/>
              </a:gdLst>
              <a:ahLst/>
              <a:cxnLst>
                <a:cxn ang="0">
                  <a:pos x="T0" y="T1"/>
                </a:cxn>
                <a:cxn ang="0">
                  <a:pos x="T2" y="T3"/>
                </a:cxn>
                <a:cxn ang="0">
                  <a:pos x="T4" y="T5"/>
                </a:cxn>
                <a:cxn ang="0">
                  <a:pos x="T6" y="T7"/>
                </a:cxn>
              </a:cxnLst>
              <a:rect l="0" t="0" r="r" b="b"/>
              <a:pathLst>
                <a:path w="272" h="488">
                  <a:moveTo>
                    <a:pt x="123" y="0"/>
                  </a:moveTo>
                  <a:lnTo>
                    <a:pt x="0" y="488"/>
                  </a:lnTo>
                  <a:lnTo>
                    <a:pt x="272" y="289"/>
                  </a:lnTo>
                  <a:lnTo>
                    <a:pt x="1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 name="Freeform 58"/>
            <p:cNvSpPr/>
            <p:nvPr/>
          </p:nvSpPr>
          <p:spPr bwMode="auto">
            <a:xfrm>
              <a:off x="2805113" y="4248150"/>
              <a:ext cx="79375" cy="398463"/>
            </a:xfrm>
            <a:custGeom>
              <a:avLst/>
              <a:gdLst>
                <a:gd name="T0" fmla="*/ 0 w 50"/>
                <a:gd name="T1" fmla="*/ 0 h 251"/>
                <a:gd name="T2" fmla="*/ 0 w 50"/>
                <a:gd name="T3" fmla="*/ 234 h 251"/>
                <a:gd name="T4" fmla="*/ 50 w 50"/>
                <a:gd name="T5" fmla="*/ 251 h 251"/>
                <a:gd name="T6" fmla="*/ 0 w 50"/>
                <a:gd name="T7" fmla="*/ 0 h 251"/>
              </a:gdLst>
              <a:ahLst/>
              <a:cxnLst>
                <a:cxn ang="0">
                  <a:pos x="T0" y="T1"/>
                </a:cxn>
                <a:cxn ang="0">
                  <a:pos x="T2" y="T3"/>
                </a:cxn>
                <a:cxn ang="0">
                  <a:pos x="T4" y="T5"/>
                </a:cxn>
                <a:cxn ang="0">
                  <a:pos x="T6" y="T7"/>
                </a:cxn>
              </a:cxnLst>
              <a:rect l="0" t="0" r="r" b="b"/>
              <a:pathLst>
                <a:path w="50" h="251">
                  <a:moveTo>
                    <a:pt x="0" y="0"/>
                  </a:moveTo>
                  <a:lnTo>
                    <a:pt x="0" y="234"/>
                  </a:lnTo>
                  <a:lnTo>
                    <a:pt x="50" y="251"/>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59"/>
            <p:cNvSpPr/>
            <p:nvPr/>
          </p:nvSpPr>
          <p:spPr bwMode="auto">
            <a:xfrm>
              <a:off x="2805113" y="4248150"/>
              <a:ext cx="79375" cy="398463"/>
            </a:xfrm>
            <a:custGeom>
              <a:avLst/>
              <a:gdLst>
                <a:gd name="T0" fmla="*/ 0 w 50"/>
                <a:gd name="T1" fmla="*/ 0 h 251"/>
                <a:gd name="T2" fmla="*/ 0 w 50"/>
                <a:gd name="T3" fmla="*/ 234 h 251"/>
                <a:gd name="T4" fmla="*/ 50 w 50"/>
                <a:gd name="T5" fmla="*/ 251 h 251"/>
                <a:gd name="T6" fmla="*/ 0 w 50"/>
                <a:gd name="T7" fmla="*/ 0 h 251"/>
              </a:gdLst>
              <a:ahLst/>
              <a:cxnLst>
                <a:cxn ang="0">
                  <a:pos x="T0" y="T1"/>
                </a:cxn>
                <a:cxn ang="0">
                  <a:pos x="T2" y="T3"/>
                </a:cxn>
                <a:cxn ang="0">
                  <a:pos x="T4" y="T5"/>
                </a:cxn>
                <a:cxn ang="0">
                  <a:pos x="T6" y="T7"/>
                </a:cxn>
              </a:cxnLst>
              <a:rect l="0" t="0" r="r" b="b"/>
              <a:pathLst>
                <a:path w="50" h="251">
                  <a:moveTo>
                    <a:pt x="0" y="0"/>
                  </a:moveTo>
                  <a:lnTo>
                    <a:pt x="0" y="234"/>
                  </a:lnTo>
                  <a:lnTo>
                    <a:pt x="50" y="25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60"/>
            <p:cNvSpPr/>
            <p:nvPr/>
          </p:nvSpPr>
          <p:spPr bwMode="auto">
            <a:xfrm>
              <a:off x="6491288" y="588963"/>
              <a:ext cx="566738" cy="393700"/>
            </a:xfrm>
            <a:custGeom>
              <a:avLst/>
              <a:gdLst>
                <a:gd name="T0" fmla="*/ 357 w 357"/>
                <a:gd name="T1" fmla="*/ 0 h 248"/>
                <a:gd name="T2" fmla="*/ 0 w 357"/>
                <a:gd name="T3" fmla="*/ 225 h 248"/>
                <a:gd name="T4" fmla="*/ 196 w 357"/>
                <a:gd name="T5" fmla="*/ 248 h 248"/>
                <a:gd name="T6" fmla="*/ 357 w 357"/>
                <a:gd name="T7" fmla="*/ 0 h 248"/>
              </a:gdLst>
              <a:ahLst/>
              <a:cxnLst>
                <a:cxn ang="0">
                  <a:pos x="T0" y="T1"/>
                </a:cxn>
                <a:cxn ang="0">
                  <a:pos x="T2" y="T3"/>
                </a:cxn>
                <a:cxn ang="0">
                  <a:pos x="T4" y="T5"/>
                </a:cxn>
                <a:cxn ang="0">
                  <a:pos x="T6" y="T7"/>
                </a:cxn>
              </a:cxnLst>
              <a:rect l="0" t="0" r="r" b="b"/>
              <a:pathLst>
                <a:path w="357" h="248">
                  <a:moveTo>
                    <a:pt x="357" y="0"/>
                  </a:moveTo>
                  <a:lnTo>
                    <a:pt x="0" y="225"/>
                  </a:lnTo>
                  <a:lnTo>
                    <a:pt x="196" y="248"/>
                  </a:lnTo>
                  <a:lnTo>
                    <a:pt x="357" y="0"/>
                  </a:lnTo>
                  <a:close/>
                </a:path>
              </a:pathLst>
            </a:custGeom>
            <a:solidFill>
              <a:srgbClr val="ECEC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 name="Freeform 61"/>
            <p:cNvSpPr/>
            <p:nvPr/>
          </p:nvSpPr>
          <p:spPr bwMode="auto">
            <a:xfrm>
              <a:off x="6491288" y="588963"/>
              <a:ext cx="566738" cy="393700"/>
            </a:xfrm>
            <a:custGeom>
              <a:avLst/>
              <a:gdLst>
                <a:gd name="T0" fmla="*/ 357 w 357"/>
                <a:gd name="T1" fmla="*/ 0 h 248"/>
                <a:gd name="T2" fmla="*/ 0 w 357"/>
                <a:gd name="T3" fmla="*/ 225 h 248"/>
                <a:gd name="T4" fmla="*/ 196 w 357"/>
                <a:gd name="T5" fmla="*/ 248 h 248"/>
                <a:gd name="T6" fmla="*/ 357 w 357"/>
                <a:gd name="T7" fmla="*/ 0 h 248"/>
              </a:gdLst>
              <a:ahLst/>
              <a:cxnLst>
                <a:cxn ang="0">
                  <a:pos x="T0" y="T1"/>
                </a:cxn>
                <a:cxn ang="0">
                  <a:pos x="T2" y="T3"/>
                </a:cxn>
                <a:cxn ang="0">
                  <a:pos x="T4" y="T5"/>
                </a:cxn>
                <a:cxn ang="0">
                  <a:pos x="T6" y="T7"/>
                </a:cxn>
              </a:cxnLst>
              <a:rect l="0" t="0" r="r" b="b"/>
              <a:pathLst>
                <a:path w="357" h="248">
                  <a:moveTo>
                    <a:pt x="357" y="0"/>
                  </a:moveTo>
                  <a:lnTo>
                    <a:pt x="0" y="225"/>
                  </a:lnTo>
                  <a:lnTo>
                    <a:pt x="196" y="248"/>
                  </a:lnTo>
                  <a:lnTo>
                    <a:pt x="3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 name="Freeform 62"/>
            <p:cNvSpPr/>
            <p:nvPr/>
          </p:nvSpPr>
          <p:spPr bwMode="auto">
            <a:xfrm>
              <a:off x="6829425" y="588963"/>
              <a:ext cx="615950" cy="393700"/>
            </a:xfrm>
            <a:custGeom>
              <a:avLst/>
              <a:gdLst>
                <a:gd name="T0" fmla="*/ 160 w 388"/>
                <a:gd name="T1" fmla="*/ 0 h 248"/>
                <a:gd name="T2" fmla="*/ 0 w 388"/>
                <a:gd name="T3" fmla="*/ 248 h 248"/>
                <a:gd name="T4" fmla="*/ 388 w 388"/>
                <a:gd name="T5" fmla="*/ 239 h 248"/>
                <a:gd name="T6" fmla="*/ 160 w 388"/>
                <a:gd name="T7" fmla="*/ 0 h 248"/>
              </a:gdLst>
              <a:ahLst/>
              <a:cxnLst>
                <a:cxn ang="0">
                  <a:pos x="T0" y="T1"/>
                </a:cxn>
                <a:cxn ang="0">
                  <a:pos x="T2" y="T3"/>
                </a:cxn>
                <a:cxn ang="0">
                  <a:pos x="T4" y="T5"/>
                </a:cxn>
                <a:cxn ang="0">
                  <a:pos x="T6" y="T7"/>
                </a:cxn>
              </a:cxnLst>
              <a:rect l="0" t="0" r="r" b="b"/>
              <a:pathLst>
                <a:path w="388" h="248">
                  <a:moveTo>
                    <a:pt x="160" y="0"/>
                  </a:moveTo>
                  <a:lnTo>
                    <a:pt x="0" y="248"/>
                  </a:lnTo>
                  <a:lnTo>
                    <a:pt x="388" y="239"/>
                  </a:lnTo>
                  <a:lnTo>
                    <a:pt x="160"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63"/>
            <p:cNvSpPr/>
            <p:nvPr/>
          </p:nvSpPr>
          <p:spPr bwMode="auto">
            <a:xfrm>
              <a:off x="6829425" y="588963"/>
              <a:ext cx="615950" cy="393700"/>
            </a:xfrm>
            <a:custGeom>
              <a:avLst/>
              <a:gdLst>
                <a:gd name="T0" fmla="*/ 160 w 388"/>
                <a:gd name="T1" fmla="*/ 0 h 248"/>
                <a:gd name="T2" fmla="*/ 0 w 388"/>
                <a:gd name="T3" fmla="*/ 248 h 248"/>
                <a:gd name="T4" fmla="*/ 388 w 388"/>
                <a:gd name="T5" fmla="*/ 239 h 248"/>
                <a:gd name="T6" fmla="*/ 160 w 388"/>
                <a:gd name="T7" fmla="*/ 0 h 248"/>
              </a:gdLst>
              <a:ahLst/>
              <a:cxnLst>
                <a:cxn ang="0">
                  <a:pos x="T0" y="T1"/>
                </a:cxn>
                <a:cxn ang="0">
                  <a:pos x="T2" y="T3"/>
                </a:cxn>
                <a:cxn ang="0">
                  <a:pos x="T4" y="T5"/>
                </a:cxn>
                <a:cxn ang="0">
                  <a:pos x="T6" y="T7"/>
                </a:cxn>
              </a:cxnLst>
              <a:rect l="0" t="0" r="r" b="b"/>
              <a:pathLst>
                <a:path w="388" h="248">
                  <a:moveTo>
                    <a:pt x="160" y="0"/>
                  </a:moveTo>
                  <a:lnTo>
                    <a:pt x="0" y="248"/>
                  </a:lnTo>
                  <a:lnTo>
                    <a:pt x="388" y="239"/>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 name="Freeform 64"/>
            <p:cNvSpPr/>
            <p:nvPr/>
          </p:nvSpPr>
          <p:spPr bwMode="auto">
            <a:xfrm>
              <a:off x="7107238" y="569913"/>
              <a:ext cx="476250" cy="387350"/>
            </a:xfrm>
            <a:custGeom>
              <a:avLst/>
              <a:gdLst>
                <a:gd name="T0" fmla="*/ 300 w 300"/>
                <a:gd name="T1" fmla="*/ 0 h 244"/>
                <a:gd name="T2" fmla="*/ 0 w 300"/>
                <a:gd name="T3" fmla="*/ 5 h 244"/>
                <a:gd name="T4" fmla="*/ 227 w 300"/>
                <a:gd name="T5" fmla="*/ 244 h 244"/>
                <a:gd name="T6" fmla="*/ 300 w 300"/>
                <a:gd name="T7" fmla="*/ 78 h 244"/>
                <a:gd name="T8" fmla="*/ 300 w 300"/>
                <a:gd name="T9" fmla="*/ 0 h 244"/>
              </a:gdLst>
              <a:ahLst/>
              <a:cxnLst>
                <a:cxn ang="0">
                  <a:pos x="T0" y="T1"/>
                </a:cxn>
                <a:cxn ang="0">
                  <a:pos x="T2" y="T3"/>
                </a:cxn>
                <a:cxn ang="0">
                  <a:pos x="T4" y="T5"/>
                </a:cxn>
                <a:cxn ang="0">
                  <a:pos x="T6" y="T7"/>
                </a:cxn>
                <a:cxn ang="0">
                  <a:pos x="T8" y="T9"/>
                </a:cxn>
              </a:cxnLst>
              <a:rect l="0" t="0" r="r" b="b"/>
              <a:pathLst>
                <a:path w="300" h="244">
                  <a:moveTo>
                    <a:pt x="300" y="0"/>
                  </a:moveTo>
                  <a:lnTo>
                    <a:pt x="0" y="5"/>
                  </a:lnTo>
                  <a:lnTo>
                    <a:pt x="227" y="244"/>
                  </a:lnTo>
                  <a:lnTo>
                    <a:pt x="300" y="78"/>
                  </a:lnTo>
                  <a:lnTo>
                    <a:pt x="300"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65"/>
            <p:cNvSpPr/>
            <p:nvPr/>
          </p:nvSpPr>
          <p:spPr bwMode="auto">
            <a:xfrm>
              <a:off x="7107238" y="569913"/>
              <a:ext cx="476250" cy="387350"/>
            </a:xfrm>
            <a:custGeom>
              <a:avLst/>
              <a:gdLst>
                <a:gd name="T0" fmla="*/ 300 w 300"/>
                <a:gd name="T1" fmla="*/ 0 h 244"/>
                <a:gd name="T2" fmla="*/ 0 w 300"/>
                <a:gd name="T3" fmla="*/ 5 h 244"/>
                <a:gd name="T4" fmla="*/ 227 w 300"/>
                <a:gd name="T5" fmla="*/ 244 h 244"/>
                <a:gd name="T6" fmla="*/ 300 w 300"/>
                <a:gd name="T7" fmla="*/ 78 h 244"/>
                <a:gd name="T8" fmla="*/ 300 w 300"/>
                <a:gd name="T9" fmla="*/ 0 h 244"/>
              </a:gdLst>
              <a:ahLst/>
              <a:cxnLst>
                <a:cxn ang="0">
                  <a:pos x="T0" y="T1"/>
                </a:cxn>
                <a:cxn ang="0">
                  <a:pos x="T2" y="T3"/>
                </a:cxn>
                <a:cxn ang="0">
                  <a:pos x="T4" y="T5"/>
                </a:cxn>
                <a:cxn ang="0">
                  <a:pos x="T6" y="T7"/>
                </a:cxn>
                <a:cxn ang="0">
                  <a:pos x="T8" y="T9"/>
                </a:cxn>
              </a:cxnLst>
              <a:rect l="0" t="0" r="r" b="b"/>
              <a:pathLst>
                <a:path w="300" h="244">
                  <a:moveTo>
                    <a:pt x="300" y="0"/>
                  </a:moveTo>
                  <a:lnTo>
                    <a:pt x="0" y="5"/>
                  </a:lnTo>
                  <a:lnTo>
                    <a:pt x="227" y="244"/>
                  </a:lnTo>
                  <a:lnTo>
                    <a:pt x="300" y="78"/>
                  </a:lnTo>
                  <a:lnTo>
                    <a:pt x="3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 name="Freeform 66"/>
            <p:cNvSpPr/>
            <p:nvPr/>
          </p:nvSpPr>
          <p:spPr bwMode="auto">
            <a:xfrm>
              <a:off x="4141788" y="6686550"/>
              <a:ext cx="354013" cy="123825"/>
            </a:xfrm>
            <a:custGeom>
              <a:avLst/>
              <a:gdLst>
                <a:gd name="T0" fmla="*/ 0 w 223"/>
                <a:gd name="T1" fmla="*/ 0 h 78"/>
                <a:gd name="T2" fmla="*/ 71 w 223"/>
                <a:gd name="T3" fmla="*/ 78 h 78"/>
                <a:gd name="T4" fmla="*/ 64 w 223"/>
                <a:gd name="T5" fmla="*/ 78 h 78"/>
                <a:gd name="T6" fmla="*/ 223 w 223"/>
                <a:gd name="T7" fmla="*/ 78 h 78"/>
                <a:gd name="T8" fmla="*/ 211 w 223"/>
                <a:gd name="T9" fmla="*/ 78 h 78"/>
                <a:gd name="T10" fmla="*/ 0 w 223"/>
                <a:gd name="T11" fmla="*/ 0 h 78"/>
              </a:gdLst>
              <a:ahLst/>
              <a:cxnLst>
                <a:cxn ang="0">
                  <a:pos x="T0" y="T1"/>
                </a:cxn>
                <a:cxn ang="0">
                  <a:pos x="T2" y="T3"/>
                </a:cxn>
                <a:cxn ang="0">
                  <a:pos x="T4" y="T5"/>
                </a:cxn>
                <a:cxn ang="0">
                  <a:pos x="T6" y="T7"/>
                </a:cxn>
                <a:cxn ang="0">
                  <a:pos x="T8" y="T9"/>
                </a:cxn>
                <a:cxn ang="0">
                  <a:pos x="T10" y="T11"/>
                </a:cxn>
              </a:cxnLst>
              <a:rect l="0" t="0" r="r" b="b"/>
              <a:pathLst>
                <a:path w="223" h="78">
                  <a:moveTo>
                    <a:pt x="0" y="0"/>
                  </a:moveTo>
                  <a:lnTo>
                    <a:pt x="71" y="78"/>
                  </a:lnTo>
                  <a:lnTo>
                    <a:pt x="64" y="78"/>
                  </a:lnTo>
                  <a:lnTo>
                    <a:pt x="223" y="78"/>
                  </a:lnTo>
                  <a:lnTo>
                    <a:pt x="211" y="78"/>
                  </a:lnTo>
                  <a:lnTo>
                    <a:pt x="0" y="0"/>
                  </a:lnTo>
                  <a:close/>
                </a:path>
              </a:pathLst>
            </a:custGeom>
            <a:solidFill>
              <a:srgbClr val="CACCC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 name="Freeform 67"/>
            <p:cNvSpPr/>
            <p:nvPr/>
          </p:nvSpPr>
          <p:spPr bwMode="auto">
            <a:xfrm>
              <a:off x="4141788" y="6686550"/>
              <a:ext cx="354013" cy="123825"/>
            </a:xfrm>
            <a:custGeom>
              <a:avLst/>
              <a:gdLst>
                <a:gd name="T0" fmla="*/ 0 w 223"/>
                <a:gd name="T1" fmla="*/ 0 h 78"/>
                <a:gd name="T2" fmla="*/ 71 w 223"/>
                <a:gd name="T3" fmla="*/ 78 h 78"/>
                <a:gd name="T4" fmla="*/ 64 w 223"/>
                <a:gd name="T5" fmla="*/ 78 h 78"/>
                <a:gd name="T6" fmla="*/ 223 w 223"/>
                <a:gd name="T7" fmla="*/ 78 h 78"/>
                <a:gd name="T8" fmla="*/ 211 w 223"/>
                <a:gd name="T9" fmla="*/ 78 h 78"/>
                <a:gd name="T10" fmla="*/ 0 w 223"/>
                <a:gd name="T11" fmla="*/ 0 h 78"/>
              </a:gdLst>
              <a:ahLst/>
              <a:cxnLst>
                <a:cxn ang="0">
                  <a:pos x="T0" y="T1"/>
                </a:cxn>
                <a:cxn ang="0">
                  <a:pos x="T2" y="T3"/>
                </a:cxn>
                <a:cxn ang="0">
                  <a:pos x="T4" y="T5"/>
                </a:cxn>
                <a:cxn ang="0">
                  <a:pos x="T6" y="T7"/>
                </a:cxn>
                <a:cxn ang="0">
                  <a:pos x="T8" y="T9"/>
                </a:cxn>
                <a:cxn ang="0">
                  <a:pos x="T10" y="T11"/>
                </a:cxn>
              </a:cxnLst>
              <a:rect l="0" t="0" r="r" b="b"/>
              <a:pathLst>
                <a:path w="223" h="78">
                  <a:moveTo>
                    <a:pt x="0" y="0"/>
                  </a:moveTo>
                  <a:lnTo>
                    <a:pt x="71" y="78"/>
                  </a:lnTo>
                  <a:lnTo>
                    <a:pt x="64" y="78"/>
                  </a:lnTo>
                  <a:lnTo>
                    <a:pt x="223" y="78"/>
                  </a:lnTo>
                  <a:lnTo>
                    <a:pt x="211"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 name="Freeform 68"/>
            <p:cNvSpPr/>
            <p:nvPr/>
          </p:nvSpPr>
          <p:spPr bwMode="auto">
            <a:xfrm>
              <a:off x="2805113" y="4654550"/>
              <a:ext cx="60325" cy="36513"/>
            </a:xfrm>
            <a:custGeom>
              <a:avLst/>
              <a:gdLst>
                <a:gd name="T0" fmla="*/ 0 w 38"/>
                <a:gd name="T1" fmla="*/ 0 h 23"/>
                <a:gd name="T2" fmla="*/ 0 w 38"/>
                <a:gd name="T3" fmla="*/ 23 h 23"/>
                <a:gd name="T4" fmla="*/ 38 w 38"/>
                <a:gd name="T5" fmla="*/ 11 h 23"/>
                <a:gd name="T6" fmla="*/ 0 w 38"/>
                <a:gd name="T7" fmla="*/ 0 h 23"/>
              </a:gdLst>
              <a:ahLst/>
              <a:cxnLst>
                <a:cxn ang="0">
                  <a:pos x="T0" y="T1"/>
                </a:cxn>
                <a:cxn ang="0">
                  <a:pos x="T2" y="T3"/>
                </a:cxn>
                <a:cxn ang="0">
                  <a:pos x="T4" y="T5"/>
                </a:cxn>
                <a:cxn ang="0">
                  <a:pos x="T6" y="T7"/>
                </a:cxn>
              </a:cxnLst>
              <a:rect l="0" t="0" r="r" b="b"/>
              <a:pathLst>
                <a:path w="38" h="23">
                  <a:moveTo>
                    <a:pt x="0" y="0"/>
                  </a:moveTo>
                  <a:lnTo>
                    <a:pt x="0" y="23"/>
                  </a:lnTo>
                  <a:lnTo>
                    <a:pt x="38" y="11"/>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 name="Freeform 69"/>
            <p:cNvSpPr/>
            <p:nvPr/>
          </p:nvSpPr>
          <p:spPr bwMode="auto">
            <a:xfrm>
              <a:off x="2805113" y="4654550"/>
              <a:ext cx="60325" cy="36513"/>
            </a:xfrm>
            <a:custGeom>
              <a:avLst/>
              <a:gdLst>
                <a:gd name="T0" fmla="*/ 0 w 38"/>
                <a:gd name="T1" fmla="*/ 0 h 23"/>
                <a:gd name="T2" fmla="*/ 0 w 38"/>
                <a:gd name="T3" fmla="*/ 23 h 23"/>
                <a:gd name="T4" fmla="*/ 38 w 38"/>
                <a:gd name="T5" fmla="*/ 11 h 23"/>
                <a:gd name="T6" fmla="*/ 0 w 38"/>
                <a:gd name="T7" fmla="*/ 0 h 23"/>
              </a:gdLst>
              <a:ahLst/>
              <a:cxnLst>
                <a:cxn ang="0">
                  <a:pos x="T0" y="T1"/>
                </a:cxn>
                <a:cxn ang="0">
                  <a:pos x="T2" y="T3"/>
                </a:cxn>
                <a:cxn ang="0">
                  <a:pos x="T4" y="T5"/>
                </a:cxn>
                <a:cxn ang="0">
                  <a:pos x="T6" y="T7"/>
                </a:cxn>
              </a:cxnLst>
              <a:rect l="0" t="0" r="r" b="b"/>
              <a:pathLst>
                <a:path w="38" h="23">
                  <a:moveTo>
                    <a:pt x="0" y="0"/>
                  </a:moveTo>
                  <a:lnTo>
                    <a:pt x="0" y="23"/>
                  </a:lnTo>
                  <a:lnTo>
                    <a:pt x="38"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2" name="Freeform 70"/>
            <p:cNvSpPr/>
            <p:nvPr/>
          </p:nvSpPr>
          <p:spPr bwMode="auto">
            <a:xfrm>
              <a:off x="6467475" y="968375"/>
              <a:ext cx="319088" cy="454025"/>
            </a:xfrm>
            <a:custGeom>
              <a:avLst/>
              <a:gdLst>
                <a:gd name="T0" fmla="*/ 3 w 201"/>
                <a:gd name="T1" fmla="*/ 0 h 286"/>
                <a:gd name="T2" fmla="*/ 0 w 201"/>
                <a:gd name="T3" fmla="*/ 286 h 286"/>
                <a:gd name="T4" fmla="*/ 201 w 201"/>
                <a:gd name="T5" fmla="*/ 24 h 286"/>
                <a:gd name="T6" fmla="*/ 3 w 201"/>
                <a:gd name="T7" fmla="*/ 0 h 286"/>
              </a:gdLst>
              <a:ahLst/>
              <a:cxnLst>
                <a:cxn ang="0">
                  <a:pos x="T0" y="T1"/>
                </a:cxn>
                <a:cxn ang="0">
                  <a:pos x="T2" y="T3"/>
                </a:cxn>
                <a:cxn ang="0">
                  <a:pos x="T4" y="T5"/>
                </a:cxn>
                <a:cxn ang="0">
                  <a:pos x="T6" y="T7"/>
                </a:cxn>
              </a:cxnLst>
              <a:rect l="0" t="0" r="r" b="b"/>
              <a:pathLst>
                <a:path w="201" h="286">
                  <a:moveTo>
                    <a:pt x="3" y="0"/>
                  </a:moveTo>
                  <a:lnTo>
                    <a:pt x="0" y="286"/>
                  </a:lnTo>
                  <a:lnTo>
                    <a:pt x="201" y="24"/>
                  </a:lnTo>
                  <a:lnTo>
                    <a:pt x="3"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 name="Freeform 71"/>
            <p:cNvSpPr/>
            <p:nvPr/>
          </p:nvSpPr>
          <p:spPr bwMode="auto">
            <a:xfrm>
              <a:off x="6467475" y="968375"/>
              <a:ext cx="319088" cy="454025"/>
            </a:xfrm>
            <a:custGeom>
              <a:avLst/>
              <a:gdLst>
                <a:gd name="T0" fmla="*/ 3 w 201"/>
                <a:gd name="T1" fmla="*/ 0 h 286"/>
                <a:gd name="T2" fmla="*/ 0 w 201"/>
                <a:gd name="T3" fmla="*/ 286 h 286"/>
                <a:gd name="T4" fmla="*/ 201 w 201"/>
                <a:gd name="T5" fmla="*/ 24 h 286"/>
                <a:gd name="T6" fmla="*/ 3 w 201"/>
                <a:gd name="T7" fmla="*/ 0 h 286"/>
              </a:gdLst>
              <a:ahLst/>
              <a:cxnLst>
                <a:cxn ang="0">
                  <a:pos x="T0" y="T1"/>
                </a:cxn>
                <a:cxn ang="0">
                  <a:pos x="T2" y="T3"/>
                </a:cxn>
                <a:cxn ang="0">
                  <a:pos x="T4" y="T5"/>
                </a:cxn>
                <a:cxn ang="0">
                  <a:pos x="T6" y="T7"/>
                </a:cxn>
              </a:cxnLst>
              <a:rect l="0" t="0" r="r" b="b"/>
              <a:pathLst>
                <a:path w="201" h="286">
                  <a:moveTo>
                    <a:pt x="3" y="0"/>
                  </a:moveTo>
                  <a:lnTo>
                    <a:pt x="0" y="286"/>
                  </a:lnTo>
                  <a:lnTo>
                    <a:pt x="201" y="24"/>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4" name="Freeform 72"/>
            <p:cNvSpPr/>
            <p:nvPr/>
          </p:nvSpPr>
          <p:spPr bwMode="auto">
            <a:xfrm>
              <a:off x="6002338" y="971550"/>
              <a:ext cx="446088" cy="450850"/>
            </a:xfrm>
            <a:custGeom>
              <a:avLst/>
              <a:gdLst>
                <a:gd name="T0" fmla="*/ 281 w 281"/>
                <a:gd name="T1" fmla="*/ 0 h 284"/>
                <a:gd name="T2" fmla="*/ 0 w 281"/>
                <a:gd name="T3" fmla="*/ 52 h 284"/>
                <a:gd name="T4" fmla="*/ 279 w 281"/>
                <a:gd name="T5" fmla="*/ 284 h 284"/>
                <a:gd name="T6" fmla="*/ 281 w 281"/>
                <a:gd name="T7" fmla="*/ 0 h 284"/>
              </a:gdLst>
              <a:ahLst/>
              <a:cxnLst>
                <a:cxn ang="0">
                  <a:pos x="T0" y="T1"/>
                </a:cxn>
                <a:cxn ang="0">
                  <a:pos x="T2" y="T3"/>
                </a:cxn>
                <a:cxn ang="0">
                  <a:pos x="T4" y="T5"/>
                </a:cxn>
                <a:cxn ang="0">
                  <a:pos x="T6" y="T7"/>
                </a:cxn>
              </a:cxnLst>
              <a:rect l="0" t="0" r="r" b="b"/>
              <a:pathLst>
                <a:path w="281" h="284">
                  <a:moveTo>
                    <a:pt x="281" y="0"/>
                  </a:moveTo>
                  <a:lnTo>
                    <a:pt x="0" y="52"/>
                  </a:lnTo>
                  <a:lnTo>
                    <a:pt x="279" y="284"/>
                  </a:lnTo>
                  <a:lnTo>
                    <a:pt x="281" y="0"/>
                  </a:lnTo>
                  <a:close/>
                </a:path>
              </a:pathLst>
            </a:custGeom>
            <a:solidFill>
              <a:srgbClr val="DEDED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5" name="Freeform 73"/>
            <p:cNvSpPr/>
            <p:nvPr/>
          </p:nvSpPr>
          <p:spPr bwMode="auto">
            <a:xfrm>
              <a:off x="6002338" y="971550"/>
              <a:ext cx="446088" cy="450850"/>
            </a:xfrm>
            <a:custGeom>
              <a:avLst/>
              <a:gdLst>
                <a:gd name="T0" fmla="*/ 281 w 281"/>
                <a:gd name="T1" fmla="*/ 0 h 284"/>
                <a:gd name="T2" fmla="*/ 0 w 281"/>
                <a:gd name="T3" fmla="*/ 52 h 284"/>
                <a:gd name="T4" fmla="*/ 279 w 281"/>
                <a:gd name="T5" fmla="*/ 284 h 284"/>
                <a:gd name="T6" fmla="*/ 281 w 281"/>
                <a:gd name="T7" fmla="*/ 0 h 284"/>
              </a:gdLst>
              <a:ahLst/>
              <a:cxnLst>
                <a:cxn ang="0">
                  <a:pos x="T0" y="T1"/>
                </a:cxn>
                <a:cxn ang="0">
                  <a:pos x="T2" y="T3"/>
                </a:cxn>
                <a:cxn ang="0">
                  <a:pos x="T4" y="T5"/>
                </a:cxn>
                <a:cxn ang="0">
                  <a:pos x="T6" y="T7"/>
                </a:cxn>
              </a:cxnLst>
              <a:rect l="0" t="0" r="r" b="b"/>
              <a:pathLst>
                <a:path w="281" h="284">
                  <a:moveTo>
                    <a:pt x="281" y="0"/>
                  </a:moveTo>
                  <a:lnTo>
                    <a:pt x="0" y="52"/>
                  </a:lnTo>
                  <a:lnTo>
                    <a:pt x="279" y="284"/>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6" name="Freeform 74"/>
            <p:cNvSpPr/>
            <p:nvPr/>
          </p:nvSpPr>
          <p:spPr bwMode="auto">
            <a:xfrm>
              <a:off x="5991225" y="1076325"/>
              <a:ext cx="442913" cy="673100"/>
            </a:xfrm>
            <a:custGeom>
              <a:avLst/>
              <a:gdLst>
                <a:gd name="T0" fmla="*/ 0 w 279"/>
                <a:gd name="T1" fmla="*/ 0 h 424"/>
                <a:gd name="T2" fmla="*/ 31 w 279"/>
                <a:gd name="T3" fmla="*/ 424 h 424"/>
                <a:gd name="T4" fmla="*/ 279 w 279"/>
                <a:gd name="T5" fmla="*/ 232 h 424"/>
                <a:gd name="T6" fmla="*/ 0 w 279"/>
                <a:gd name="T7" fmla="*/ 0 h 424"/>
              </a:gdLst>
              <a:ahLst/>
              <a:cxnLst>
                <a:cxn ang="0">
                  <a:pos x="T0" y="T1"/>
                </a:cxn>
                <a:cxn ang="0">
                  <a:pos x="T2" y="T3"/>
                </a:cxn>
                <a:cxn ang="0">
                  <a:pos x="T4" y="T5"/>
                </a:cxn>
                <a:cxn ang="0">
                  <a:pos x="T6" y="T7"/>
                </a:cxn>
              </a:cxnLst>
              <a:rect l="0" t="0" r="r" b="b"/>
              <a:pathLst>
                <a:path w="279" h="424">
                  <a:moveTo>
                    <a:pt x="0" y="0"/>
                  </a:moveTo>
                  <a:lnTo>
                    <a:pt x="31" y="424"/>
                  </a:lnTo>
                  <a:lnTo>
                    <a:pt x="279" y="232"/>
                  </a:lnTo>
                  <a:lnTo>
                    <a:pt x="0" y="0"/>
                  </a:lnTo>
                  <a:close/>
                </a:path>
              </a:pathLst>
            </a:cu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7" name="Freeform 75"/>
            <p:cNvSpPr/>
            <p:nvPr/>
          </p:nvSpPr>
          <p:spPr bwMode="auto">
            <a:xfrm>
              <a:off x="5991225" y="1076325"/>
              <a:ext cx="442913" cy="673100"/>
            </a:xfrm>
            <a:custGeom>
              <a:avLst/>
              <a:gdLst>
                <a:gd name="T0" fmla="*/ 0 w 279"/>
                <a:gd name="T1" fmla="*/ 0 h 424"/>
                <a:gd name="T2" fmla="*/ 31 w 279"/>
                <a:gd name="T3" fmla="*/ 424 h 424"/>
                <a:gd name="T4" fmla="*/ 279 w 279"/>
                <a:gd name="T5" fmla="*/ 232 h 424"/>
                <a:gd name="T6" fmla="*/ 0 w 279"/>
                <a:gd name="T7" fmla="*/ 0 h 424"/>
              </a:gdLst>
              <a:ahLst/>
              <a:cxnLst>
                <a:cxn ang="0">
                  <a:pos x="T0" y="T1"/>
                </a:cxn>
                <a:cxn ang="0">
                  <a:pos x="T2" y="T3"/>
                </a:cxn>
                <a:cxn ang="0">
                  <a:pos x="T4" y="T5"/>
                </a:cxn>
                <a:cxn ang="0">
                  <a:pos x="T6" y="T7"/>
                </a:cxn>
              </a:cxnLst>
              <a:rect l="0" t="0" r="r" b="b"/>
              <a:pathLst>
                <a:path w="279" h="424">
                  <a:moveTo>
                    <a:pt x="0" y="0"/>
                  </a:moveTo>
                  <a:lnTo>
                    <a:pt x="31" y="424"/>
                  </a:lnTo>
                  <a:lnTo>
                    <a:pt x="279" y="2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8" name="Freeform 76"/>
            <p:cNvSpPr/>
            <p:nvPr/>
          </p:nvSpPr>
          <p:spPr bwMode="auto">
            <a:xfrm>
              <a:off x="5268913" y="3019425"/>
              <a:ext cx="417513" cy="533400"/>
            </a:xfrm>
            <a:custGeom>
              <a:avLst/>
              <a:gdLst>
                <a:gd name="T0" fmla="*/ 263 w 263"/>
                <a:gd name="T1" fmla="*/ 0 h 336"/>
                <a:gd name="T2" fmla="*/ 0 w 263"/>
                <a:gd name="T3" fmla="*/ 182 h 336"/>
                <a:gd name="T4" fmla="*/ 216 w 263"/>
                <a:gd name="T5" fmla="*/ 336 h 336"/>
                <a:gd name="T6" fmla="*/ 263 w 263"/>
                <a:gd name="T7" fmla="*/ 0 h 336"/>
              </a:gdLst>
              <a:ahLst/>
              <a:cxnLst>
                <a:cxn ang="0">
                  <a:pos x="T0" y="T1"/>
                </a:cxn>
                <a:cxn ang="0">
                  <a:pos x="T2" y="T3"/>
                </a:cxn>
                <a:cxn ang="0">
                  <a:pos x="T4" y="T5"/>
                </a:cxn>
                <a:cxn ang="0">
                  <a:pos x="T6" y="T7"/>
                </a:cxn>
              </a:cxnLst>
              <a:rect l="0" t="0" r="r" b="b"/>
              <a:pathLst>
                <a:path w="263" h="336">
                  <a:moveTo>
                    <a:pt x="263" y="0"/>
                  </a:moveTo>
                  <a:lnTo>
                    <a:pt x="0" y="182"/>
                  </a:lnTo>
                  <a:lnTo>
                    <a:pt x="216" y="336"/>
                  </a:lnTo>
                  <a:lnTo>
                    <a:pt x="263"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9" name="Freeform 77"/>
            <p:cNvSpPr/>
            <p:nvPr/>
          </p:nvSpPr>
          <p:spPr bwMode="auto">
            <a:xfrm>
              <a:off x="5268913" y="3019425"/>
              <a:ext cx="417513" cy="533400"/>
            </a:xfrm>
            <a:custGeom>
              <a:avLst/>
              <a:gdLst>
                <a:gd name="T0" fmla="*/ 263 w 263"/>
                <a:gd name="T1" fmla="*/ 0 h 336"/>
                <a:gd name="T2" fmla="*/ 0 w 263"/>
                <a:gd name="T3" fmla="*/ 182 h 336"/>
                <a:gd name="T4" fmla="*/ 216 w 263"/>
                <a:gd name="T5" fmla="*/ 336 h 336"/>
                <a:gd name="T6" fmla="*/ 263 w 263"/>
                <a:gd name="T7" fmla="*/ 0 h 336"/>
              </a:gdLst>
              <a:ahLst/>
              <a:cxnLst>
                <a:cxn ang="0">
                  <a:pos x="T0" y="T1"/>
                </a:cxn>
                <a:cxn ang="0">
                  <a:pos x="T2" y="T3"/>
                </a:cxn>
                <a:cxn ang="0">
                  <a:pos x="T4" y="T5"/>
                </a:cxn>
                <a:cxn ang="0">
                  <a:pos x="T6" y="T7"/>
                </a:cxn>
              </a:cxnLst>
              <a:rect l="0" t="0" r="r" b="b"/>
              <a:pathLst>
                <a:path w="263" h="336">
                  <a:moveTo>
                    <a:pt x="263" y="0"/>
                  </a:moveTo>
                  <a:lnTo>
                    <a:pt x="0" y="182"/>
                  </a:lnTo>
                  <a:lnTo>
                    <a:pt x="216" y="336"/>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0" name="Freeform 78"/>
            <p:cNvSpPr/>
            <p:nvPr/>
          </p:nvSpPr>
          <p:spPr bwMode="auto">
            <a:xfrm>
              <a:off x="5727700" y="2843213"/>
              <a:ext cx="469900" cy="214313"/>
            </a:xfrm>
            <a:custGeom>
              <a:avLst/>
              <a:gdLst>
                <a:gd name="T0" fmla="*/ 225 w 296"/>
                <a:gd name="T1" fmla="*/ 0 h 135"/>
                <a:gd name="T2" fmla="*/ 0 w 296"/>
                <a:gd name="T3" fmla="*/ 94 h 135"/>
                <a:gd name="T4" fmla="*/ 296 w 296"/>
                <a:gd name="T5" fmla="*/ 135 h 135"/>
                <a:gd name="T6" fmla="*/ 225 w 296"/>
                <a:gd name="T7" fmla="*/ 0 h 135"/>
              </a:gdLst>
              <a:ahLst/>
              <a:cxnLst>
                <a:cxn ang="0">
                  <a:pos x="T0" y="T1"/>
                </a:cxn>
                <a:cxn ang="0">
                  <a:pos x="T2" y="T3"/>
                </a:cxn>
                <a:cxn ang="0">
                  <a:pos x="T4" y="T5"/>
                </a:cxn>
                <a:cxn ang="0">
                  <a:pos x="T6" y="T7"/>
                </a:cxn>
              </a:cxnLst>
              <a:rect l="0" t="0" r="r" b="b"/>
              <a:pathLst>
                <a:path w="296" h="135">
                  <a:moveTo>
                    <a:pt x="225" y="0"/>
                  </a:moveTo>
                  <a:lnTo>
                    <a:pt x="0" y="94"/>
                  </a:lnTo>
                  <a:lnTo>
                    <a:pt x="296" y="135"/>
                  </a:lnTo>
                  <a:lnTo>
                    <a:pt x="225"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1" name="Freeform 79"/>
            <p:cNvSpPr/>
            <p:nvPr/>
          </p:nvSpPr>
          <p:spPr bwMode="auto">
            <a:xfrm>
              <a:off x="5727700" y="2843213"/>
              <a:ext cx="469900" cy="214313"/>
            </a:xfrm>
            <a:custGeom>
              <a:avLst/>
              <a:gdLst>
                <a:gd name="T0" fmla="*/ 225 w 296"/>
                <a:gd name="T1" fmla="*/ 0 h 135"/>
                <a:gd name="T2" fmla="*/ 0 w 296"/>
                <a:gd name="T3" fmla="*/ 94 h 135"/>
                <a:gd name="T4" fmla="*/ 296 w 296"/>
                <a:gd name="T5" fmla="*/ 135 h 135"/>
                <a:gd name="T6" fmla="*/ 225 w 296"/>
                <a:gd name="T7" fmla="*/ 0 h 135"/>
              </a:gdLst>
              <a:ahLst/>
              <a:cxnLst>
                <a:cxn ang="0">
                  <a:pos x="T0" y="T1"/>
                </a:cxn>
                <a:cxn ang="0">
                  <a:pos x="T2" y="T3"/>
                </a:cxn>
                <a:cxn ang="0">
                  <a:pos x="T4" y="T5"/>
                </a:cxn>
                <a:cxn ang="0">
                  <a:pos x="T6" y="T7"/>
                </a:cxn>
              </a:cxnLst>
              <a:rect l="0" t="0" r="r" b="b"/>
              <a:pathLst>
                <a:path w="296" h="135">
                  <a:moveTo>
                    <a:pt x="225" y="0"/>
                  </a:moveTo>
                  <a:lnTo>
                    <a:pt x="0" y="94"/>
                  </a:lnTo>
                  <a:lnTo>
                    <a:pt x="296" y="135"/>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2" name="Freeform 80"/>
            <p:cNvSpPr/>
            <p:nvPr/>
          </p:nvSpPr>
          <p:spPr bwMode="auto">
            <a:xfrm>
              <a:off x="5637213" y="3011488"/>
              <a:ext cx="549275" cy="538163"/>
            </a:xfrm>
            <a:custGeom>
              <a:avLst/>
              <a:gdLst>
                <a:gd name="T0" fmla="*/ 48 w 346"/>
                <a:gd name="T1" fmla="*/ 0 h 339"/>
                <a:gd name="T2" fmla="*/ 0 w 346"/>
                <a:gd name="T3" fmla="*/ 339 h 339"/>
                <a:gd name="T4" fmla="*/ 346 w 346"/>
                <a:gd name="T5" fmla="*/ 43 h 339"/>
                <a:gd name="T6" fmla="*/ 48 w 346"/>
                <a:gd name="T7" fmla="*/ 0 h 339"/>
              </a:gdLst>
              <a:ahLst/>
              <a:cxnLst>
                <a:cxn ang="0">
                  <a:pos x="T0" y="T1"/>
                </a:cxn>
                <a:cxn ang="0">
                  <a:pos x="T2" y="T3"/>
                </a:cxn>
                <a:cxn ang="0">
                  <a:pos x="T4" y="T5"/>
                </a:cxn>
                <a:cxn ang="0">
                  <a:pos x="T6" y="T7"/>
                </a:cxn>
              </a:cxnLst>
              <a:rect l="0" t="0" r="r" b="b"/>
              <a:pathLst>
                <a:path w="346" h="339">
                  <a:moveTo>
                    <a:pt x="48" y="0"/>
                  </a:moveTo>
                  <a:lnTo>
                    <a:pt x="0" y="339"/>
                  </a:lnTo>
                  <a:lnTo>
                    <a:pt x="346" y="43"/>
                  </a:lnTo>
                  <a:lnTo>
                    <a:pt x="48"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3" name="Freeform 81"/>
            <p:cNvSpPr/>
            <p:nvPr/>
          </p:nvSpPr>
          <p:spPr bwMode="auto">
            <a:xfrm>
              <a:off x="5637213" y="3011488"/>
              <a:ext cx="549275" cy="538163"/>
            </a:xfrm>
            <a:custGeom>
              <a:avLst/>
              <a:gdLst>
                <a:gd name="T0" fmla="*/ 48 w 346"/>
                <a:gd name="T1" fmla="*/ 0 h 339"/>
                <a:gd name="T2" fmla="*/ 0 w 346"/>
                <a:gd name="T3" fmla="*/ 339 h 339"/>
                <a:gd name="T4" fmla="*/ 346 w 346"/>
                <a:gd name="T5" fmla="*/ 43 h 339"/>
                <a:gd name="T6" fmla="*/ 48 w 346"/>
                <a:gd name="T7" fmla="*/ 0 h 339"/>
              </a:gdLst>
              <a:ahLst/>
              <a:cxnLst>
                <a:cxn ang="0">
                  <a:pos x="T0" y="T1"/>
                </a:cxn>
                <a:cxn ang="0">
                  <a:pos x="T2" y="T3"/>
                </a:cxn>
                <a:cxn ang="0">
                  <a:pos x="T4" y="T5"/>
                </a:cxn>
                <a:cxn ang="0">
                  <a:pos x="T6" y="T7"/>
                </a:cxn>
              </a:cxnLst>
              <a:rect l="0" t="0" r="r" b="b"/>
              <a:pathLst>
                <a:path w="346" h="339">
                  <a:moveTo>
                    <a:pt x="48" y="0"/>
                  </a:moveTo>
                  <a:lnTo>
                    <a:pt x="0" y="339"/>
                  </a:lnTo>
                  <a:lnTo>
                    <a:pt x="346" y="43"/>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4" name="Freeform 82"/>
            <p:cNvSpPr/>
            <p:nvPr/>
          </p:nvSpPr>
          <p:spPr bwMode="auto">
            <a:xfrm>
              <a:off x="7377113" y="5840413"/>
              <a:ext cx="206375" cy="334963"/>
            </a:xfrm>
            <a:custGeom>
              <a:avLst/>
              <a:gdLst>
                <a:gd name="T0" fmla="*/ 130 w 130"/>
                <a:gd name="T1" fmla="*/ 0 h 211"/>
                <a:gd name="T2" fmla="*/ 0 w 130"/>
                <a:gd name="T3" fmla="*/ 95 h 211"/>
                <a:gd name="T4" fmla="*/ 130 w 130"/>
                <a:gd name="T5" fmla="*/ 211 h 211"/>
                <a:gd name="T6" fmla="*/ 130 w 130"/>
                <a:gd name="T7" fmla="*/ 0 h 211"/>
              </a:gdLst>
              <a:ahLst/>
              <a:cxnLst>
                <a:cxn ang="0">
                  <a:pos x="T0" y="T1"/>
                </a:cxn>
                <a:cxn ang="0">
                  <a:pos x="T2" y="T3"/>
                </a:cxn>
                <a:cxn ang="0">
                  <a:pos x="T4" y="T5"/>
                </a:cxn>
                <a:cxn ang="0">
                  <a:pos x="T6" y="T7"/>
                </a:cxn>
              </a:cxnLst>
              <a:rect l="0" t="0" r="r" b="b"/>
              <a:pathLst>
                <a:path w="130" h="211">
                  <a:moveTo>
                    <a:pt x="130" y="0"/>
                  </a:moveTo>
                  <a:lnTo>
                    <a:pt x="0" y="95"/>
                  </a:lnTo>
                  <a:lnTo>
                    <a:pt x="130" y="211"/>
                  </a:lnTo>
                  <a:lnTo>
                    <a:pt x="130"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5" name="Freeform 83"/>
            <p:cNvSpPr/>
            <p:nvPr/>
          </p:nvSpPr>
          <p:spPr bwMode="auto">
            <a:xfrm>
              <a:off x="7377113" y="5840413"/>
              <a:ext cx="206375" cy="334963"/>
            </a:xfrm>
            <a:custGeom>
              <a:avLst/>
              <a:gdLst>
                <a:gd name="T0" fmla="*/ 130 w 130"/>
                <a:gd name="T1" fmla="*/ 0 h 211"/>
                <a:gd name="T2" fmla="*/ 0 w 130"/>
                <a:gd name="T3" fmla="*/ 95 h 211"/>
                <a:gd name="T4" fmla="*/ 130 w 130"/>
                <a:gd name="T5" fmla="*/ 211 h 211"/>
                <a:gd name="T6" fmla="*/ 130 w 130"/>
                <a:gd name="T7" fmla="*/ 0 h 211"/>
              </a:gdLst>
              <a:ahLst/>
              <a:cxnLst>
                <a:cxn ang="0">
                  <a:pos x="T0" y="T1"/>
                </a:cxn>
                <a:cxn ang="0">
                  <a:pos x="T2" y="T3"/>
                </a:cxn>
                <a:cxn ang="0">
                  <a:pos x="T4" y="T5"/>
                </a:cxn>
                <a:cxn ang="0">
                  <a:pos x="T6" y="T7"/>
                </a:cxn>
              </a:cxnLst>
              <a:rect l="0" t="0" r="r" b="b"/>
              <a:pathLst>
                <a:path w="130" h="211">
                  <a:moveTo>
                    <a:pt x="130" y="0"/>
                  </a:moveTo>
                  <a:lnTo>
                    <a:pt x="0" y="95"/>
                  </a:lnTo>
                  <a:lnTo>
                    <a:pt x="130" y="211"/>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84"/>
            <p:cNvSpPr/>
            <p:nvPr/>
          </p:nvSpPr>
          <p:spPr bwMode="auto">
            <a:xfrm>
              <a:off x="7178675" y="6386513"/>
              <a:ext cx="404813" cy="412750"/>
            </a:xfrm>
            <a:custGeom>
              <a:avLst/>
              <a:gdLst>
                <a:gd name="T0" fmla="*/ 255 w 255"/>
                <a:gd name="T1" fmla="*/ 0 h 260"/>
                <a:gd name="T2" fmla="*/ 0 w 255"/>
                <a:gd name="T3" fmla="*/ 161 h 260"/>
                <a:gd name="T4" fmla="*/ 255 w 255"/>
                <a:gd name="T5" fmla="*/ 260 h 260"/>
                <a:gd name="T6" fmla="*/ 255 w 255"/>
                <a:gd name="T7" fmla="*/ 0 h 260"/>
              </a:gdLst>
              <a:ahLst/>
              <a:cxnLst>
                <a:cxn ang="0">
                  <a:pos x="T0" y="T1"/>
                </a:cxn>
                <a:cxn ang="0">
                  <a:pos x="T2" y="T3"/>
                </a:cxn>
                <a:cxn ang="0">
                  <a:pos x="T4" y="T5"/>
                </a:cxn>
                <a:cxn ang="0">
                  <a:pos x="T6" y="T7"/>
                </a:cxn>
              </a:cxnLst>
              <a:rect l="0" t="0" r="r" b="b"/>
              <a:pathLst>
                <a:path w="255" h="260">
                  <a:moveTo>
                    <a:pt x="255" y="0"/>
                  </a:moveTo>
                  <a:lnTo>
                    <a:pt x="0" y="161"/>
                  </a:lnTo>
                  <a:lnTo>
                    <a:pt x="255" y="260"/>
                  </a:lnTo>
                  <a:lnTo>
                    <a:pt x="255" y="0"/>
                  </a:lnTo>
                  <a:close/>
                </a:path>
              </a:pathLst>
            </a:custGeom>
            <a:solidFill>
              <a:srgbClr val="C8C9C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7" name="Freeform 85"/>
            <p:cNvSpPr/>
            <p:nvPr/>
          </p:nvSpPr>
          <p:spPr bwMode="auto">
            <a:xfrm>
              <a:off x="7178675" y="6386513"/>
              <a:ext cx="404813" cy="412750"/>
            </a:xfrm>
            <a:custGeom>
              <a:avLst/>
              <a:gdLst>
                <a:gd name="T0" fmla="*/ 255 w 255"/>
                <a:gd name="T1" fmla="*/ 0 h 260"/>
                <a:gd name="T2" fmla="*/ 0 w 255"/>
                <a:gd name="T3" fmla="*/ 161 h 260"/>
                <a:gd name="T4" fmla="*/ 255 w 255"/>
                <a:gd name="T5" fmla="*/ 260 h 260"/>
                <a:gd name="T6" fmla="*/ 255 w 255"/>
                <a:gd name="T7" fmla="*/ 0 h 260"/>
              </a:gdLst>
              <a:ahLst/>
              <a:cxnLst>
                <a:cxn ang="0">
                  <a:pos x="T0" y="T1"/>
                </a:cxn>
                <a:cxn ang="0">
                  <a:pos x="T2" y="T3"/>
                </a:cxn>
                <a:cxn ang="0">
                  <a:pos x="T4" y="T5"/>
                </a:cxn>
                <a:cxn ang="0">
                  <a:pos x="T6" y="T7"/>
                </a:cxn>
              </a:cxnLst>
              <a:rect l="0" t="0" r="r" b="b"/>
              <a:pathLst>
                <a:path w="255" h="260">
                  <a:moveTo>
                    <a:pt x="255" y="0"/>
                  </a:moveTo>
                  <a:lnTo>
                    <a:pt x="0" y="161"/>
                  </a:lnTo>
                  <a:lnTo>
                    <a:pt x="255" y="260"/>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8" name="Freeform 86"/>
            <p:cNvSpPr/>
            <p:nvPr/>
          </p:nvSpPr>
          <p:spPr bwMode="auto">
            <a:xfrm>
              <a:off x="2805113" y="731838"/>
              <a:ext cx="258763" cy="352425"/>
            </a:xfrm>
            <a:custGeom>
              <a:avLst/>
              <a:gdLst>
                <a:gd name="T0" fmla="*/ 163 w 163"/>
                <a:gd name="T1" fmla="*/ 0 h 222"/>
                <a:gd name="T2" fmla="*/ 0 w 163"/>
                <a:gd name="T3" fmla="*/ 78 h 222"/>
                <a:gd name="T4" fmla="*/ 0 w 163"/>
                <a:gd name="T5" fmla="*/ 222 h 222"/>
                <a:gd name="T6" fmla="*/ 163 w 163"/>
                <a:gd name="T7" fmla="*/ 0 h 222"/>
              </a:gdLst>
              <a:ahLst/>
              <a:cxnLst>
                <a:cxn ang="0">
                  <a:pos x="T0" y="T1"/>
                </a:cxn>
                <a:cxn ang="0">
                  <a:pos x="T2" y="T3"/>
                </a:cxn>
                <a:cxn ang="0">
                  <a:pos x="T4" y="T5"/>
                </a:cxn>
                <a:cxn ang="0">
                  <a:pos x="T6" y="T7"/>
                </a:cxn>
              </a:cxnLst>
              <a:rect l="0" t="0" r="r" b="b"/>
              <a:pathLst>
                <a:path w="163" h="222">
                  <a:moveTo>
                    <a:pt x="163" y="0"/>
                  </a:moveTo>
                  <a:lnTo>
                    <a:pt x="0" y="78"/>
                  </a:lnTo>
                  <a:lnTo>
                    <a:pt x="0" y="222"/>
                  </a:lnTo>
                  <a:lnTo>
                    <a:pt x="163" y="0"/>
                  </a:lnTo>
                  <a:close/>
                </a:path>
              </a:pathLst>
            </a:custGeom>
            <a:solidFill>
              <a:srgbClr val="D6D7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9" name="Freeform 87"/>
            <p:cNvSpPr/>
            <p:nvPr/>
          </p:nvSpPr>
          <p:spPr bwMode="auto">
            <a:xfrm>
              <a:off x="2805113" y="731838"/>
              <a:ext cx="258763" cy="352425"/>
            </a:xfrm>
            <a:custGeom>
              <a:avLst/>
              <a:gdLst>
                <a:gd name="T0" fmla="*/ 163 w 163"/>
                <a:gd name="T1" fmla="*/ 0 h 222"/>
                <a:gd name="T2" fmla="*/ 0 w 163"/>
                <a:gd name="T3" fmla="*/ 78 h 222"/>
                <a:gd name="T4" fmla="*/ 0 w 163"/>
                <a:gd name="T5" fmla="*/ 222 h 222"/>
                <a:gd name="T6" fmla="*/ 163 w 163"/>
                <a:gd name="T7" fmla="*/ 0 h 222"/>
              </a:gdLst>
              <a:ahLst/>
              <a:cxnLst>
                <a:cxn ang="0">
                  <a:pos x="T0" y="T1"/>
                </a:cxn>
                <a:cxn ang="0">
                  <a:pos x="T2" y="T3"/>
                </a:cxn>
                <a:cxn ang="0">
                  <a:pos x="T4" y="T5"/>
                </a:cxn>
                <a:cxn ang="0">
                  <a:pos x="T6" y="T7"/>
                </a:cxn>
              </a:cxnLst>
              <a:rect l="0" t="0" r="r" b="b"/>
              <a:pathLst>
                <a:path w="163" h="222">
                  <a:moveTo>
                    <a:pt x="163" y="0"/>
                  </a:moveTo>
                  <a:lnTo>
                    <a:pt x="0" y="78"/>
                  </a:lnTo>
                  <a:lnTo>
                    <a:pt x="0" y="222"/>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0" name="Freeform 88"/>
            <p:cNvSpPr/>
            <p:nvPr/>
          </p:nvSpPr>
          <p:spPr bwMode="auto">
            <a:xfrm>
              <a:off x="2805113" y="750888"/>
              <a:ext cx="269875" cy="833438"/>
            </a:xfrm>
            <a:custGeom>
              <a:avLst/>
              <a:gdLst>
                <a:gd name="T0" fmla="*/ 170 w 170"/>
                <a:gd name="T1" fmla="*/ 0 h 525"/>
                <a:gd name="T2" fmla="*/ 0 w 170"/>
                <a:gd name="T3" fmla="*/ 229 h 525"/>
                <a:gd name="T4" fmla="*/ 0 w 170"/>
                <a:gd name="T5" fmla="*/ 525 h 525"/>
                <a:gd name="T6" fmla="*/ 170 w 170"/>
                <a:gd name="T7" fmla="*/ 0 h 525"/>
              </a:gdLst>
              <a:ahLst/>
              <a:cxnLst>
                <a:cxn ang="0">
                  <a:pos x="T0" y="T1"/>
                </a:cxn>
                <a:cxn ang="0">
                  <a:pos x="T2" y="T3"/>
                </a:cxn>
                <a:cxn ang="0">
                  <a:pos x="T4" y="T5"/>
                </a:cxn>
                <a:cxn ang="0">
                  <a:pos x="T6" y="T7"/>
                </a:cxn>
              </a:cxnLst>
              <a:rect l="0" t="0" r="r" b="b"/>
              <a:pathLst>
                <a:path w="170" h="525">
                  <a:moveTo>
                    <a:pt x="170" y="0"/>
                  </a:moveTo>
                  <a:lnTo>
                    <a:pt x="0" y="229"/>
                  </a:lnTo>
                  <a:lnTo>
                    <a:pt x="0" y="525"/>
                  </a:lnTo>
                  <a:lnTo>
                    <a:pt x="170" y="0"/>
                  </a:lnTo>
                  <a:close/>
                </a:path>
              </a:pathLst>
            </a:custGeom>
            <a:solidFill>
              <a:srgbClr val="D3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1" name="Freeform 89"/>
            <p:cNvSpPr/>
            <p:nvPr/>
          </p:nvSpPr>
          <p:spPr bwMode="auto">
            <a:xfrm>
              <a:off x="2805113" y="750888"/>
              <a:ext cx="269875" cy="833438"/>
            </a:xfrm>
            <a:custGeom>
              <a:avLst/>
              <a:gdLst>
                <a:gd name="T0" fmla="*/ 170 w 170"/>
                <a:gd name="T1" fmla="*/ 0 h 525"/>
                <a:gd name="T2" fmla="*/ 0 w 170"/>
                <a:gd name="T3" fmla="*/ 229 h 525"/>
                <a:gd name="T4" fmla="*/ 0 w 170"/>
                <a:gd name="T5" fmla="*/ 525 h 525"/>
                <a:gd name="T6" fmla="*/ 170 w 170"/>
                <a:gd name="T7" fmla="*/ 0 h 525"/>
              </a:gdLst>
              <a:ahLst/>
              <a:cxnLst>
                <a:cxn ang="0">
                  <a:pos x="T0" y="T1"/>
                </a:cxn>
                <a:cxn ang="0">
                  <a:pos x="T2" y="T3"/>
                </a:cxn>
                <a:cxn ang="0">
                  <a:pos x="T4" y="T5"/>
                </a:cxn>
                <a:cxn ang="0">
                  <a:pos x="T6" y="T7"/>
                </a:cxn>
              </a:cxnLst>
              <a:rect l="0" t="0" r="r" b="b"/>
              <a:pathLst>
                <a:path w="170" h="525">
                  <a:moveTo>
                    <a:pt x="170" y="0"/>
                  </a:moveTo>
                  <a:lnTo>
                    <a:pt x="0" y="229"/>
                  </a:lnTo>
                  <a:lnTo>
                    <a:pt x="0" y="525"/>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2" name="Freeform 90"/>
            <p:cNvSpPr/>
            <p:nvPr/>
          </p:nvSpPr>
          <p:spPr bwMode="auto">
            <a:xfrm>
              <a:off x="4130675" y="6337300"/>
              <a:ext cx="530225" cy="473075"/>
            </a:xfrm>
            <a:custGeom>
              <a:avLst/>
              <a:gdLst>
                <a:gd name="T0" fmla="*/ 7 w 334"/>
                <a:gd name="T1" fmla="*/ 0 h 298"/>
                <a:gd name="T2" fmla="*/ 0 w 334"/>
                <a:gd name="T3" fmla="*/ 208 h 298"/>
                <a:gd name="T4" fmla="*/ 246 w 334"/>
                <a:gd name="T5" fmla="*/ 298 h 298"/>
                <a:gd name="T6" fmla="*/ 230 w 334"/>
                <a:gd name="T7" fmla="*/ 298 h 298"/>
                <a:gd name="T8" fmla="*/ 334 w 334"/>
                <a:gd name="T9" fmla="*/ 298 h 298"/>
                <a:gd name="T10" fmla="*/ 327 w 334"/>
                <a:gd name="T11" fmla="*/ 298 h 298"/>
                <a:gd name="T12" fmla="*/ 7 w 334"/>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334" h="298">
                  <a:moveTo>
                    <a:pt x="7" y="0"/>
                  </a:moveTo>
                  <a:lnTo>
                    <a:pt x="0" y="208"/>
                  </a:lnTo>
                  <a:lnTo>
                    <a:pt x="246" y="298"/>
                  </a:lnTo>
                  <a:lnTo>
                    <a:pt x="230" y="298"/>
                  </a:lnTo>
                  <a:lnTo>
                    <a:pt x="334" y="298"/>
                  </a:lnTo>
                  <a:lnTo>
                    <a:pt x="327" y="298"/>
                  </a:lnTo>
                  <a:lnTo>
                    <a:pt x="7" y="0"/>
                  </a:lnTo>
                  <a:close/>
                </a:path>
              </a:pathLst>
            </a:custGeom>
            <a:solidFill>
              <a:srgbClr val="E3E4E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3" name="Freeform 91"/>
            <p:cNvSpPr/>
            <p:nvPr/>
          </p:nvSpPr>
          <p:spPr bwMode="auto">
            <a:xfrm>
              <a:off x="4130675" y="6337300"/>
              <a:ext cx="530225" cy="473075"/>
            </a:xfrm>
            <a:custGeom>
              <a:avLst/>
              <a:gdLst>
                <a:gd name="T0" fmla="*/ 7 w 334"/>
                <a:gd name="T1" fmla="*/ 0 h 298"/>
                <a:gd name="T2" fmla="*/ 0 w 334"/>
                <a:gd name="T3" fmla="*/ 208 h 298"/>
                <a:gd name="T4" fmla="*/ 246 w 334"/>
                <a:gd name="T5" fmla="*/ 298 h 298"/>
                <a:gd name="T6" fmla="*/ 230 w 334"/>
                <a:gd name="T7" fmla="*/ 298 h 298"/>
                <a:gd name="T8" fmla="*/ 334 w 334"/>
                <a:gd name="T9" fmla="*/ 298 h 298"/>
                <a:gd name="T10" fmla="*/ 327 w 334"/>
                <a:gd name="T11" fmla="*/ 298 h 298"/>
                <a:gd name="T12" fmla="*/ 7 w 334"/>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334" h="298">
                  <a:moveTo>
                    <a:pt x="7" y="0"/>
                  </a:moveTo>
                  <a:lnTo>
                    <a:pt x="0" y="208"/>
                  </a:lnTo>
                  <a:lnTo>
                    <a:pt x="246" y="298"/>
                  </a:lnTo>
                  <a:lnTo>
                    <a:pt x="230" y="298"/>
                  </a:lnTo>
                  <a:lnTo>
                    <a:pt x="334" y="298"/>
                  </a:lnTo>
                  <a:lnTo>
                    <a:pt x="327" y="29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92"/>
            <p:cNvSpPr/>
            <p:nvPr/>
          </p:nvSpPr>
          <p:spPr bwMode="auto">
            <a:xfrm>
              <a:off x="3649663" y="5345113"/>
              <a:ext cx="455613" cy="928688"/>
            </a:xfrm>
            <a:custGeom>
              <a:avLst/>
              <a:gdLst>
                <a:gd name="T0" fmla="*/ 78 w 287"/>
                <a:gd name="T1" fmla="*/ 0 h 585"/>
                <a:gd name="T2" fmla="*/ 0 w 287"/>
                <a:gd name="T3" fmla="*/ 400 h 585"/>
                <a:gd name="T4" fmla="*/ 287 w 287"/>
                <a:gd name="T5" fmla="*/ 585 h 585"/>
                <a:gd name="T6" fmla="*/ 78 w 287"/>
                <a:gd name="T7" fmla="*/ 0 h 585"/>
              </a:gdLst>
              <a:ahLst/>
              <a:cxnLst>
                <a:cxn ang="0">
                  <a:pos x="T0" y="T1"/>
                </a:cxn>
                <a:cxn ang="0">
                  <a:pos x="T2" y="T3"/>
                </a:cxn>
                <a:cxn ang="0">
                  <a:pos x="T4" y="T5"/>
                </a:cxn>
                <a:cxn ang="0">
                  <a:pos x="T6" y="T7"/>
                </a:cxn>
              </a:cxnLst>
              <a:rect l="0" t="0" r="r" b="b"/>
              <a:pathLst>
                <a:path w="287" h="585">
                  <a:moveTo>
                    <a:pt x="78" y="0"/>
                  </a:moveTo>
                  <a:lnTo>
                    <a:pt x="0" y="400"/>
                  </a:lnTo>
                  <a:lnTo>
                    <a:pt x="287" y="585"/>
                  </a:lnTo>
                  <a:lnTo>
                    <a:pt x="78"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93"/>
            <p:cNvSpPr/>
            <p:nvPr/>
          </p:nvSpPr>
          <p:spPr bwMode="auto">
            <a:xfrm>
              <a:off x="3649663" y="5345113"/>
              <a:ext cx="455613" cy="928688"/>
            </a:xfrm>
            <a:custGeom>
              <a:avLst/>
              <a:gdLst>
                <a:gd name="T0" fmla="*/ 78 w 287"/>
                <a:gd name="T1" fmla="*/ 0 h 585"/>
                <a:gd name="T2" fmla="*/ 0 w 287"/>
                <a:gd name="T3" fmla="*/ 400 h 585"/>
                <a:gd name="T4" fmla="*/ 287 w 287"/>
                <a:gd name="T5" fmla="*/ 585 h 585"/>
                <a:gd name="T6" fmla="*/ 78 w 287"/>
                <a:gd name="T7" fmla="*/ 0 h 585"/>
              </a:gdLst>
              <a:ahLst/>
              <a:cxnLst>
                <a:cxn ang="0">
                  <a:pos x="T0" y="T1"/>
                </a:cxn>
                <a:cxn ang="0">
                  <a:pos x="T2" y="T3"/>
                </a:cxn>
                <a:cxn ang="0">
                  <a:pos x="T4" y="T5"/>
                </a:cxn>
                <a:cxn ang="0">
                  <a:pos x="T6" y="T7"/>
                </a:cxn>
              </a:cxnLst>
              <a:rect l="0" t="0" r="r" b="b"/>
              <a:pathLst>
                <a:path w="287" h="585">
                  <a:moveTo>
                    <a:pt x="78" y="0"/>
                  </a:moveTo>
                  <a:lnTo>
                    <a:pt x="0" y="400"/>
                  </a:lnTo>
                  <a:lnTo>
                    <a:pt x="287" y="585"/>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6" name="Freeform 94"/>
            <p:cNvSpPr/>
            <p:nvPr/>
          </p:nvSpPr>
          <p:spPr bwMode="auto">
            <a:xfrm>
              <a:off x="3657600" y="6013450"/>
              <a:ext cx="454025" cy="628650"/>
            </a:xfrm>
            <a:custGeom>
              <a:avLst/>
              <a:gdLst>
                <a:gd name="T0" fmla="*/ 0 w 286"/>
                <a:gd name="T1" fmla="*/ 0 h 396"/>
                <a:gd name="T2" fmla="*/ 279 w 286"/>
                <a:gd name="T3" fmla="*/ 396 h 396"/>
                <a:gd name="T4" fmla="*/ 286 w 286"/>
                <a:gd name="T5" fmla="*/ 187 h 396"/>
                <a:gd name="T6" fmla="*/ 0 w 286"/>
                <a:gd name="T7" fmla="*/ 0 h 396"/>
              </a:gdLst>
              <a:ahLst/>
              <a:cxnLst>
                <a:cxn ang="0">
                  <a:pos x="T0" y="T1"/>
                </a:cxn>
                <a:cxn ang="0">
                  <a:pos x="T2" y="T3"/>
                </a:cxn>
                <a:cxn ang="0">
                  <a:pos x="T4" y="T5"/>
                </a:cxn>
                <a:cxn ang="0">
                  <a:pos x="T6" y="T7"/>
                </a:cxn>
              </a:cxnLst>
              <a:rect l="0" t="0" r="r" b="b"/>
              <a:pathLst>
                <a:path w="286" h="396">
                  <a:moveTo>
                    <a:pt x="0" y="0"/>
                  </a:moveTo>
                  <a:lnTo>
                    <a:pt x="279" y="396"/>
                  </a:lnTo>
                  <a:lnTo>
                    <a:pt x="286" y="187"/>
                  </a:lnTo>
                  <a:lnTo>
                    <a:pt x="0"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95"/>
            <p:cNvSpPr/>
            <p:nvPr/>
          </p:nvSpPr>
          <p:spPr bwMode="auto">
            <a:xfrm>
              <a:off x="3657600" y="6013450"/>
              <a:ext cx="454025" cy="628650"/>
            </a:xfrm>
            <a:custGeom>
              <a:avLst/>
              <a:gdLst>
                <a:gd name="T0" fmla="*/ 0 w 286"/>
                <a:gd name="T1" fmla="*/ 0 h 396"/>
                <a:gd name="T2" fmla="*/ 279 w 286"/>
                <a:gd name="T3" fmla="*/ 396 h 396"/>
                <a:gd name="T4" fmla="*/ 286 w 286"/>
                <a:gd name="T5" fmla="*/ 187 h 396"/>
                <a:gd name="T6" fmla="*/ 0 w 286"/>
                <a:gd name="T7" fmla="*/ 0 h 396"/>
              </a:gdLst>
              <a:ahLst/>
              <a:cxnLst>
                <a:cxn ang="0">
                  <a:pos x="T0" y="T1"/>
                </a:cxn>
                <a:cxn ang="0">
                  <a:pos x="T2" y="T3"/>
                </a:cxn>
                <a:cxn ang="0">
                  <a:pos x="T4" y="T5"/>
                </a:cxn>
                <a:cxn ang="0">
                  <a:pos x="T6" y="T7"/>
                </a:cxn>
              </a:cxnLst>
              <a:rect l="0" t="0" r="r" b="b"/>
              <a:pathLst>
                <a:path w="286" h="396">
                  <a:moveTo>
                    <a:pt x="0" y="0"/>
                  </a:moveTo>
                  <a:lnTo>
                    <a:pt x="279" y="396"/>
                  </a:lnTo>
                  <a:lnTo>
                    <a:pt x="286" y="18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 name="Freeform 96"/>
            <p:cNvSpPr/>
            <p:nvPr/>
          </p:nvSpPr>
          <p:spPr bwMode="auto">
            <a:xfrm>
              <a:off x="3789363" y="5262563"/>
              <a:ext cx="379413" cy="992188"/>
            </a:xfrm>
            <a:custGeom>
              <a:avLst/>
              <a:gdLst>
                <a:gd name="T0" fmla="*/ 239 w 239"/>
                <a:gd name="T1" fmla="*/ 0 h 625"/>
                <a:gd name="T2" fmla="*/ 0 w 239"/>
                <a:gd name="T3" fmla="*/ 40 h 625"/>
                <a:gd name="T4" fmla="*/ 206 w 239"/>
                <a:gd name="T5" fmla="*/ 625 h 625"/>
                <a:gd name="T6" fmla="*/ 239 w 239"/>
                <a:gd name="T7" fmla="*/ 0 h 625"/>
              </a:gdLst>
              <a:ahLst/>
              <a:cxnLst>
                <a:cxn ang="0">
                  <a:pos x="T0" y="T1"/>
                </a:cxn>
                <a:cxn ang="0">
                  <a:pos x="T2" y="T3"/>
                </a:cxn>
                <a:cxn ang="0">
                  <a:pos x="T4" y="T5"/>
                </a:cxn>
                <a:cxn ang="0">
                  <a:pos x="T6" y="T7"/>
                </a:cxn>
              </a:cxnLst>
              <a:rect l="0" t="0" r="r" b="b"/>
              <a:pathLst>
                <a:path w="239" h="625">
                  <a:moveTo>
                    <a:pt x="239" y="0"/>
                  </a:moveTo>
                  <a:lnTo>
                    <a:pt x="0" y="40"/>
                  </a:lnTo>
                  <a:lnTo>
                    <a:pt x="206" y="625"/>
                  </a:lnTo>
                  <a:lnTo>
                    <a:pt x="239"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 name="Freeform 97"/>
            <p:cNvSpPr/>
            <p:nvPr/>
          </p:nvSpPr>
          <p:spPr bwMode="auto">
            <a:xfrm>
              <a:off x="3789363" y="5262563"/>
              <a:ext cx="379413" cy="992188"/>
            </a:xfrm>
            <a:custGeom>
              <a:avLst/>
              <a:gdLst>
                <a:gd name="T0" fmla="*/ 239 w 239"/>
                <a:gd name="T1" fmla="*/ 0 h 625"/>
                <a:gd name="T2" fmla="*/ 0 w 239"/>
                <a:gd name="T3" fmla="*/ 40 h 625"/>
                <a:gd name="T4" fmla="*/ 206 w 239"/>
                <a:gd name="T5" fmla="*/ 625 h 625"/>
                <a:gd name="T6" fmla="*/ 239 w 239"/>
                <a:gd name="T7" fmla="*/ 0 h 625"/>
              </a:gdLst>
              <a:ahLst/>
              <a:cxnLst>
                <a:cxn ang="0">
                  <a:pos x="T0" y="T1"/>
                </a:cxn>
                <a:cxn ang="0">
                  <a:pos x="T2" y="T3"/>
                </a:cxn>
                <a:cxn ang="0">
                  <a:pos x="T4" y="T5"/>
                </a:cxn>
                <a:cxn ang="0">
                  <a:pos x="T6" y="T7"/>
                </a:cxn>
              </a:cxnLst>
              <a:rect l="0" t="0" r="r" b="b"/>
              <a:pathLst>
                <a:path w="239" h="625">
                  <a:moveTo>
                    <a:pt x="239" y="0"/>
                  </a:moveTo>
                  <a:lnTo>
                    <a:pt x="0" y="40"/>
                  </a:lnTo>
                  <a:lnTo>
                    <a:pt x="206" y="625"/>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 name="Freeform 98"/>
            <p:cNvSpPr/>
            <p:nvPr/>
          </p:nvSpPr>
          <p:spPr bwMode="auto">
            <a:xfrm>
              <a:off x="3984625" y="6689725"/>
              <a:ext cx="258763" cy="120650"/>
            </a:xfrm>
            <a:custGeom>
              <a:avLst/>
              <a:gdLst>
                <a:gd name="T0" fmla="*/ 83 w 163"/>
                <a:gd name="T1" fmla="*/ 0 h 76"/>
                <a:gd name="T2" fmla="*/ 12 w 163"/>
                <a:gd name="T3" fmla="*/ 76 h 76"/>
                <a:gd name="T4" fmla="*/ 0 w 163"/>
                <a:gd name="T5" fmla="*/ 76 h 76"/>
                <a:gd name="T6" fmla="*/ 163 w 163"/>
                <a:gd name="T7" fmla="*/ 76 h 76"/>
                <a:gd name="T8" fmla="*/ 151 w 163"/>
                <a:gd name="T9" fmla="*/ 76 h 76"/>
                <a:gd name="T10" fmla="*/ 83 w 163"/>
                <a:gd name="T11" fmla="*/ 0 h 76"/>
              </a:gdLst>
              <a:ahLst/>
              <a:cxnLst>
                <a:cxn ang="0">
                  <a:pos x="T0" y="T1"/>
                </a:cxn>
                <a:cxn ang="0">
                  <a:pos x="T2" y="T3"/>
                </a:cxn>
                <a:cxn ang="0">
                  <a:pos x="T4" y="T5"/>
                </a:cxn>
                <a:cxn ang="0">
                  <a:pos x="T6" y="T7"/>
                </a:cxn>
                <a:cxn ang="0">
                  <a:pos x="T8" y="T9"/>
                </a:cxn>
                <a:cxn ang="0">
                  <a:pos x="T10" y="T11"/>
                </a:cxn>
              </a:cxnLst>
              <a:rect l="0" t="0" r="r" b="b"/>
              <a:pathLst>
                <a:path w="163" h="76">
                  <a:moveTo>
                    <a:pt x="83" y="0"/>
                  </a:moveTo>
                  <a:lnTo>
                    <a:pt x="12" y="76"/>
                  </a:lnTo>
                  <a:lnTo>
                    <a:pt x="0" y="76"/>
                  </a:lnTo>
                  <a:lnTo>
                    <a:pt x="163" y="76"/>
                  </a:lnTo>
                  <a:lnTo>
                    <a:pt x="151" y="76"/>
                  </a:lnTo>
                  <a:lnTo>
                    <a:pt x="83" y="0"/>
                  </a:lnTo>
                  <a:close/>
                </a:path>
              </a:pathLst>
            </a:custGeom>
            <a:solidFill>
              <a:srgbClr val="E4E5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 name="Freeform 99"/>
            <p:cNvSpPr/>
            <p:nvPr/>
          </p:nvSpPr>
          <p:spPr bwMode="auto">
            <a:xfrm>
              <a:off x="3984625" y="6689725"/>
              <a:ext cx="258763" cy="120650"/>
            </a:xfrm>
            <a:custGeom>
              <a:avLst/>
              <a:gdLst>
                <a:gd name="T0" fmla="*/ 83 w 163"/>
                <a:gd name="T1" fmla="*/ 0 h 76"/>
                <a:gd name="T2" fmla="*/ 12 w 163"/>
                <a:gd name="T3" fmla="*/ 76 h 76"/>
                <a:gd name="T4" fmla="*/ 0 w 163"/>
                <a:gd name="T5" fmla="*/ 76 h 76"/>
                <a:gd name="T6" fmla="*/ 163 w 163"/>
                <a:gd name="T7" fmla="*/ 76 h 76"/>
                <a:gd name="T8" fmla="*/ 151 w 163"/>
                <a:gd name="T9" fmla="*/ 76 h 76"/>
                <a:gd name="T10" fmla="*/ 83 w 163"/>
                <a:gd name="T11" fmla="*/ 0 h 76"/>
              </a:gdLst>
              <a:ahLst/>
              <a:cxnLst>
                <a:cxn ang="0">
                  <a:pos x="T0" y="T1"/>
                </a:cxn>
                <a:cxn ang="0">
                  <a:pos x="T2" y="T3"/>
                </a:cxn>
                <a:cxn ang="0">
                  <a:pos x="T4" y="T5"/>
                </a:cxn>
                <a:cxn ang="0">
                  <a:pos x="T6" y="T7"/>
                </a:cxn>
                <a:cxn ang="0">
                  <a:pos x="T8" y="T9"/>
                </a:cxn>
                <a:cxn ang="0">
                  <a:pos x="T10" y="T11"/>
                </a:cxn>
              </a:cxnLst>
              <a:rect l="0" t="0" r="r" b="b"/>
              <a:pathLst>
                <a:path w="163" h="76">
                  <a:moveTo>
                    <a:pt x="83" y="0"/>
                  </a:moveTo>
                  <a:lnTo>
                    <a:pt x="12" y="76"/>
                  </a:lnTo>
                  <a:lnTo>
                    <a:pt x="0" y="76"/>
                  </a:lnTo>
                  <a:lnTo>
                    <a:pt x="163" y="76"/>
                  </a:lnTo>
                  <a:lnTo>
                    <a:pt x="151" y="76"/>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 name="Freeform 100"/>
            <p:cNvSpPr/>
            <p:nvPr/>
          </p:nvSpPr>
          <p:spPr bwMode="auto">
            <a:xfrm>
              <a:off x="4765675" y="47625"/>
              <a:ext cx="304800" cy="461963"/>
            </a:xfrm>
            <a:custGeom>
              <a:avLst/>
              <a:gdLst>
                <a:gd name="T0" fmla="*/ 173 w 192"/>
                <a:gd name="T1" fmla="*/ 0 h 291"/>
                <a:gd name="T2" fmla="*/ 0 w 192"/>
                <a:gd name="T3" fmla="*/ 0 h 291"/>
                <a:gd name="T4" fmla="*/ 192 w 192"/>
                <a:gd name="T5" fmla="*/ 291 h 291"/>
                <a:gd name="T6" fmla="*/ 173 w 192"/>
                <a:gd name="T7" fmla="*/ 0 h 291"/>
              </a:gdLst>
              <a:ahLst/>
              <a:cxnLst>
                <a:cxn ang="0">
                  <a:pos x="T0" y="T1"/>
                </a:cxn>
                <a:cxn ang="0">
                  <a:pos x="T2" y="T3"/>
                </a:cxn>
                <a:cxn ang="0">
                  <a:pos x="T4" y="T5"/>
                </a:cxn>
                <a:cxn ang="0">
                  <a:pos x="T6" y="T7"/>
                </a:cxn>
              </a:cxnLst>
              <a:rect l="0" t="0" r="r" b="b"/>
              <a:pathLst>
                <a:path w="192" h="291">
                  <a:moveTo>
                    <a:pt x="173" y="0"/>
                  </a:moveTo>
                  <a:lnTo>
                    <a:pt x="0" y="0"/>
                  </a:lnTo>
                  <a:lnTo>
                    <a:pt x="192" y="291"/>
                  </a:lnTo>
                  <a:lnTo>
                    <a:pt x="173"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 name="Freeform 101"/>
            <p:cNvSpPr/>
            <p:nvPr/>
          </p:nvSpPr>
          <p:spPr bwMode="auto">
            <a:xfrm>
              <a:off x="4765675" y="47625"/>
              <a:ext cx="304800" cy="461963"/>
            </a:xfrm>
            <a:custGeom>
              <a:avLst/>
              <a:gdLst>
                <a:gd name="T0" fmla="*/ 173 w 192"/>
                <a:gd name="T1" fmla="*/ 0 h 291"/>
                <a:gd name="T2" fmla="*/ 0 w 192"/>
                <a:gd name="T3" fmla="*/ 0 h 291"/>
                <a:gd name="T4" fmla="*/ 192 w 192"/>
                <a:gd name="T5" fmla="*/ 291 h 291"/>
                <a:gd name="T6" fmla="*/ 173 w 192"/>
                <a:gd name="T7" fmla="*/ 0 h 291"/>
              </a:gdLst>
              <a:ahLst/>
              <a:cxnLst>
                <a:cxn ang="0">
                  <a:pos x="T0" y="T1"/>
                </a:cxn>
                <a:cxn ang="0">
                  <a:pos x="T2" y="T3"/>
                </a:cxn>
                <a:cxn ang="0">
                  <a:pos x="T4" y="T5"/>
                </a:cxn>
                <a:cxn ang="0">
                  <a:pos x="T6" y="T7"/>
                </a:cxn>
              </a:cxnLst>
              <a:rect l="0" t="0" r="r" b="b"/>
              <a:pathLst>
                <a:path w="192" h="291">
                  <a:moveTo>
                    <a:pt x="173" y="0"/>
                  </a:moveTo>
                  <a:lnTo>
                    <a:pt x="0" y="0"/>
                  </a:lnTo>
                  <a:lnTo>
                    <a:pt x="192" y="291"/>
                  </a:lnTo>
                  <a:lnTo>
                    <a:pt x="1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4" name="Freeform 102"/>
            <p:cNvSpPr/>
            <p:nvPr/>
          </p:nvSpPr>
          <p:spPr bwMode="auto">
            <a:xfrm>
              <a:off x="4638675" y="47625"/>
              <a:ext cx="420688" cy="488950"/>
            </a:xfrm>
            <a:custGeom>
              <a:avLst/>
              <a:gdLst>
                <a:gd name="T0" fmla="*/ 64 w 265"/>
                <a:gd name="T1" fmla="*/ 0 h 308"/>
                <a:gd name="T2" fmla="*/ 0 w 265"/>
                <a:gd name="T3" fmla="*/ 0 h 308"/>
                <a:gd name="T4" fmla="*/ 9 w 265"/>
                <a:gd name="T5" fmla="*/ 289 h 308"/>
                <a:gd name="T6" fmla="*/ 265 w 265"/>
                <a:gd name="T7" fmla="*/ 308 h 308"/>
                <a:gd name="T8" fmla="*/ 64 w 265"/>
                <a:gd name="T9" fmla="*/ 0 h 308"/>
              </a:gdLst>
              <a:ahLst/>
              <a:cxnLst>
                <a:cxn ang="0">
                  <a:pos x="T0" y="T1"/>
                </a:cxn>
                <a:cxn ang="0">
                  <a:pos x="T2" y="T3"/>
                </a:cxn>
                <a:cxn ang="0">
                  <a:pos x="T4" y="T5"/>
                </a:cxn>
                <a:cxn ang="0">
                  <a:pos x="T6" y="T7"/>
                </a:cxn>
                <a:cxn ang="0">
                  <a:pos x="T8" y="T9"/>
                </a:cxn>
              </a:cxnLst>
              <a:rect l="0" t="0" r="r" b="b"/>
              <a:pathLst>
                <a:path w="265" h="308">
                  <a:moveTo>
                    <a:pt x="64" y="0"/>
                  </a:moveTo>
                  <a:lnTo>
                    <a:pt x="0" y="0"/>
                  </a:lnTo>
                  <a:lnTo>
                    <a:pt x="9" y="289"/>
                  </a:lnTo>
                  <a:lnTo>
                    <a:pt x="265" y="308"/>
                  </a:lnTo>
                  <a:lnTo>
                    <a:pt x="64"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Freeform 103"/>
            <p:cNvSpPr/>
            <p:nvPr/>
          </p:nvSpPr>
          <p:spPr bwMode="auto">
            <a:xfrm>
              <a:off x="4638675" y="47625"/>
              <a:ext cx="420688" cy="488950"/>
            </a:xfrm>
            <a:custGeom>
              <a:avLst/>
              <a:gdLst>
                <a:gd name="T0" fmla="*/ 64 w 265"/>
                <a:gd name="T1" fmla="*/ 0 h 308"/>
                <a:gd name="T2" fmla="*/ 0 w 265"/>
                <a:gd name="T3" fmla="*/ 0 h 308"/>
                <a:gd name="T4" fmla="*/ 9 w 265"/>
                <a:gd name="T5" fmla="*/ 289 h 308"/>
                <a:gd name="T6" fmla="*/ 265 w 265"/>
                <a:gd name="T7" fmla="*/ 308 h 308"/>
                <a:gd name="T8" fmla="*/ 64 w 265"/>
                <a:gd name="T9" fmla="*/ 0 h 308"/>
              </a:gdLst>
              <a:ahLst/>
              <a:cxnLst>
                <a:cxn ang="0">
                  <a:pos x="T0" y="T1"/>
                </a:cxn>
                <a:cxn ang="0">
                  <a:pos x="T2" y="T3"/>
                </a:cxn>
                <a:cxn ang="0">
                  <a:pos x="T4" y="T5"/>
                </a:cxn>
                <a:cxn ang="0">
                  <a:pos x="T6" y="T7"/>
                </a:cxn>
                <a:cxn ang="0">
                  <a:pos x="T8" y="T9"/>
                </a:cxn>
              </a:cxnLst>
              <a:rect l="0" t="0" r="r" b="b"/>
              <a:pathLst>
                <a:path w="265" h="308">
                  <a:moveTo>
                    <a:pt x="64" y="0"/>
                  </a:moveTo>
                  <a:lnTo>
                    <a:pt x="0" y="0"/>
                  </a:lnTo>
                  <a:lnTo>
                    <a:pt x="9" y="289"/>
                  </a:lnTo>
                  <a:lnTo>
                    <a:pt x="265" y="308"/>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6" name="Freeform 104"/>
            <p:cNvSpPr/>
            <p:nvPr/>
          </p:nvSpPr>
          <p:spPr bwMode="auto">
            <a:xfrm>
              <a:off x="3143250" y="5330825"/>
              <a:ext cx="604838" cy="635000"/>
            </a:xfrm>
            <a:custGeom>
              <a:avLst/>
              <a:gdLst>
                <a:gd name="T0" fmla="*/ 381 w 381"/>
                <a:gd name="T1" fmla="*/ 0 h 400"/>
                <a:gd name="T2" fmla="*/ 0 w 381"/>
                <a:gd name="T3" fmla="*/ 265 h 400"/>
                <a:gd name="T4" fmla="*/ 303 w 381"/>
                <a:gd name="T5" fmla="*/ 400 h 400"/>
                <a:gd name="T6" fmla="*/ 381 w 381"/>
                <a:gd name="T7" fmla="*/ 0 h 400"/>
              </a:gdLst>
              <a:ahLst/>
              <a:cxnLst>
                <a:cxn ang="0">
                  <a:pos x="T0" y="T1"/>
                </a:cxn>
                <a:cxn ang="0">
                  <a:pos x="T2" y="T3"/>
                </a:cxn>
                <a:cxn ang="0">
                  <a:pos x="T4" y="T5"/>
                </a:cxn>
                <a:cxn ang="0">
                  <a:pos x="T6" y="T7"/>
                </a:cxn>
              </a:cxnLst>
              <a:rect l="0" t="0" r="r" b="b"/>
              <a:pathLst>
                <a:path w="381" h="400">
                  <a:moveTo>
                    <a:pt x="381" y="0"/>
                  </a:moveTo>
                  <a:lnTo>
                    <a:pt x="0" y="265"/>
                  </a:lnTo>
                  <a:lnTo>
                    <a:pt x="303" y="400"/>
                  </a:lnTo>
                  <a:lnTo>
                    <a:pt x="381"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7" name="Freeform 105"/>
            <p:cNvSpPr/>
            <p:nvPr/>
          </p:nvSpPr>
          <p:spPr bwMode="auto">
            <a:xfrm>
              <a:off x="3143250" y="5330825"/>
              <a:ext cx="604838" cy="635000"/>
            </a:xfrm>
            <a:custGeom>
              <a:avLst/>
              <a:gdLst>
                <a:gd name="T0" fmla="*/ 381 w 381"/>
                <a:gd name="T1" fmla="*/ 0 h 400"/>
                <a:gd name="T2" fmla="*/ 0 w 381"/>
                <a:gd name="T3" fmla="*/ 265 h 400"/>
                <a:gd name="T4" fmla="*/ 303 w 381"/>
                <a:gd name="T5" fmla="*/ 400 h 400"/>
                <a:gd name="T6" fmla="*/ 381 w 381"/>
                <a:gd name="T7" fmla="*/ 0 h 400"/>
              </a:gdLst>
              <a:ahLst/>
              <a:cxnLst>
                <a:cxn ang="0">
                  <a:pos x="T0" y="T1"/>
                </a:cxn>
                <a:cxn ang="0">
                  <a:pos x="T2" y="T3"/>
                </a:cxn>
                <a:cxn ang="0">
                  <a:pos x="T4" y="T5"/>
                </a:cxn>
                <a:cxn ang="0">
                  <a:pos x="T6" y="T7"/>
                </a:cxn>
              </a:cxnLst>
              <a:rect l="0" t="0" r="r" b="b"/>
              <a:pathLst>
                <a:path w="381" h="400">
                  <a:moveTo>
                    <a:pt x="381" y="0"/>
                  </a:moveTo>
                  <a:lnTo>
                    <a:pt x="0" y="265"/>
                  </a:lnTo>
                  <a:lnTo>
                    <a:pt x="303" y="400"/>
                  </a:lnTo>
                  <a:lnTo>
                    <a:pt x="3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8" name="Freeform 106"/>
            <p:cNvSpPr/>
            <p:nvPr/>
          </p:nvSpPr>
          <p:spPr bwMode="auto">
            <a:xfrm>
              <a:off x="5648325" y="3594100"/>
              <a:ext cx="635000" cy="477838"/>
            </a:xfrm>
            <a:custGeom>
              <a:avLst/>
              <a:gdLst>
                <a:gd name="T0" fmla="*/ 0 w 400"/>
                <a:gd name="T1" fmla="*/ 0 h 301"/>
                <a:gd name="T2" fmla="*/ 204 w 400"/>
                <a:gd name="T3" fmla="*/ 301 h 301"/>
                <a:gd name="T4" fmla="*/ 400 w 400"/>
                <a:gd name="T5" fmla="*/ 90 h 301"/>
                <a:gd name="T6" fmla="*/ 0 w 400"/>
                <a:gd name="T7" fmla="*/ 0 h 301"/>
              </a:gdLst>
              <a:ahLst/>
              <a:cxnLst>
                <a:cxn ang="0">
                  <a:pos x="T0" y="T1"/>
                </a:cxn>
                <a:cxn ang="0">
                  <a:pos x="T2" y="T3"/>
                </a:cxn>
                <a:cxn ang="0">
                  <a:pos x="T4" y="T5"/>
                </a:cxn>
                <a:cxn ang="0">
                  <a:pos x="T6" y="T7"/>
                </a:cxn>
              </a:cxnLst>
              <a:rect l="0" t="0" r="r" b="b"/>
              <a:pathLst>
                <a:path w="400" h="301">
                  <a:moveTo>
                    <a:pt x="0" y="0"/>
                  </a:moveTo>
                  <a:lnTo>
                    <a:pt x="204" y="301"/>
                  </a:lnTo>
                  <a:lnTo>
                    <a:pt x="400" y="90"/>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9" name="Freeform 107"/>
            <p:cNvSpPr/>
            <p:nvPr/>
          </p:nvSpPr>
          <p:spPr bwMode="auto">
            <a:xfrm>
              <a:off x="5648325" y="3594100"/>
              <a:ext cx="635000" cy="477838"/>
            </a:xfrm>
            <a:custGeom>
              <a:avLst/>
              <a:gdLst>
                <a:gd name="T0" fmla="*/ 0 w 400"/>
                <a:gd name="T1" fmla="*/ 0 h 301"/>
                <a:gd name="T2" fmla="*/ 204 w 400"/>
                <a:gd name="T3" fmla="*/ 301 h 301"/>
                <a:gd name="T4" fmla="*/ 400 w 400"/>
                <a:gd name="T5" fmla="*/ 90 h 301"/>
                <a:gd name="T6" fmla="*/ 0 w 400"/>
                <a:gd name="T7" fmla="*/ 0 h 301"/>
              </a:gdLst>
              <a:ahLst/>
              <a:cxnLst>
                <a:cxn ang="0">
                  <a:pos x="T0" y="T1"/>
                </a:cxn>
                <a:cxn ang="0">
                  <a:pos x="T2" y="T3"/>
                </a:cxn>
                <a:cxn ang="0">
                  <a:pos x="T4" y="T5"/>
                </a:cxn>
                <a:cxn ang="0">
                  <a:pos x="T6" y="T7"/>
                </a:cxn>
              </a:cxnLst>
              <a:rect l="0" t="0" r="r" b="b"/>
              <a:pathLst>
                <a:path w="400" h="301">
                  <a:moveTo>
                    <a:pt x="0" y="0"/>
                  </a:moveTo>
                  <a:lnTo>
                    <a:pt x="204" y="301"/>
                  </a:lnTo>
                  <a:lnTo>
                    <a:pt x="400" y="9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0" name="Freeform 108"/>
            <p:cNvSpPr/>
            <p:nvPr/>
          </p:nvSpPr>
          <p:spPr bwMode="auto">
            <a:xfrm>
              <a:off x="6824663" y="6227763"/>
              <a:ext cx="312738" cy="579438"/>
            </a:xfrm>
            <a:custGeom>
              <a:avLst/>
              <a:gdLst>
                <a:gd name="T0" fmla="*/ 118 w 197"/>
                <a:gd name="T1" fmla="*/ 0 h 365"/>
                <a:gd name="T2" fmla="*/ 0 w 197"/>
                <a:gd name="T3" fmla="*/ 365 h 365"/>
                <a:gd name="T4" fmla="*/ 197 w 197"/>
                <a:gd name="T5" fmla="*/ 258 h 365"/>
                <a:gd name="T6" fmla="*/ 118 w 197"/>
                <a:gd name="T7" fmla="*/ 0 h 365"/>
              </a:gdLst>
              <a:ahLst/>
              <a:cxnLst>
                <a:cxn ang="0">
                  <a:pos x="T0" y="T1"/>
                </a:cxn>
                <a:cxn ang="0">
                  <a:pos x="T2" y="T3"/>
                </a:cxn>
                <a:cxn ang="0">
                  <a:pos x="T4" y="T5"/>
                </a:cxn>
                <a:cxn ang="0">
                  <a:pos x="T6" y="T7"/>
                </a:cxn>
              </a:cxnLst>
              <a:rect l="0" t="0" r="r" b="b"/>
              <a:pathLst>
                <a:path w="197" h="365">
                  <a:moveTo>
                    <a:pt x="118" y="0"/>
                  </a:moveTo>
                  <a:lnTo>
                    <a:pt x="0" y="365"/>
                  </a:lnTo>
                  <a:lnTo>
                    <a:pt x="197" y="258"/>
                  </a:lnTo>
                  <a:lnTo>
                    <a:pt x="118" y="0"/>
                  </a:lnTo>
                  <a:close/>
                </a:path>
              </a:pathLst>
            </a:custGeom>
            <a:solidFill>
              <a:srgbClr val="D3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1" name="Freeform 109"/>
            <p:cNvSpPr/>
            <p:nvPr/>
          </p:nvSpPr>
          <p:spPr bwMode="auto">
            <a:xfrm>
              <a:off x="6824663" y="6227763"/>
              <a:ext cx="312738" cy="579438"/>
            </a:xfrm>
            <a:custGeom>
              <a:avLst/>
              <a:gdLst>
                <a:gd name="T0" fmla="*/ 118 w 197"/>
                <a:gd name="T1" fmla="*/ 0 h 365"/>
                <a:gd name="T2" fmla="*/ 0 w 197"/>
                <a:gd name="T3" fmla="*/ 365 h 365"/>
                <a:gd name="T4" fmla="*/ 197 w 197"/>
                <a:gd name="T5" fmla="*/ 258 h 365"/>
                <a:gd name="T6" fmla="*/ 118 w 197"/>
                <a:gd name="T7" fmla="*/ 0 h 365"/>
              </a:gdLst>
              <a:ahLst/>
              <a:cxnLst>
                <a:cxn ang="0">
                  <a:pos x="T0" y="T1"/>
                </a:cxn>
                <a:cxn ang="0">
                  <a:pos x="T2" y="T3"/>
                </a:cxn>
                <a:cxn ang="0">
                  <a:pos x="T4" y="T5"/>
                </a:cxn>
                <a:cxn ang="0">
                  <a:pos x="T6" y="T7"/>
                </a:cxn>
              </a:cxnLst>
              <a:rect l="0" t="0" r="r" b="b"/>
              <a:pathLst>
                <a:path w="197" h="365">
                  <a:moveTo>
                    <a:pt x="118" y="0"/>
                  </a:moveTo>
                  <a:lnTo>
                    <a:pt x="0" y="365"/>
                  </a:lnTo>
                  <a:lnTo>
                    <a:pt x="197" y="258"/>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2" name="Freeform 110"/>
            <p:cNvSpPr/>
            <p:nvPr/>
          </p:nvSpPr>
          <p:spPr bwMode="auto">
            <a:xfrm>
              <a:off x="7035800" y="6213475"/>
              <a:ext cx="547688" cy="409575"/>
            </a:xfrm>
            <a:custGeom>
              <a:avLst/>
              <a:gdLst>
                <a:gd name="T0" fmla="*/ 0 w 345"/>
                <a:gd name="T1" fmla="*/ 0 h 258"/>
                <a:gd name="T2" fmla="*/ 78 w 345"/>
                <a:gd name="T3" fmla="*/ 258 h 258"/>
                <a:gd name="T4" fmla="*/ 345 w 345"/>
                <a:gd name="T5" fmla="*/ 92 h 258"/>
                <a:gd name="T6" fmla="*/ 345 w 345"/>
                <a:gd name="T7" fmla="*/ 52 h 258"/>
                <a:gd name="T8" fmla="*/ 0 w 345"/>
                <a:gd name="T9" fmla="*/ 0 h 258"/>
              </a:gdLst>
              <a:ahLst/>
              <a:cxnLst>
                <a:cxn ang="0">
                  <a:pos x="T0" y="T1"/>
                </a:cxn>
                <a:cxn ang="0">
                  <a:pos x="T2" y="T3"/>
                </a:cxn>
                <a:cxn ang="0">
                  <a:pos x="T4" y="T5"/>
                </a:cxn>
                <a:cxn ang="0">
                  <a:pos x="T6" y="T7"/>
                </a:cxn>
                <a:cxn ang="0">
                  <a:pos x="T8" y="T9"/>
                </a:cxn>
              </a:cxnLst>
              <a:rect l="0" t="0" r="r" b="b"/>
              <a:pathLst>
                <a:path w="345" h="258">
                  <a:moveTo>
                    <a:pt x="0" y="0"/>
                  </a:moveTo>
                  <a:lnTo>
                    <a:pt x="78" y="258"/>
                  </a:lnTo>
                  <a:lnTo>
                    <a:pt x="345" y="92"/>
                  </a:lnTo>
                  <a:lnTo>
                    <a:pt x="345" y="52"/>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3" name="Freeform 111"/>
            <p:cNvSpPr/>
            <p:nvPr/>
          </p:nvSpPr>
          <p:spPr bwMode="auto">
            <a:xfrm>
              <a:off x="7035800" y="6213475"/>
              <a:ext cx="547688" cy="409575"/>
            </a:xfrm>
            <a:custGeom>
              <a:avLst/>
              <a:gdLst>
                <a:gd name="T0" fmla="*/ 0 w 345"/>
                <a:gd name="T1" fmla="*/ 0 h 258"/>
                <a:gd name="T2" fmla="*/ 78 w 345"/>
                <a:gd name="T3" fmla="*/ 258 h 258"/>
                <a:gd name="T4" fmla="*/ 345 w 345"/>
                <a:gd name="T5" fmla="*/ 92 h 258"/>
                <a:gd name="T6" fmla="*/ 345 w 345"/>
                <a:gd name="T7" fmla="*/ 52 h 258"/>
                <a:gd name="T8" fmla="*/ 0 w 345"/>
                <a:gd name="T9" fmla="*/ 0 h 258"/>
              </a:gdLst>
              <a:ahLst/>
              <a:cxnLst>
                <a:cxn ang="0">
                  <a:pos x="T0" y="T1"/>
                </a:cxn>
                <a:cxn ang="0">
                  <a:pos x="T2" y="T3"/>
                </a:cxn>
                <a:cxn ang="0">
                  <a:pos x="T4" y="T5"/>
                </a:cxn>
                <a:cxn ang="0">
                  <a:pos x="T6" y="T7"/>
                </a:cxn>
                <a:cxn ang="0">
                  <a:pos x="T8" y="T9"/>
                </a:cxn>
              </a:cxnLst>
              <a:rect l="0" t="0" r="r" b="b"/>
              <a:pathLst>
                <a:path w="345" h="258">
                  <a:moveTo>
                    <a:pt x="0" y="0"/>
                  </a:moveTo>
                  <a:lnTo>
                    <a:pt x="78" y="258"/>
                  </a:lnTo>
                  <a:lnTo>
                    <a:pt x="345" y="92"/>
                  </a:lnTo>
                  <a:lnTo>
                    <a:pt x="345" y="5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4" name="Freeform 112"/>
            <p:cNvSpPr/>
            <p:nvPr/>
          </p:nvSpPr>
          <p:spPr bwMode="auto">
            <a:xfrm>
              <a:off x="7042150" y="6007100"/>
              <a:ext cx="541338" cy="269875"/>
            </a:xfrm>
            <a:custGeom>
              <a:avLst/>
              <a:gdLst>
                <a:gd name="T0" fmla="*/ 199 w 341"/>
                <a:gd name="T1" fmla="*/ 0 h 170"/>
                <a:gd name="T2" fmla="*/ 0 w 341"/>
                <a:gd name="T3" fmla="*/ 118 h 170"/>
                <a:gd name="T4" fmla="*/ 341 w 341"/>
                <a:gd name="T5" fmla="*/ 170 h 170"/>
                <a:gd name="T6" fmla="*/ 341 w 341"/>
                <a:gd name="T7" fmla="*/ 127 h 170"/>
                <a:gd name="T8" fmla="*/ 199 w 341"/>
                <a:gd name="T9" fmla="*/ 0 h 170"/>
              </a:gdLst>
              <a:ahLst/>
              <a:cxnLst>
                <a:cxn ang="0">
                  <a:pos x="T0" y="T1"/>
                </a:cxn>
                <a:cxn ang="0">
                  <a:pos x="T2" y="T3"/>
                </a:cxn>
                <a:cxn ang="0">
                  <a:pos x="T4" y="T5"/>
                </a:cxn>
                <a:cxn ang="0">
                  <a:pos x="T6" y="T7"/>
                </a:cxn>
                <a:cxn ang="0">
                  <a:pos x="T8" y="T9"/>
                </a:cxn>
              </a:cxnLst>
              <a:rect l="0" t="0" r="r" b="b"/>
              <a:pathLst>
                <a:path w="341" h="170">
                  <a:moveTo>
                    <a:pt x="199" y="0"/>
                  </a:moveTo>
                  <a:lnTo>
                    <a:pt x="0" y="118"/>
                  </a:lnTo>
                  <a:lnTo>
                    <a:pt x="341" y="170"/>
                  </a:lnTo>
                  <a:lnTo>
                    <a:pt x="341" y="127"/>
                  </a:lnTo>
                  <a:lnTo>
                    <a:pt x="199"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5" name="Freeform 113"/>
            <p:cNvSpPr/>
            <p:nvPr/>
          </p:nvSpPr>
          <p:spPr bwMode="auto">
            <a:xfrm>
              <a:off x="7042150" y="6007100"/>
              <a:ext cx="541338" cy="269875"/>
            </a:xfrm>
            <a:custGeom>
              <a:avLst/>
              <a:gdLst>
                <a:gd name="T0" fmla="*/ 199 w 341"/>
                <a:gd name="T1" fmla="*/ 0 h 170"/>
                <a:gd name="T2" fmla="*/ 0 w 341"/>
                <a:gd name="T3" fmla="*/ 118 h 170"/>
                <a:gd name="T4" fmla="*/ 341 w 341"/>
                <a:gd name="T5" fmla="*/ 170 h 170"/>
                <a:gd name="T6" fmla="*/ 341 w 341"/>
                <a:gd name="T7" fmla="*/ 127 h 170"/>
                <a:gd name="T8" fmla="*/ 199 w 341"/>
                <a:gd name="T9" fmla="*/ 0 h 170"/>
              </a:gdLst>
              <a:ahLst/>
              <a:cxnLst>
                <a:cxn ang="0">
                  <a:pos x="T0" y="T1"/>
                </a:cxn>
                <a:cxn ang="0">
                  <a:pos x="T2" y="T3"/>
                </a:cxn>
                <a:cxn ang="0">
                  <a:pos x="T4" y="T5"/>
                </a:cxn>
                <a:cxn ang="0">
                  <a:pos x="T6" y="T7"/>
                </a:cxn>
                <a:cxn ang="0">
                  <a:pos x="T8" y="T9"/>
                </a:cxn>
              </a:cxnLst>
              <a:rect l="0" t="0" r="r" b="b"/>
              <a:pathLst>
                <a:path w="341" h="170">
                  <a:moveTo>
                    <a:pt x="199" y="0"/>
                  </a:moveTo>
                  <a:lnTo>
                    <a:pt x="0" y="118"/>
                  </a:lnTo>
                  <a:lnTo>
                    <a:pt x="341" y="170"/>
                  </a:lnTo>
                  <a:lnTo>
                    <a:pt x="341" y="127"/>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6" name="Freeform 114"/>
            <p:cNvSpPr/>
            <p:nvPr/>
          </p:nvSpPr>
          <p:spPr bwMode="auto">
            <a:xfrm>
              <a:off x="7456488" y="3519488"/>
              <a:ext cx="127000" cy="533400"/>
            </a:xfrm>
            <a:custGeom>
              <a:avLst/>
              <a:gdLst>
                <a:gd name="T0" fmla="*/ 0 w 80"/>
                <a:gd name="T1" fmla="*/ 0 h 336"/>
                <a:gd name="T2" fmla="*/ 49 w 80"/>
                <a:gd name="T3" fmla="*/ 336 h 336"/>
                <a:gd name="T4" fmla="*/ 80 w 80"/>
                <a:gd name="T5" fmla="*/ 322 h 336"/>
                <a:gd name="T6" fmla="*/ 80 w 80"/>
                <a:gd name="T7" fmla="*/ 33 h 336"/>
                <a:gd name="T8" fmla="*/ 0 w 80"/>
                <a:gd name="T9" fmla="*/ 0 h 336"/>
              </a:gdLst>
              <a:ahLst/>
              <a:cxnLst>
                <a:cxn ang="0">
                  <a:pos x="T0" y="T1"/>
                </a:cxn>
                <a:cxn ang="0">
                  <a:pos x="T2" y="T3"/>
                </a:cxn>
                <a:cxn ang="0">
                  <a:pos x="T4" y="T5"/>
                </a:cxn>
                <a:cxn ang="0">
                  <a:pos x="T6" y="T7"/>
                </a:cxn>
                <a:cxn ang="0">
                  <a:pos x="T8" y="T9"/>
                </a:cxn>
              </a:cxnLst>
              <a:rect l="0" t="0" r="r" b="b"/>
              <a:pathLst>
                <a:path w="80" h="336">
                  <a:moveTo>
                    <a:pt x="0" y="0"/>
                  </a:moveTo>
                  <a:lnTo>
                    <a:pt x="49" y="336"/>
                  </a:lnTo>
                  <a:lnTo>
                    <a:pt x="80" y="322"/>
                  </a:lnTo>
                  <a:lnTo>
                    <a:pt x="80" y="33"/>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7" name="Freeform 115"/>
            <p:cNvSpPr/>
            <p:nvPr/>
          </p:nvSpPr>
          <p:spPr bwMode="auto">
            <a:xfrm>
              <a:off x="7456488" y="3519488"/>
              <a:ext cx="127000" cy="533400"/>
            </a:xfrm>
            <a:custGeom>
              <a:avLst/>
              <a:gdLst>
                <a:gd name="T0" fmla="*/ 0 w 80"/>
                <a:gd name="T1" fmla="*/ 0 h 336"/>
                <a:gd name="T2" fmla="*/ 49 w 80"/>
                <a:gd name="T3" fmla="*/ 336 h 336"/>
                <a:gd name="T4" fmla="*/ 80 w 80"/>
                <a:gd name="T5" fmla="*/ 322 h 336"/>
                <a:gd name="T6" fmla="*/ 80 w 80"/>
                <a:gd name="T7" fmla="*/ 33 h 336"/>
                <a:gd name="T8" fmla="*/ 0 w 80"/>
                <a:gd name="T9" fmla="*/ 0 h 336"/>
              </a:gdLst>
              <a:ahLst/>
              <a:cxnLst>
                <a:cxn ang="0">
                  <a:pos x="T0" y="T1"/>
                </a:cxn>
                <a:cxn ang="0">
                  <a:pos x="T2" y="T3"/>
                </a:cxn>
                <a:cxn ang="0">
                  <a:pos x="T4" y="T5"/>
                </a:cxn>
                <a:cxn ang="0">
                  <a:pos x="T6" y="T7"/>
                </a:cxn>
                <a:cxn ang="0">
                  <a:pos x="T8" y="T9"/>
                </a:cxn>
              </a:cxnLst>
              <a:rect l="0" t="0" r="r" b="b"/>
              <a:pathLst>
                <a:path w="80" h="336">
                  <a:moveTo>
                    <a:pt x="0" y="0"/>
                  </a:moveTo>
                  <a:lnTo>
                    <a:pt x="49" y="336"/>
                  </a:lnTo>
                  <a:lnTo>
                    <a:pt x="80" y="322"/>
                  </a:lnTo>
                  <a:lnTo>
                    <a:pt x="80"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8" name="Freeform 116"/>
            <p:cNvSpPr/>
            <p:nvPr/>
          </p:nvSpPr>
          <p:spPr bwMode="auto">
            <a:xfrm>
              <a:off x="7167563" y="3514725"/>
              <a:ext cx="341313" cy="534988"/>
            </a:xfrm>
            <a:custGeom>
              <a:avLst/>
              <a:gdLst>
                <a:gd name="T0" fmla="*/ 165 w 215"/>
                <a:gd name="T1" fmla="*/ 0 h 337"/>
                <a:gd name="T2" fmla="*/ 0 w 215"/>
                <a:gd name="T3" fmla="*/ 53 h 337"/>
                <a:gd name="T4" fmla="*/ 215 w 215"/>
                <a:gd name="T5" fmla="*/ 337 h 337"/>
                <a:gd name="T6" fmla="*/ 165 w 215"/>
                <a:gd name="T7" fmla="*/ 0 h 337"/>
              </a:gdLst>
              <a:ahLst/>
              <a:cxnLst>
                <a:cxn ang="0">
                  <a:pos x="T0" y="T1"/>
                </a:cxn>
                <a:cxn ang="0">
                  <a:pos x="T2" y="T3"/>
                </a:cxn>
                <a:cxn ang="0">
                  <a:pos x="T4" y="T5"/>
                </a:cxn>
                <a:cxn ang="0">
                  <a:pos x="T6" y="T7"/>
                </a:cxn>
              </a:cxnLst>
              <a:rect l="0" t="0" r="r" b="b"/>
              <a:pathLst>
                <a:path w="215" h="337">
                  <a:moveTo>
                    <a:pt x="165" y="0"/>
                  </a:moveTo>
                  <a:lnTo>
                    <a:pt x="0" y="53"/>
                  </a:lnTo>
                  <a:lnTo>
                    <a:pt x="215" y="337"/>
                  </a:lnTo>
                  <a:lnTo>
                    <a:pt x="165" y="0"/>
                  </a:lnTo>
                  <a:close/>
                </a:path>
              </a:pathLst>
            </a:custGeom>
            <a:solidFill>
              <a:srgbClr val="DEDED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9" name="Freeform 117"/>
            <p:cNvSpPr/>
            <p:nvPr/>
          </p:nvSpPr>
          <p:spPr bwMode="auto">
            <a:xfrm>
              <a:off x="7167563" y="3514725"/>
              <a:ext cx="341313" cy="534988"/>
            </a:xfrm>
            <a:custGeom>
              <a:avLst/>
              <a:gdLst>
                <a:gd name="T0" fmla="*/ 165 w 215"/>
                <a:gd name="T1" fmla="*/ 0 h 337"/>
                <a:gd name="T2" fmla="*/ 0 w 215"/>
                <a:gd name="T3" fmla="*/ 53 h 337"/>
                <a:gd name="T4" fmla="*/ 215 w 215"/>
                <a:gd name="T5" fmla="*/ 337 h 337"/>
                <a:gd name="T6" fmla="*/ 165 w 215"/>
                <a:gd name="T7" fmla="*/ 0 h 337"/>
              </a:gdLst>
              <a:ahLst/>
              <a:cxnLst>
                <a:cxn ang="0">
                  <a:pos x="T0" y="T1"/>
                </a:cxn>
                <a:cxn ang="0">
                  <a:pos x="T2" y="T3"/>
                </a:cxn>
                <a:cxn ang="0">
                  <a:pos x="T4" y="T5"/>
                </a:cxn>
                <a:cxn ang="0">
                  <a:pos x="T6" y="T7"/>
                </a:cxn>
              </a:cxnLst>
              <a:rect l="0" t="0" r="r" b="b"/>
              <a:pathLst>
                <a:path w="215" h="337">
                  <a:moveTo>
                    <a:pt x="165" y="0"/>
                  </a:moveTo>
                  <a:lnTo>
                    <a:pt x="0" y="53"/>
                  </a:lnTo>
                  <a:lnTo>
                    <a:pt x="215" y="337"/>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0" name="Freeform 118"/>
            <p:cNvSpPr/>
            <p:nvPr/>
          </p:nvSpPr>
          <p:spPr bwMode="auto">
            <a:xfrm>
              <a:off x="2928938" y="4349750"/>
              <a:ext cx="431800" cy="619125"/>
            </a:xfrm>
            <a:custGeom>
              <a:avLst/>
              <a:gdLst>
                <a:gd name="T0" fmla="*/ 272 w 272"/>
                <a:gd name="T1" fmla="*/ 0 h 390"/>
                <a:gd name="T2" fmla="*/ 0 w 272"/>
                <a:gd name="T3" fmla="*/ 201 h 390"/>
                <a:gd name="T4" fmla="*/ 260 w 272"/>
                <a:gd name="T5" fmla="*/ 390 h 390"/>
                <a:gd name="T6" fmla="*/ 272 w 272"/>
                <a:gd name="T7" fmla="*/ 0 h 390"/>
              </a:gdLst>
              <a:ahLst/>
              <a:cxnLst>
                <a:cxn ang="0">
                  <a:pos x="T0" y="T1"/>
                </a:cxn>
                <a:cxn ang="0">
                  <a:pos x="T2" y="T3"/>
                </a:cxn>
                <a:cxn ang="0">
                  <a:pos x="T4" y="T5"/>
                </a:cxn>
                <a:cxn ang="0">
                  <a:pos x="T6" y="T7"/>
                </a:cxn>
              </a:cxnLst>
              <a:rect l="0" t="0" r="r" b="b"/>
              <a:pathLst>
                <a:path w="272" h="390">
                  <a:moveTo>
                    <a:pt x="272" y="0"/>
                  </a:moveTo>
                  <a:lnTo>
                    <a:pt x="0" y="201"/>
                  </a:lnTo>
                  <a:lnTo>
                    <a:pt x="260" y="390"/>
                  </a:lnTo>
                  <a:lnTo>
                    <a:pt x="272"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1" name="Freeform 119"/>
            <p:cNvSpPr/>
            <p:nvPr/>
          </p:nvSpPr>
          <p:spPr bwMode="auto">
            <a:xfrm>
              <a:off x="2928938" y="4349750"/>
              <a:ext cx="431800" cy="619125"/>
            </a:xfrm>
            <a:custGeom>
              <a:avLst/>
              <a:gdLst>
                <a:gd name="T0" fmla="*/ 272 w 272"/>
                <a:gd name="T1" fmla="*/ 0 h 390"/>
                <a:gd name="T2" fmla="*/ 0 w 272"/>
                <a:gd name="T3" fmla="*/ 201 h 390"/>
                <a:gd name="T4" fmla="*/ 260 w 272"/>
                <a:gd name="T5" fmla="*/ 390 h 390"/>
                <a:gd name="T6" fmla="*/ 272 w 272"/>
                <a:gd name="T7" fmla="*/ 0 h 390"/>
              </a:gdLst>
              <a:ahLst/>
              <a:cxnLst>
                <a:cxn ang="0">
                  <a:pos x="T0" y="T1"/>
                </a:cxn>
                <a:cxn ang="0">
                  <a:pos x="T2" y="T3"/>
                </a:cxn>
                <a:cxn ang="0">
                  <a:pos x="T4" y="T5"/>
                </a:cxn>
                <a:cxn ang="0">
                  <a:pos x="T6" y="T7"/>
                </a:cxn>
              </a:cxnLst>
              <a:rect l="0" t="0" r="r" b="b"/>
              <a:pathLst>
                <a:path w="272" h="390">
                  <a:moveTo>
                    <a:pt x="272" y="0"/>
                  </a:moveTo>
                  <a:lnTo>
                    <a:pt x="0" y="201"/>
                  </a:lnTo>
                  <a:lnTo>
                    <a:pt x="260" y="390"/>
                  </a:lnTo>
                  <a:lnTo>
                    <a:pt x="2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2" name="Freeform 120"/>
            <p:cNvSpPr/>
            <p:nvPr/>
          </p:nvSpPr>
          <p:spPr bwMode="auto">
            <a:xfrm>
              <a:off x="3387725" y="5010150"/>
              <a:ext cx="762000" cy="282575"/>
            </a:xfrm>
            <a:custGeom>
              <a:avLst/>
              <a:gdLst>
                <a:gd name="T0" fmla="*/ 0 w 480"/>
                <a:gd name="T1" fmla="*/ 0 h 178"/>
                <a:gd name="T2" fmla="*/ 241 w 480"/>
                <a:gd name="T3" fmla="*/ 178 h 178"/>
                <a:gd name="T4" fmla="*/ 480 w 480"/>
                <a:gd name="T5" fmla="*/ 138 h 178"/>
                <a:gd name="T6" fmla="*/ 0 w 480"/>
                <a:gd name="T7" fmla="*/ 0 h 178"/>
              </a:gdLst>
              <a:ahLst/>
              <a:cxnLst>
                <a:cxn ang="0">
                  <a:pos x="T0" y="T1"/>
                </a:cxn>
                <a:cxn ang="0">
                  <a:pos x="T2" y="T3"/>
                </a:cxn>
                <a:cxn ang="0">
                  <a:pos x="T4" y="T5"/>
                </a:cxn>
                <a:cxn ang="0">
                  <a:pos x="T6" y="T7"/>
                </a:cxn>
              </a:cxnLst>
              <a:rect l="0" t="0" r="r" b="b"/>
              <a:pathLst>
                <a:path w="480" h="178">
                  <a:moveTo>
                    <a:pt x="0" y="0"/>
                  </a:moveTo>
                  <a:lnTo>
                    <a:pt x="241" y="178"/>
                  </a:lnTo>
                  <a:lnTo>
                    <a:pt x="480" y="138"/>
                  </a:lnTo>
                  <a:lnTo>
                    <a:pt x="0" y="0"/>
                  </a:lnTo>
                  <a:close/>
                </a:path>
              </a:pathLst>
            </a:custGeom>
            <a:solidFill>
              <a:srgbClr val="CFD0D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3" name="Freeform 121"/>
            <p:cNvSpPr/>
            <p:nvPr/>
          </p:nvSpPr>
          <p:spPr bwMode="auto">
            <a:xfrm>
              <a:off x="3387725" y="5010150"/>
              <a:ext cx="762000" cy="282575"/>
            </a:xfrm>
            <a:custGeom>
              <a:avLst/>
              <a:gdLst>
                <a:gd name="T0" fmla="*/ 0 w 480"/>
                <a:gd name="T1" fmla="*/ 0 h 178"/>
                <a:gd name="T2" fmla="*/ 241 w 480"/>
                <a:gd name="T3" fmla="*/ 178 h 178"/>
                <a:gd name="T4" fmla="*/ 480 w 480"/>
                <a:gd name="T5" fmla="*/ 138 h 178"/>
                <a:gd name="T6" fmla="*/ 0 w 480"/>
                <a:gd name="T7" fmla="*/ 0 h 178"/>
              </a:gdLst>
              <a:ahLst/>
              <a:cxnLst>
                <a:cxn ang="0">
                  <a:pos x="T0" y="T1"/>
                </a:cxn>
                <a:cxn ang="0">
                  <a:pos x="T2" y="T3"/>
                </a:cxn>
                <a:cxn ang="0">
                  <a:pos x="T4" y="T5"/>
                </a:cxn>
                <a:cxn ang="0">
                  <a:pos x="T6" y="T7"/>
                </a:cxn>
              </a:cxnLst>
              <a:rect l="0" t="0" r="r" b="b"/>
              <a:pathLst>
                <a:path w="480" h="178">
                  <a:moveTo>
                    <a:pt x="0" y="0"/>
                  </a:moveTo>
                  <a:lnTo>
                    <a:pt x="241" y="178"/>
                  </a:lnTo>
                  <a:lnTo>
                    <a:pt x="480" y="13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4" name="Freeform 122"/>
            <p:cNvSpPr/>
            <p:nvPr/>
          </p:nvSpPr>
          <p:spPr bwMode="auto">
            <a:xfrm>
              <a:off x="3082925" y="5010150"/>
              <a:ext cx="657225" cy="301625"/>
            </a:xfrm>
            <a:custGeom>
              <a:avLst/>
              <a:gdLst>
                <a:gd name="T0" fmla="*/ 173 w 414"/>
                <a:gd name="T1" fmla="*/ 0 h 190"/>
                <a:gd name="T2" fmla="*/ 0 w 414"/>
                <a:gd name="T3" fmla="*/ 190 h 190"/>
                <a:gd name="T4" fmla="*/ 414 w 414"/>
                <a:gd name="T5" fmla="*/ 178 h 190"/>
                <a:gd name="T6" fmla="*/ 173 w 414"/>
                <a:gd name="T7" fmla="*/ 0 h 190"/>
              </a:gdLst>
              <a:ahLst/>
              <a:cxnLst>
                <a:cxn ang="0">
                  <a:pos x="T0" y="T1"/>
                </a:cxn>
                <a:cxn ang="0">
                  <a:pos x="T2" y="T3"/>
                </a:cxn>
                <a:cxn ang="0">
                  <a:pos x="T4" y="T5"/>
                </a:cxn>
                <a:cxn ang="0">
                  <a:pos x="T6" y="T7"/>
                </a:cxn>
              </a:cxnLst>
              <a:rect l="0" t="0" r="r" b="b"/>
              <a:pathLst>
                <a:path w="414" h="190">
                  <a:moveTo>
                    <a:pt x="173" y="0"/>
                  </a:moveTo>
                  <a:lnTo>
                    <a:pt x="0" y="190"/>
                  </a:lnTo>
                  <a:lnTo>
                    <a:pt x="414" y="178"/>
                  </a:lnTo>
                  <a:lnTo>
                    <a:pt x="173" y="0"/>
                  </a:lnTo>
                  <a:close/>
                </a:path>
              </a:pathLst>
            </a:cu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5" name="Freeform 123"/>
            <p:cNvSpPr/>
            <p:nvPr/>
          </p:nvSpPr>
          <p:spPr bwMode="auto">
            <a:xfrm>
              <a:off x="3082925" y="5010150"/>
              <a:ext cx="657225" cy="301625"/>
            </a:xfrm>
            <a:custGeom>
              <a:avLst/>
              <a:gdLst>
                <a:gd name="T0" fmla="*/ 173 w 414"/>
                <a:gd name="T1" fmla="*/ 0 h 190"/>
                <a:gd name="T2" fmla="*/ 0 w 414"/>
                <a:gd name="T3" fmla="*/ 190 h 190"/>
                <a:gd name="T4" fmla="*/ 414 w 414"/>
                <a:gd name="T5" fmla="*/ 178 h 190"/>
                <a:gd name="T6" fmla="*/ 173 w 414"/>
                <a:gd name="T7" fmla="*/ 0 h 190"/>
              </a:gdLst>
              <a:ahLst/>
              <a:cxnLst>
                <a:cxn ang="0">
                  <a:pos x="T0" y="T1"/>
                </a:cxn>
                <a:cxn ang="0">
                  <a:pos x="T2" y="T3"/>
                </a:cxn>
                <a:cxn ang="0">
                  <a:pos x="T4" y="T5"/>
                </a:cxn>
                <a:cxn ang="0">
                  <a:pos x="T6" y="T7"/>
                </a:cxn>
              </a:cxnLst>
              <a:rect l="0" t="0" r="r" b="b"/>
              <a:pathLst>
                <a:path w="414" h="190">
                  <a:moveTo>
                    <a:pt x="173" y="0"/>
                  </a:moveTo>
                  <a:lnTo>
                    <a:pt x="0" y="190"/>
                  </a:lnTo>
                  <a:lnTo>
                    <a:pt x="414" y="178"/>
                  </a:lnTo>
                  <a:lnTo>
                    <a:pt x="1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6" name="Freeform 124"/>
            <p:cNvSpPr/>
            <p:nvPr/>
          </p:nvSpPr>
          <p:spPr bwMode="auto">
            <a:xfrm>
              <a:off x="2917825" y="4695825"/>
              <a:ext cx="417513" cy="596900"/>
            </a:xfrm>
            <a:custGeom>
              <a:avLst/>
              <a:gdLst>
                <a:gd name="T0" fmla="*/ 0 w 263"/>
                <a:gd name="T1" fmla="*/ 0 h 376"/>
                <a:gd name="T2" fmla="*/ 87 w 263"/>
                <a:gd name="T3" fmla="*/ 376 h 376"/>
                <a:gd name="T4" fmla="*/ 263 w 263"/>
                <a:gd name="T5" fmla="*/ 189 h 376"/>
                <a:gd name="T6" fmla="*/ 0 w 263"/>
                <a:gd name="T7" fmla="*/ 0 h 376"/>
              </a:gdLst>
              <a:ahLst/>
              <a:cxnLst>
                <a:cxn ang="0">
                  <a:pos x="T0" y="T1"/>
                </a:cxn>
                <a:cxn ang="0">
                  <a:pos x="T2" y="T3"/>
                </a:cxn>
                <a:cxn ang="0">
                  <a:pos x="T4" y="T5"/>
                </a:cxn>
                <a:cxn ang="0">
                  <a:pos x="T6" y="T7"/>
                </a:cxn>
              </a:cxnLst>
              <a:rect l="0" t="0" r="r" b="b"/>
              <a:pathLst>
                <a:path w="263" h="376">
                  <a:moveTo>
                    <a:pt x="0" y="0"/>
                  </a:moveTo>
                  <a:lnTo>
                    <a:pt x="87" y="376"/>
                  </a:lnTo>
                  <a:lnTo>
                    <a:pt x="263" y="189"/>
                  </a:lnTo>
                  <a:lnTo>
                    <a:pt x="0"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7" name="Freeform 125"/>
            <p:cNvSpPr/>
            <p:nvPr/>
          </p:nvSpPr>
          <p:spPr bwMode="auto">
            <a:xfrm>
              <a:off x="2917825" y="4695825"/>
              <a:ext cx="417513" cy="596900"/>
            </a:xfrm>
            <a:custGeom>
              <a:avLst/>
              <a:gdLst>
                <a:gd name="T0" fmla="*/ 0 w 263"/>
                <a:gd name="T1" fmla="*/ 0 h 376"/>
                <a:gd name="T2" fmla="*/ 87 w 263"/>
                <a:gd name="T3" fmla="*/ 376 h 376"/>
                <a:gd name="T4" fmla="*/ 263 w 263"/>
                <a:gd name="T5" fmla="*/ 189 h 376"/>
                <a:gd name="T6" fmla="*/ 0 w 263"/>
                <a:gd name="T7" fmla="*/ 0 h 376"/>
              </a:gdLst>
              <a:ahLst/>
              <a:cxnLst>
                <a:cxn ang="0">
                  <a:pos x="T0" y="T1"/>
                </a:cxn>
                <a:cxn ang="0">
                  <a:pos x="T2" y="T3"/>
                </a:cxn>
                <a:cxn ang="0">
                  <a:pos x="T4" y="T5"/>
                </a:cxn>
                <a:cxn ang="0">
                  <a:pos x="T6" y="T7"/>
                </a:cxn>
              </a:cxnLst>
              <a:rect l="0" t="0" r="r" b="b"/>
              <a:pathLst>
                <a:path w="263" h="376">
                  <a:moveTo>
                    <a:pt x="0" y="0"/>
                  </a:moveTo>
                  <a:lnTo>
                    <a:pt x="87" y="376"/>
                  </a:lnTo>
                  <a:lnTo>
                    <a:pt x="263" y="18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8" name="Freeform 126"/>
            <p:cNvSpPr/>
            <p:nvPr/>
          </p:nvSpPr>
          <p:spPr bwMode="auto">
            <a:xfrm>
              <a:off x="2805113" y="5345113"/>
              <a:ext cx="292100" cy="519113"/>
            </a:xfrm>
            <a:custGeom>
              <a:avLst/>
              <a:gdLst>
                <a:gd name="T0" fmla="*/ 151 w 184"/>
                <a:gd name="T1" fmla="*/ 0 h 327"/>
                <a:gd name="T2" fmla="*/ 0 w 184"/>
                <a:gd name="T3" fmla="*/ 260 h 327"/>
                <a:gd name="T4" fmla="*/ 0 w 184"/>
                <a:gd name="T5" fmla="*/ 327 h 327"/>
                <a:gd name="T6" fmla="*/ 184 w 184"/>
                <a:gd name="T7" fmla="*/ 256 h 327"/>
                <a:gd name="T8" fmla="*/ 151 w 184"/>
                <a:gd name="T9" fmla="*/ 0 h 327"/>
              </a:gdLst>
              <a:ahLst/>
              <a:cxnLst>
                <a:cxn ang="0">
                  <a:pos x="T0" y="T1"/>
                </a:cxn>
                <a:cxn ang="0">
                  <a:pos x="T2" y="T3"/>
                </a:cxn>
                <a:cxn ang="0">
                  <a:pos x="T4" y="T5"/>
                </a:cxn>
                <a:cxn ang="0">
                  <a:pos x="T6" y="T7"/>
                </a:cxn>
                <a:cxn ang="0">
                  <a:pos x="T8" y="T9"/>
                </a:cxn>
              </a:cxnLst>
              <a:rect l="0" t="0" r="r" b="b"/>
              <a:pathLst>
                <a:path w="184" h="327">
                  <a:moveTo>
                    <a:pt x="151" y="0"/>
                  </a:moveTo>
                  <a:lnTo>
                    <a:pt x="0" y="260"/>
                  </a:lnTo>
                  <a:lnTo>
                    <a:pt x="0" y="327"/>
                  </a:lnTo>
                  <a:lnTo>
                    <a:pt x="184" y="256"/>
                  </a:lnTo>
                  <a:lnTo>
                    <a:pt x="151" y="0"/>
                  </a:lnTo>
                  <a:close/>
                </a:path>
              </a:pathLst>
            </a:custGeom>
            <a:solidFill>
              <a:srgbClr val="D6D7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9" name="Freeform 127"/>
            <p:cNvSpPr/>
            <p:nvPr/>
          </p:nvSpPr>
          <p:spPr bwMode="auto">
            <a:xfrm>
              <a:off x="2805113" y="5345113"/>
              <a:ext cx="292100" cy="519113"/>
            </a:xfrm>
            <a:custGeom>
              <a:avLst/>
              <a:gdLst>
                <a:gd name="T0" fmla="*/ 151 w 184"/>
                <a:gd name="T1" fmla="*/ 0 h 327"/>
                <a:gd name="T2" fmla="*/ 0 w 184"/>
                <a:gd name="T3" fmla="*/ 260 h 327"/>
                <a:gd name="T4" fmla="*/ 0 w 184"/>
                <a:gd name="T5" fmla="*/ 327 h 327"/>
                <a:gd name="T6" fmla="*/ 184 w 184"/>
                <a:gd name="T7" fmla="*/ 256 h 327"/>
                <a:gd name="T8" fmla="*/ 151 w 184"/>
                <a:gd name="T9" fmla="*/ 0 h 327"/>
              </a:gdLst>
              <a:ahLst/>
              <a:cxnLst>
                <a:cxn ang="0">
                  <a:pos x="T0" y="T1"/>
                </a:cxn>
                <a:cxn ang="0">
                  <a:pos x="T2" y="T3"/>
                </a:cxn>
                <a:cxn ang="0">
                  <a:pos x="T4" y="T5"/>
                </a:cxn>
                <a:cxn ang="0">
                  <a:pos x="T6" y="T7"/>
                </a:cxn>
                <a:cxn ang="0">
                  <a:pos x="T8" y="T9"/>
                </a:cxn>
              </a:cxnLst>
              <a:rect l="0" t="0" r="r" b="b"/>
              <a:pathLst>
                <a:path w="184" h="327">
                  <a:moveTo>
                    <a:pt x="151" y="0"/>
                  </a:moveTo>
                  <a:lnTo>
                    <a:pt x="0" y="260"/>
                  </a:lnTo>
                  <a:lnTo>
                    <a:pt x="0" y="327"/>
                  </a:lnTo>
                  <a:lnTo>
                    <a:pt x="184" y="256"/>
                  </a:lnTo>
                  <a:lnTo>
                    <a:pt x="1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0" name="Freeform 128"/>
            <p:cNvSpPr/>
            <p:nvPr/>
          </p:nvSpPr>
          <p:spPr bwMode="auto">
            <a:xfrm>
              <a:off x="3074988" y="5314950"/>
              <a:ext cx="657225" cy="417513"/>
            </a:xfrm>
            <a:custGeom>
              <a:avLst/>
              <a:gdLst>
                <a:gd name="T0" fmla="*/ 414 w 414"/>
                <a:gd name="T1" fmla="*/ 0 h 263"/>
                <a:gd name="T2" fmla="*/ 0 w 414"/>
                <a:gd name="T3" fmla="*/ 10 h 263"/>
                <a:gd name="T4" fmla="*/ 33 w 414"/>
                <a:gd name="T5" fmla="*/ 263 h 263"/>
                <a:gd name="T6" fmla="*/ 414 w 414"/>
                <a:gd name="T7" fmla="*/ 0 h 263"/>
              </a:gdLst>
              <a:ahLst/>
              <a:cxnLst>
                <a:cxn ang="0">
                  <a:pos x="T0" y="T1"/>
                </a:cxn>
                <a:cxn ang="0">
                  <a:pos x="T2" y="T3"/>
                </a:cxn>
                <a:cxn ang="0">
                  <a:pos x="T4" y="T5"/>
                </a:cxn>
                <a:cxn ang="0">
                  <a:pos x="T6" y="T7"/>
                </a:cxn>
              </a:cxnLst>
              <a:rect l="0" t="0" r="r" b="b"/>
              <a:pathLst>
                <a:path w="414" h="263">
                  <a:moveTo>
                    <a:pt x="414" y="0"/>
                  </a:moveTo>
                  <a:lnTo>
                    <a:pt x="0" y="10"/>
                  </a:lnTo>
                  <a:lnTo>
                    <a:pt x="33" y="263"/>
                  </a:lnTo>
                  <a:lnTo>
                    <a:pt x="414"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1" name="Freeform 129"/>
            <p:cNvSpPr/>
            <p:nvPr/>
          </p:nvSpPr>
          <p:spPr bwMode="auto">
            <a:xfrm>
              <a:off x="3074988" y="5314950"/>
              <a:ext cx="657225" cy="417513"/>
            </a:xfrm>
            <a:custGeom>
              <a:avLst/>
              <a:gdLst>
                <a:gd name="T0" fmla="*/ 414 w 414"/>
                <a:gd name="T1" fmla="*/ 0 h 263"/>
                <a:gd name="T2" fmla="*/ 0 w 414"/>
                <a:gd name="T3" fmla="*/ 10 h 263"/>
                <a:gd name="T4" fmla="*/ 33 w 414"/>
                <a:gd name="T5" fmla="*/ 263 h 263"/>
                <a:gd name="T6" fmla="*/ 414 w 414"/>
                <a:gd name="T7" fmla="*/ 0 h 263"/>
              </a:gdLst>
              <a:ahLst/>
              <a:cxnLst>
                <a:cxn ang="0">
                  <a:pos x="T0" y="T1"/>
                </a:cxn>
                <a:cxn ang="0">
                  <a:pos x="T2" y="T3"/>
                </a:cxn>
                <a:cxn ang="0">
                  <a:pos x="T4" y="T5"/>
                </a:cxn>
                <a:cxn ang="0">
                  <a:pos x="T6" y="T7"/>
                </a:cxn>
              </a:cxnLst>
              <a:rect l="0" t="0" r="r" b="b"/>
              <a:pathLst>
                <a:path w="414" h="263">
                  <a:moveTo>
                    <a:pt x="414" y="0"/>
                  </a:moveTo>
                  <a:lnTo>
                    <a:pt x="0" y="10"/>
                  </a:lnTo>
                  <a:lnTo>
                    <a:pt x="33" y="263"/>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2" name="Freeform 130"/>
            <p:cNvSpPr/>
            <p:nvPr/>
          </p:nvSpPr>
          <p:spPr bwMode="auto">
            <a:xfrm>
              <a:off x="3789363" y="2749550"/>
              <a:ext cx="646113" cy="635000"/>
            </a:xfrm>
            <a:custGeom>
              <a:avLst/>
              <a:gdLst>
                <a:gd name="T0" fmla="*/ 0 w 407"/>
                <a:gd name="T1" fmla="*/ 0 h 400"/>
                <a:gd name="T2" fmla="*/ 407 w 407"/>
                <a:gd name="T3" fmla="*/ 400 h 400"/>
                <a:gd name="T4" fmla="*/ 360 w 407"/>
                <a:gd name="T5" fmla="*/ 106 h 400"/>
                <a:gd name="T6" fmla="*/ 0 w 407"/>
                <a:gd name="T7" fmla="*/ 0 h 400"/>
              </a:gdLst>
              <a:ahLst/>
              <a:cxnLst>
                <a:cxn ang="0">
                  <a:pos x="T0" y="T1"/>
                </a:cxn>
                <a:cxn ang="0">
                  <a:pos x="T2" y="T3"/>
                </a:cxn>
                <a:cxn ang="0">
                  <a:pos x="T4" y="T5"/>
                </a:cxn>
                <a:cxn ang="0">
                  <a:pos x="T6" y="T7"/>
                </a:cxn>
              </a:cxnLst>
              <a:rect l="0" t="0" r="r" b="b"/>
              <a:pathLst>
                <a:path w="407" h="400">
                  <a:moveTo>
                    <a:pt x="0" y="0"/>
                  </a:moveTo>
                  <a:lnTo>
                    <a:pt x="407" y="400"/>
                  </a:lnTo>
                  <a:lnTo>
                    <a:pt x="360" y="106"/>
                  </a:lnTo>
                  <a:lnTo>
                    <a:pt x="0"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3" name="Freeform 131"/>
            <p:cNvSpPr/>
            <p:nvPr/>
          </p:nvSpPr>
          <p:spPr bwMode="auto">
            <a:xfrm>
              <a:off x="3789363" y="2749550"/>
              <a:ext cx="646113" cy="635000"/>
            </a:xfrm>
            <a:custGeom>
              <a:avLst/>
              <a:gdLst>
                <a:gd name="T0" fmla="*/ 0 w 407"/>
                <a:gd name="T1" fmla="*/ 0 h 400"/>
                <a:gd name="T2" fmla="*/ 407 w 407"/>
                <a:gd name="T3" fmla="*/ 400 h 400"/>
                <a:gd name="T4" fmla="*/ 360 w 407"/>
                <a:gd name="T5" fmla="*/ 106 h 400"/>
                <a:gd name="T6" fmla="*/ 0 w 407"/>
                <a:gd name="T7" fmla="*/ 0 h 400"/>
              </a:gdLst>
              <a:ahLst/>
              <a:cxnLst>
                <a:cxn ang="0">
                  <a:pos x="T0" y="T1"/>
                </a:cxn>
                <a:cxn ang="0">
                  <a:pos x="T2" y="T3"/>
                </a:cxn>
                <a:cxn ang="0">
                  <a:pos x="T4" y="T5"/>
                </a:cxn>
                <a:cxn ang="0">
                  <a:pos x="T6" y="T7"/>
                </a:cxn>
              </a:cxnLst>
              <a:rect l="0" t="0" r="r" b="b"/>
              <a:pathLst>
                <a:path w="407" h="400">
                  <a:moveTo>
                    <a:pt x="0" y="0"/>
                  </a:moveTo>
                  <a:lnTo>
                    <a:pt x="407" y="400"/>
                  </a:lnTo>
                  <a:lnTo>
                    <a:pt x="360" y="1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4" name="Freeform 132"/>
            <p:cNvSpPr/>
            <p:nvPr/>
          </p:nvSpPr>
          <p:spPr bwMode="auto">
            <a:xfrm>
              <a:off x="3079750" y="2425700"/>
              <a:ext cx="649288" cy="417513"/>
            </a:xfrm>
            <a:custGeom>
              <a:avLst/>
              <a:gdLst>
                <a:gd name="T0" fmla="*/ 288 w 409"/>
                <a:gd name="T1" fmla="*/ 0 h 263"/>
                <a:gd name="T2" fmla="*/ 0 w 409"/>
                <a:gd name="T3" fmla="*/ 263 h 263"/>
                <a:gd name="T4" fmla="*/ 409 w 409"/>
                <a:gd name="T5" fmla="*/ 185 h 263"/>
                <a:gd name="T6" fmla="*/ 288 w 409"/>
                <a:gd name="T7" fmla="*/ 0 h 263"/>
              </a:gdLst>
              <a:ahLst/>
              <a:cxnLst>
                <a:cxn ang="0">
                  <a:pos x="T0" y="T1"/>
                </a:cxn>
                <a:cxn ang="0">
                  <a:pos x="T2" y="T3"/>
                </a:cxn>
                <a:cxn ang="0">
                  <a:pos x="T4" y="T5"/>
                </a:cxn>
                <a:cxn ang="0">
                  <a:pos x="T6" y="T7"/>
                </a:cxn>
              </a:cxnLst>
              <a:rect l="0" t="0" r="r" b="b"/>
              <a:pathLst>
                <a:path w="409" h="263">
                  <a:moveTo>
                    <a:pt x="288" y="0"/>
                  </a:moveTo>
                  <a:lnTo>
                    <a:pt x="0" y="263"/>
                  </a:lnTo>
                  <a:lnTo>
                    <a:pt x="409" y="185"/>
                  </a:lnTo>
                  <a:lnTo>
                    <a:pt x="288" y="0"/>
                  </a:lnTo>
                  <a:close/>
                </a:path>
              </a:pathLst>
            </a:custGeom>
            <a:solidFill>
              <a:srgbClr val="CFD0D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5" name="Freeform 133"/>
            <p:cNvSpPr/>
            <p:nvPr/>
          </p:nvSpPr>
          <p:spPr bwMode="auto">
            <a:xfrm>
              <a:off x="3079750" y="2425700"/>
              <a:ext cx="649288" cy="417513"/>
            </a:xfrm>
            <a:custGeom>
              <a:avLst/>
              <a:gdLst>
                <a:gd name="T0" fmla="*/ 288 w 409"/>
                <a:gd name="T1" fmla="*/ 0 h 263"/>
                <a:gd name="T2" fmla="*/ 0 w 409"/>
                <a:gd name="T3" fmla="*/ 263 h 263"/>
                <a:gd name="T4" fmla="*/ 409 w 409"/>
                <a:gd name="T5" fmla="*/ 185 h 263"/>
                <a:gd name="T6" fmla="*/ 288 w 409"/>
                <a:gd name="T7" fmla="*/ 0 h 263"/>
              </a:gdLst>
              <a:ahLst/>
              <a:cxnLst>
                <a:cxn ang="0">
                  <a:pos x="T0" y="T1"/>
                </a:cxn>
                <a:cxn ang="0">
                  <a:pos x="T2" y="T3"/>
                </a:cxn>
                <a:cxn ang="0">
                  <a:pos x="T4" y="T5"/>
                </a:cxn>
                <a:cxn ang="0">
                  <a:pos x="T6" y="T7"/>
                </a:cxn>
              </a:cxnLst>
              <a:rect l="0" t="0" r="r" b="b"/>
              <a:pathLst>
                <a:path w="409" h="263">
                  <a:moveTo>
                    <a:pt x="288" y="0"/>
                  </a:moveTo>
                  <a:lnTo>
                    <a:pt x="0" y="263"/>
                  </a:lnTo>
                  <a:lnTo>
                    <a:pt x="409" y="185"/>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6" name="Freeform 134"/>
            <p:cNvSpPr/>
            <p:nvPr/>
          </p:nvSpPr>
          <p:spPr bwMode="auto">
            <a:xfrm>
              <a:off x="3789363" y="2293938"/>
              <a:ext cx="566738" cy="593725"/>
            </a:xfrm>
            <a:custGeom>
              <a:avLst/>
              <a:gdLst>
                <a:gd name="T0" fmla="*/ 348 w 357"/>
                <a:gd name="T1" fmla="*/ 0 h 374"/>
                <a:gd name="T2" fmla="*/ 0 w 357"/>
                <a:gd name="T3" fmla="*/ 268 h 374"/>
                <a:gd name="T4" fmla="*/ 357 w 357"/>
                <a:gd name="T5" fmla="*/ 374 h 374"/>
                <a:gd name="T6" fmla="*/ 348 w 357"/>
                <a:gd name="T7" fmla="*/ 0 h 374"/>
              </a:gdLst>
              <a:ahLst/>
              <a:cxnLst>
                <a:cxn ang="0">
                  <a:pos x="T0" y="T1"/>
                </a:cxn>
                <a:cxn ang="0">
                  <a:pos x="T2" y="T3"/>
                </a:cxn>
                <a:cxn ang="0">
                  <a:pos x="T4" y="T5"/>
                </a:cxn>
                <a:cxn ang="0">
                  <a:pos x="T6" y="T7"/>
                </a:cxn>
              </a:cxnLst>
              <a:rect l="0" t="0" r="r" b="b"/>
              <a:pathLst>
                <a:path w="357" h="374">
                  <a:moveTo>
                    <a:pt x="348" y="0"/>
                  </a:moveTo>
                  <a:lnTo>
                    <a:pt x="0" y="268"/>
                  </a:lnTo>
                  <a:lnTo>
                    <a:pt x="357" y="374"/>
                  </a:lnTo>
                  <a:lnTo>
                    <a:pt x="348"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7" name="Freeform 135"/>
            <p:cNvSpPr/>
            <p:nvPr/>
          </p:nvSpPr>
          <p:spPr bwMode="auto">
            <a:xfrm>
              <a:off x="3789363" y="2293938"/>
              <a:ext cx="566738" cy="593725"/>
            </a:xfrm>
            <a:custGeom>
              <a:avLst/>
              <a:gdLst>
                <a:gd name="T0" fmla="*/ 348 w 357"/>
                <a:gd name="T1" fmla="*/ 0 h 374"/>
                <a:gd name="T2" fmla="*/ 0 w 357"/>
                <a:gd name="T3" fmla="*/ 268 h 374"/>
                <a:gd name="T4" fmla="*/ 357 w 357"/>
                <a:gd name="T5" fmla="*/ 374 h 374"/>
                <a:gd name="T6" fmla="*/ 348 w 357"/>
                <a:gd name="T7" fmla="*/ 0 h 374"/>
              </a:gdLst>
              <a:ahLst/>
              <a:cxnLst>
                <a:cxn ang="0">
                  <a:pos x="T0" y="T1"/>
                </a:cxn>
                <a:cxn ang="0">
                  <a:pos x="T2" y="T3"/>
                </a:cxn>
                <a:cxn ang="0">
                  <a:pos x="T4" y="T5"/>
                </a:cxn>
                <a:cxn ang="0">
                  <a:pos x="T6" y="T7"/>
                </a:cxn>
              </a:cxnLst>
              <a:rect l="0" t="0" r="r" b="b"/>
              <a:pathLst>
                <a:path w="357" h="374">
                  <a:moveTo>
                    <a:pt x="348" y="0"/>
                  </a:moveTo>
                  <a:lnTo>
                    <a:pt x="0" y="268"/>
                  </a:lnTo>
                  <a:lnTo>
                    <a:pt x="357" y="374"/>
                  </a:lnTo>
                  <a:lnTo>
                    <a:pt x="3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8" name="Freeform 136"/>
            <p:cNvSpPr/>
            <p:nvPr/>
          </p:nvSpPr>
          <p:spPr bwMode="auto">
            <a:xfrm>
              <a:off x="3556000" y="1997075"/>
              <a:ext cx="192088" cy="700088"/>
            </a:xfrm>
            <a:custGeom>
              <a:avLst/>
              <a:gdLst>
                <a:gd name="T0" fmla="*/ 121 w 121"/>
                <a:gd name="T1" fmla="*/ 0 h 441"/>
                <a:gd name="T2" fmla="*/ 0 w 121"/>
                <a:gd name="T3" fmla="*/ 256 h 441"/>
                <a:gd name="T4" fmla="*/ 121 w 121"/>
                <a:gd name="T5" fmla="*/ 441 h 441"/>
                <a:gd name="T6" fmla="*/ 121 w 121"/>
                <a:gd name="T7" fmla="*/ 0 h 441"/>
              </a:gdLst>
              <a:ahLst/>
              <a:cxnLst>
                <a:cxn ang="0">
                  <a:pos x="T0" y="T1"/>
                </a:cxn>
                <a:cxn ang="0">
                  <a:pos x="T2" y="T3"/>
                </a:cxn>
                <a:cxn ang="0">
                  <a:pos x="T4" y="T5"/>
                </a:cxn>
                <a:cxn ang="0">
                  <a:pos x="T6" y="T7"/>
                </a:cxn>
              </a:cxnLst>
              <a:rect l="0" t="0" r="r" b="b"/>
              <a:pathLst>
                <a:path w="121" h="441">
                  <a:moveTo>
                    <a:pt x="121" y="0"/>
                  </a:moveTo>
                  <a:lnTo>
                    <a:pt x="0" y="256"/>
                  </a:lnTo>
                  <a:lnTo>
                    <a:pt x="121" y="441"/>
                  </a:lnTo>
                  <a:lnTo>
                    <a:pt x="121" y="0"/>
                  </a:lnTo>
                  <a:close/>
                </a:path>
              </a:pathLst>
            </a:custGeom>
            <a:solidFill>
              <a:srgbClr val="B9BAB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137"/>
            <p:cNvSpPr/>
            <p:nvPr/>
          </p:nvSpPr>
          <p:spPr bwMode="auto">
            <a:xfrm>
              <a:off x="3556000" y="1997075"/>
              <a:ext cx="192088" cy="700088"/>
            </a:xfrm>
            <a:custGeom>
              <a:avLst/>
              <a:gdLst>
                <a:gd name="T0" fmla="*/ 121 w 121"/>
                <a:gd name="T1" fmla="*/ 0 h 441"/>
                <a:gd name="T2" fmla="*/ 0 w 121"/>
                <a:gd name="T3" fmla="*/ 256 h 441"/>
                <a:gd name="T4" fmla="*/ 121 w 121"/>
                <a:gd name="T5" fmla="*/ 441 h 441"/>
                <a:gd name="T6" fmla="*/ 121 w 121"/>
                <a:gd name="T7" fmla="*/ 0 h 441"/>
              </a:gdLst>
              <a:ahLst/>
              <a:cxnLst>
                <a:cxn ang="0">
                  <a:pos x="T0" y="T1"/>
                </a:cxn>
                <a:cxn ang="0">
                  <a:pos x="T2" y="T3"/>
                </a:cxn>
                <a:cxn ang="0">
                  <a:pos x="T4" y="T5"/>
                </a:cxn>
                <a:cxn ang="0">
                  <a:pos x="T6" y="T7"/>
                </a:cxn>
              </a:cxnLst>
              <a:rect l="0" t="0" r="r" b="b"/>
              <a:pathLst>
                <a:path w="121" h="441">
                  <a:moveTo>
                    <a:pt x="121" y="0"/>
                  </a:moveTo>
                  <a:lnTo>
                    <a:pt x="0" y="256"/>
                  </a:lnTo>
                  <a:lnTo>
                    <a:pt x="121" y="441"/>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138"/>
            <p:cNvSpPr/>
            <p:nvPr/>
          </p:nvSpPr>
          <p:spPr bwMode="auto">
            <a:xfrm>
              <a:off x="3770313" y="1993900"/>
              <a:ext cx="552450" cy="698500"/>
            </a:xfrm>
            <a:custGeom>
              <a:avLst/>
              <a:gdLst>
                <a:gd name="T0" fmla="*/ 0 w 348"/>
                <a:gd name="T1" fmla="*/ 0 h 440"/>
                <a:gd name="T2" fmla="*/ 0 w 348"/>
                <a:gd name="T3" fmla="*/ 440 h 440"/>
                <a:gd name="T4" fmla="*/ 348 w 348"/>
                <a:gd name="T5" fmla="*/ 175 h 440"/>
                <a:gd name="T6" fmla="*/ 0 w 348"/>
                <a:gd name="T7" fmla="*/ 0 h 440"/>
              </a:gdLst>
              <a:ahLst/>
              <a:cxnLst>
                <a:cxn ang="0">
                  <a:pos x="T0" y="T1"/>
                </a:cxn>
                <a:cxn ang="0">
                  <a:pos x="T2" y="T3"/>
                </a:cxn>
                <a:cxn ang="0">
                  <a:pos x="T4" y="T5"/>
                </a:cxn>
                <a:cxn ang="0">
                  <a:pos x="T6" y="T7"/>
                </a:cxn>
              </a:cxnLst>
              <a:rect l="0" t="0" r="r" b="b"/>
              <a:pathLst>
                <a:path w="348" h="440">
                  <a:moveTo>
                    <a:pt x="0" y="0"/>
                  </a:moveTo>
                  <a:lnTo>
                    <a:pt x="0" y="440"/>
                  </a:lnTo>
                  <a:lnTo>
                    <a:pt x="348" y="175"/>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1" name="Freeform 139"/>
            <p:cNvSpPr/>
            <p:nvPr/>
          </p:nvSpPr>
          <p:spPr bwMode="auto">
            <a:xfrm>
              <a:off x="3770313" y="1993900"/>
              <a:ext cx="552450" cy="698500"/>
            </a:xfrm>
            <a:custGeom>
              <a:avLst/>
              <a:gdLst>
                <a:gd name="T0" fmla="*/ 0 w 348"/>
                <a:gd name="T1" fmla="*/ 0 h 440"/>
                <a:gd name="T2" fmla="*/ 0 w 348"/>
                <a:gd name="T3" fmla="*/ 440 h 440"/>
                <a:gd name="T4" fmla="*/ 348 w 348"/>
                <a:gd name="T5" fmla="*/ 175 h 440"/>
                <a:gd name="T6" fmla="*/ 0 w 348"/>
                <a:gd name="T7" fmla="*/ 0 h 440"/>
              </a:gdLst>
              <a:ahLst/>
              <a:cxnLst>
                <a:cxn ang="0">
                  <a:pos x="T0" y="T1"/>
                </a:cxn>
                <a:cxn ang="0">
                  <a:pos x="T2" y="T3"/>
                </a:cxn>
                <a:cxn ang="0">
                  <a:pos x="T4" y="T5"/>
                </a:cxn>
                <a:cxn ang="0">
                  <a:pos x="T6" y="T7"/>
                </a:cxn>
              </a:cxnLst>
              <a:rect l="0" t="0" r="r" b="b"/>
              <a:pathLst>
                <a:path w="348" h="440">
                  <a:moveTo>
                    <a:pt x="0" y="0"/>
                  </a:moveTo>
                  <a:lnTo>
                    <a:pt x="0" y="440"/>
                  </a:lnTo>
                  <a:lnTo>
                    <a:pt x="348" y="1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2" name="Freeform 140"/>
            <p:cNvSpPr/>
            <p:nvPr/>
          </p:nvSpPr>
          <p:spPr bwMode="auto">
            <a:xfrm>
              <a:off x="3292475" y="1922463"/>
              <a:ext cx="444500" cy="461963"/>
            </a:xfrm>
            <a:custGeom>
              <a:avLst/>
              <a:gdLst>
                <a:gd name="T0" fmla="*/ 0 w 280"/>
                <a:gd name="T1" fmla="*/ 0 h 291"/>
                <a:gd name="T2" fmla="*/ 157 w 280"/>
                <a:gd name="T3" fmla="*/ 291 h 291"/>
                <a:gd name="T4" fmla="*/ 280 w 280"/>
                <a:gd name="T5" fmla="*/ 33 h 291"/>
                <a:gd name="T6" fmla="*/ 0 w 280"/>
                <a:gd name="T7" fmla="*/ 0 h 291"/>
              </a:gdLst>
              <a:ahLst/>
              <a:cxnLst>
                <a:cxn ang="0">
                  <a:pos x="T0" y="T1"/>
                </a:cxn>
                <a:cxn ang="0">
                  <a:pos x="T2" y="T3"/>
                </a:cxn>
                <a:cxn ang="0">
                  <a:pos x="T4" y="T5"/>
                </a:cxn>
                <a:cxn ang="0">
                  <a:pos x="T6" y="T7"/>
                </a:cxn>
              </a:cxnLst>
              <a:rect l="0" t="0" r="r" b="b"/>
              <a:pathLst>
                <a:path w="280" h="291">
                  <a:moveTo>
                    <a:pt x="0" y="0"/>
                  </a:moveTo>
                  <a:lnTo>
                    <a:pt x="157" y="291"/>
                  </a:lnTo>
                  <a:lnTo>
                    <a:pt x="280" y="33"/>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3" name="Freeform 141"/>
            <p:cNvSpPr/>
            <p:nvPr/>
          </p:nvSpPr>
          <p:spPr bwMode="auto">
            <a:xfrm>
              <a:off x="3292475" y="1922463"/>
              <a:ext cx="444500" cy="461963"/>
            </a:xfrm>
            <a:custGeom>
              <a:avLst/>
              <a:gdLst>
                <a:gd name="T0" fmla="*/ 0 w 280"/>
                <a:gd name="T1" fmla="*/ 0 h 291"/>
                <a:gd name="T2" fmla="*/ 157 w 280"/>
                <a:gd name="T3" fmla="*/ 291 h 291"/>
                <a:gd name="T4" fmla="*/ 280 w 280"/>
                <a:gd name="T5" fmla="*/ 33 h 291"/>
                <a:gd name="T6" fmla="*/ 0 w 280"/>
                <a:gd name="T7" fmla="*/ 0 h 291"/>
              </a:gdLst>
              <a:ahLst/>
              <a:cxnLst>
                <a:cxn ang="0">
                  <a:pos x="T0" y="T1"/>
                </a:cxn>
                <a:cxn ang="0">
                  <a:pos x="T2" y="T3"/>
                </a:cxn>
                <a:cxn ang="0">
                  <a:pos x="T4" y="T5"/>
                </a:cxn>
                <a:cxn ang="0">
                  <a:pos x="T6" y="T7"/>
                </a:cxn>
              </a:cxnLst>
              <a:rect l="0" t="0" r="r" b="b"/>
              <a:pathLst>
                <a:path w="280" h="291">
                  <a:moveTo>
                    <a:pt x="0" y="0"/>
                  </a:moveTo>
                  <a:lnTo>
                    <a:pt x="157" y="291"/>
                  </a:lnTo>
                  <a:lnTo>
                    <a:pt x="280"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4" name="Freeform 142"/>
            <p:cNvSpPr/>
            <p:nvPr/>
          </p:nvSpPr>
          <p:spPr bwMode="auto">
            <a:xfrm>
              <a:off x="7546975" y="2659063"/>
              <a:ext cx="36513" cy="131763"/>
            </a:xfrm>
            <a:custGeom>
              <a:avLst/>
              <a:gdLst>
                <a:gd name="T0" fmla="*/ 23 w 23"/>
                <a:gd name="T1" fmla="*/ 0 h 83"/>
                <a:gd name="T2" fmla="*/ 0 w 23"/>
                <a:gd name="T3" fmla="*/ 68 h 83"/>
                <a:gd name="T4" fmla="*/ 23 w 23"/>
                <a:gd name="T5" fmla="*/ 83 h 83"/>
                <a:gd name="T6" fmla="*/ 23 w 23"/>
                <a:gd name="T7" fmla="*/ 0 h 83"/>
              </a:gdLst>
              <a:ahLst/>
              <a:cxnLst>
                <a:cxn ang="0">
                  <a:pos x="T0" y="T1"/>
                </a:cxn>
                <a:cxn ang="0">
                  <a:pos x="T2" y="T3"/>
                </a:cxn>
                <a:cxn ang="0">
                  <a:pos x="T4" y="T5"/>
                </a:cxn>
                <a:cxn ang="0">
                  <a:pos x="T6" y="T7"/>
                </a:cxn>
              </a:cxnLst>
              <a:rect l="0" t="0" r="r" b="b"/>
              <a:pathLst>
                <a:path w="23" h="83">
                  <a:moveTo>
                    <a:pt x="23" y="0"/>
                  </a:moveTo>
                  <a:lnTo>
                    <a:pt x="0" y="68"/>
                  </a:lnTo>
                  <a:lnTo>
                    <a:pt x="23" y="83"/>
                  </a:lnTo>
                  <a:lnTo>
                    <a:pt x="23" y="0"/>
                  </a:lnTo>
                  <a:close/>
                </a:path>
              </a:pathLst>
            </a:cu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5" name="Freeform 143"/>
            <p:cNvSpPr/>
            <p:nvPr/>
          </p:nvSpPr>
          <p:spPr bwMode="auto">
            <a:xfrm>
              <a:off x="7546975" y="2659063"/>
              <a:ext cx="36513" cy="131763"/>
            </a:xfrm>
            <a:custGeom>
              <a:avLst/>
              <a:gdLst>
                <a:gd name="T0" fmla="*/ 23 w 23"/>
                <a:gd name="T1" fmla="*/ 0 h 83"/>
                <a:gd name="T2" fmla="*/ 0 w 23"/>
                <a:gd name="T3" fmla="*/ 68 h 83"/>
                <a:gd name="T4" fmla="*/ 23 w 23"/>
                <a:gd name="T5" fmla="*/ 83 h 83"/>
                <a:gd name="T6" fmla="*/ 23 w 23"/>
                <a:gd name="T7" fmla="*/ 0 h 83"/>
              </a:gdLst>
              <a:ahLst/>
              <a:cxnLst>
                <a:cxn ang="0">
                  <a:pos x="T0" y="T1"/>
                </a:cxn>
                <a:cxn ang="0">
                  <a:pos x="T2" y="T3"/>
                </a:cxn>
                <a:cxn ang="0">
                  <a:pos x="T4" y="T5"/>
                </a:cxn>
                <a:cxn ang="0">
                  <a:pos x="T6" y="T7"/>
                </a:cxn>
              </a:cxnLst>
              <a:rect l="0" t="0" r="r" b="b"/>
              <a:pathLst>
                <a:path w="23" h="83">
                  <a:moveTo>
                    <a:pt x="23" y="0"/>
                  </a:moveTo>
                  <a:lnTo>
                    <a:pt x="0" y="68"/>
                  </a:lnTo>
                  <a:lnTo>
                    <a:pt x="23" y="83"/>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6" name="Freeform 144"/>
            <p:cNvSpPr/>
            <p:nvPr/>
          </p:nvSpPr>
          <p:spPr bwMode="auto">
            <a:xfrm>
              <a:off x="7069138" y="2125663"/>
              <a:ext cx="514350" cy="615950"/>
            </a:xfrm>
            <a:custGeom>
              <a:avLst/>
              <a:gdLst>
                <a:gd name="T0" fmla="*/ 0 w 324"/>
                <a:gd name="T1" fmla="*/ 0 h 388"/>
                <a:gd name="T2" fmla="*/ 284 w 324"/>
                <a:gd name="T3" fmla="*/ 388 h 388"/>
                <a:gd name="T4" fmla="*/ 324 w 324"/>
                <a:gd name="T5" fmla="*/ 274 h 388"/>
                <a:gd name="T6" fmla="*/ 324 w 324"/>
                <a:gd name="T7" fmla="*/ 163 h 388"/>
                <a:gd name="T8" fmla="*/ 0 w 324"/>
                <a:gd name="T9" fmla="*/ 0 h 388"/>
              </a:gdLst>
              <a:ahLst/>
              <a:cxnLst>
                <a:cxn ang="0">
                  <a:pos x="T0" y="T1"/>
                </a:cxn>
                <a:cxn ang="0">
                  <a:pos x="T2" y="T3"/>
                </a:cxn>
                <a:cxn ang="0">
                  <a:pos x="T4" y="T5"/>
                </a:cxn>
                <a:cxn ang="0">
                  <a:pos x="T6" y="T7"/>
                </a:cxn>
                <a:cxn ang="0">
                  <a:pos x="T8" y="T9"/>
                </a:cxn>
              </a:cxnLst>
              <a:rect l="0" t="0" r="r" b="b"/>
              <a:pathLst>
                <a:path w="324" h="388">
                  <a:moveTo>
                    <a:pt x="0" y="0"/>
                  </a:moveTo>
                  <a:lnTo>
                    <a:pt x="284" y="388"/>
                  </a:lnTo>
                  <a:lnTo>
                    <a:pt x="324" y="274"/>
                  </a:lnTo>
                  <a:lnTo>
                    <a:pt x="324" y="163"/>
                  </a:lnTo>
                  <a:lnTo>
                    <a:pt x="0" y="0"/>
                  </a:lnTo>
                  <a:close/>
                </a:path>
              </a:pathLst>
            </a:custGeom>
            <a:solidFill>
              <a:srgbClr val="ECEC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7" name="Freeform 145"/>
            <p:cNvSpPr/>
            <p:nvPr/>
          </p:nvSpPr>
          <p:spPr bwMode="auto">
            <a:xfrm>
              <a:off x="7069138" y="2125663"/>
              <a:ext cx="514350" cy="615950"/>
            </a:xfrm>
            <a:custGeom>
              <a:avLst/>
              <a:gdLst>
                <a:gd name="T0" fmla="*/ 0 w 324"/>
                <a:gd name="T1" fmla="*/ 0 h 388"/>
                <a:gd name="T2" fmla="*/ 284 w 324"/>
                <a:gd name="T3" fmla="*/ 388 h 388"/>
                <a:gd name="T4" fmla="*/ 324 w 324"/>
                <a:gd name="T5" fmla="*/ 274 h 388"/>
                <a:gd name="T6" fmla="*/ 324 w 324"/>
                <a:gd name="T7" fmla="*/ 163 h 388"/>
                <a:gd name="T8" fmla="*/ 0 w 324"/>
                <a:gd name="T9" fmla="*/ 0 h 388"/>
              </a:gdLst>
              <a:ahLst/>
              <a:cxnLst>
                <a:cxn ang="0">
                  <a:pos x="T0" y="T1"/>
                </a:cxn>
                <a:cxn ang="0">
                  <a:pos x="T2" y="T3"/>
                </a:cxn>
                <a:cxn ang="0">
                  <a:pos x="T4" y="T5"/>
                </a:cxn>
                <a:cxn ang="0">
                  <a:pos x="T6" y="T7"/>
                </a:cxn>
                <a:cxn ang="0">
                  <a:pos x="T8" y="T9"/>
                </a:cxn>
              </a:cxnLst>
              <a:rect l="0" t="0" r="r" b="b"/>
              <a:pathLst>
                <a:path w="324" h="388">
                  <a:moveTo>
                    <a:pt x="0" y="0"/>
                  </a:moveTo>
                  <a:lnTo>
                    <a:pt x="284" y="388"/>
                  </a:lnTo>
                  <a:lnTo>
                    <a:pt x="324" y="274"/>
                  </a:lnTo>
                  <a:lnTo>
                    <a:pt x="324" y="16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8" name="Freeform 146"/>
            <p:cNvSpPr/>
            <p:nvPr/>
          </p:nvSpPr>
          <p:spPr bwMode="auto">
            <a:xfrm>
              <a:off x="7451725" y="2797175"/>
              <a:ext cx="131763" cy="669925"/>
            </a:xfrm>
            <a:custGeom>
              <a:avLst/>
              <a:gdLst>
                <a:gd name="T0" fmla="*/ 55 w 83"/>
                <a:gd name="T1" fmla="*/ 0 h 422"/>
                <a:gd name="T2" fmla="*/ 0 w 83"/>
                <a:gd name="T3" fmla="*/ 422 h 422"/>
                <a:gd name="T4" fmla="*/ 83 w 83"/>
                <a:gd name="T5" fmla="*/ 341 h 422"/>
                <a:gd name="T6" fmla="*/ 83 w 83"/>
                <a:gd name="T7" fmla="*/ 17 h 422"/>
                <a:gd name="T8" fmla="*/ 55 w 83"/>
                <a:gd name="T9" fmla="*/ 0 h 422"/>
              </a:gdLst>
              <a:ahLst/>
              <a:cxnLst>
                <a:cxn ang="0">
                  <a:pos x="T0" y="T1"/>
                </a:cxn>
                <a:cxn ang="0">
                  <a:pos x="T2" y="T3"/>
                </a:cxn>
                <a:cxn ang="0">
                  <a:pos x="T4" y="T5"/>
                </a:cxn>
                <a:cxn ang="0">
                  <a:pos x="T6" y="T7"/>
                </a:cxn>
                <a:cxn ang="0">
                  <a:pos x="T8" y="T9"/>
                </a:cxn>
              </a:cxnLst>
              <a:rect l="0" t="0" r="r" b="b"/>
              <a:pathLst>
                <a:path w="83" h="422">
                  <a:moveTo>
                    <a:pt x="55" y="0"/>
                  </a:moveTo>
                  <a:lnTo>
                    <a:pt x="0" y="422"/>
                  </a:lnTo>
                  <a:lnTo>
                    <a:pt x="83" y="341"/>
                  </a:lnTo>
                  <a:lnTo>
                    <a:pt x="83" y="17"/>
                  </a:lnTo>
                  <a:lnTo>
                    <a:pt x="55"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9" name="Freeform 147"/>
            <p:cNvSpPr/>
            <p:nvPr/>
          </p:nvSpPr>
          <p:spPr bwMode="auto">
            <a:xfrm>
              <a:off x="7451725" y="2797175"/>
              <a:ext cx="131763" cy="669925"/>
            </a:xfrm>
            <a:custGeom>
              <a:avLst/>
              <a:gdLst>
                <a:gd name="T0" fmla="*/ 55 w 83"/>
                <a:gd name="T1" fmla="*/ 0 h 422"/>
                <a:gd name="T2" fmla="*/ 0 w 83"/>
                <a:gd name="T3" fmla="*/ 422 h 422"/>
                <a:gd name="T4" fmla="*/ 83 w 83"/>
                <a:gd name="T5" fmla="*/ 341 h 422"/>
                <a:gd name="T6" fmla="*/ 83 w 83"/>
                <a:gd name="T7" fmla="*/ 17 h 422"/>
                <a:gd name="T8" fmla="*/ 55 w 83"/>
                <a:gd name="T9" fmla="*/ 0 h 422"/>
              </a:gdLst>
              <a:ahLst/>
              <a:cxnLst>
                <a:cxn ang="0">
                  <a:pos x="T0" y="T1"/>
                </a:cxn>
                <a:cxn ang="0">
                  <a:pos x="T2" y="T3"/>
                </a:cxn>
                <a:cxn ang="0">
                  <a:pos x="T4" y="T5"/>
                </a:cxn>
                <a:cxn ang="0">
                  <a:pos x="T6" y="T7"/>
                </a:cxn>
                <a:cxn ang="0">
                  <a:pos x="T8" y="T9"/>
                </a:cxn>
              </a:cxnLst>
              <a:rect l="0" t="0" r="r" b="b"/>
              <a:pathLst>
                <a:path w="83" h="422">
                  <a:moveTo>
                    <a:pt x="55" y="0"/>
                  </a:moveTo>
                  <a:lnTo>
                    <a:pt x="0" y="422"/>
                  </a:lnTo>
                  <a:lnTo>
                    <a:pt x="83" y="341"/>
                  </a:lnTo>
                  <a:lnTo>
                    <a:pt x="83" y="17"/>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0" name="Freeform 148"/>
            <p:cNvSpPr/>
            <p:nvPr/>
          </p:nvSpPr>
          <p:spPr bwMode="auto">
            <a:xfrm>
              <a:off x="5878513" y="4127500"/>
              <a:ext cx="612775" cy="598488"/>
            </a:xfrm>
            <a:custGeom>
              <a:avLst/>
              <a:gdLst>
                <a:gd name="T0" fmla="*/ 66 w 386"/>
                <a:gd name="T1" fmla="*/ 0 h 377"/>
                <a:gd name="T2" fmla="*/ 0 w 386"/>
                <a:gd name="T3" fmla="*/ 377 h 377"/>
                <a:gd name="T4" fmla="*/ 386 w 386"/>
                <a:gd name="T5" fmla="*/ 317 h 377"/>
                <a:gd name="T6" fmla="*/ 66 w 386"/>
                <a:gd name="T7" fmla="*/ 0 h 377"/>
              </a:gdLst>
              <a:ahLst/>
              <a:cxnLst>
                <a:cxn ang="0">
                  <a:pos x="T0" y="T1"/>
                </a:cxn>
                <a:cxn ang="0">
                  <a:pos x="T2" y="T3"/>
                </a:cxn>
                <a:cxn ang="0">
                  <a:pos x="T4" y="T5"/>
                </a:cxn>
                <a:cxn ang="0">
                  <a:pos x="T6" y="T7"/>
                </a:cxn>
              </a:cxnLst>
              <a:rect l="0" t="0" r="r" b="b"/>
              <a:pathLst>
                <a:path w="386" h="377">
                  <a:moveTo>
                    <a:pt x="66" y="0"/>
                  </a:moveTo>
                  <a:lnTo>
                    <a:pt x="0" y="377"/>
                  </a:lnTo>
                  <a:lnTo>
                    <a:pt x="386" y="317"/>
                  </a:lnTo>
                  <a:lnTo>
                    <a:pt x="66"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1" name="Freeform 149"/>
            <p:cNvSpPr/>
            <p:nvPr/>
          </p:nvSpPr>
          <p:spPr bwMode="auto">
            <a:xfrm>
              <a:off x="5878513" y="4127500"/>
              <a:ext cx="612775" cy="598488"/>
            </a:xfrm>
            <a:custGeom>
              <a:avLst/>
              <a:gdLst>
                <a:gd name="T0" fmla="*/ 66 w 386"/>
                <a:gd name="T1" fmla="*/ 0 h 377"/>
                <a:gd name="T2" fmla="*/ 0 w 386"/>
                <a:gd name="T3" fmla="*/ 377 h 377"/>
                <a:gd name="T4" fmla="*/ 386 w 386"/>
                <a:gd name="T5" fmla="*/ 317 h 377"/>
                <a:gd name="T6" fmla="*/ 66 w 386"/>
                <a:gd name="T7" fmla="*/ 0 h 377"/>
              </a:gdLst>
              <a:ahLst/>
              <a:cxnLst>
                <a:cxn ang="0">
                  <a:pos x="T0" y="T1"/>
                </a:cxn>
                <a:cxn ang="0">
                  <a:pos x="T2" y="T3"/>
                </a:cxn>
                <a:cxn ang="0">
                  <a:pos x="T4" y="T5"/>
                </a:cxn>
                <a:cxn ang="0">
                  <a:pos x="T6" y="T7"/>
                </a:cxn>
              </a:cxnLst>
              <a:rect l="0" t="0" r="r" b="b"/>
              <a:pathLst>
                <a:path w="386" h="377">
                  <a:moveTo>
                    <a:pt x="66" y="0"/>
                  </a:moveTo>
                  <a:lnTo>
                    <a:pt x="0" y="377"/>
                  </a:lnTo>
                  <a:lnTo>
                    <a:pt x="386" y="31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2" name="Freeform 150"/>
            <p:cNvSpPr/>
            <p:nvPr/>
          </p:nvSpPr>
          <p:spPr bwMode="auto">
            <a:xfrm>
              <a:off x="2805113" y="2879725"/>
              <a:ext cx="214313" cy="384175"/>
            </a:xfrm>
            <a:custGeom>
              <a:avLst/>
              <a:gdLst>
                <a:gd name="T0" fmla="*/ 135 w 135"/>
                <a:gd name="T1" fmla="*/ 0 h 242"/>
                <a:gd name="T2" fmla="*/ 0 w 135"/>
                <a:gd name="T3" fmla="*/ 38 h 242"/>
                <a:gd name="T4" fmla="*/ 0 w 135"/>
                <a:gd name="T5" fmla="*/ 242 h 242"/>
                <a:gd name="T6" fmla="*/ 135 w 135"/>
                <a:gd name="T7" fmla="*/ 0 h 242"/>
              </a:gdLst>
              <a:ahLst/>
              <a:cxnLst>
                <a:cxn ang="0">
                  <a:pos x="T0" y="T1"/>
                </a:cxn>
                <a:cxn ang="0">
                  <a:pos x="T2" y="T3"/>
                </a:cxn>
                <a:cxn ang="0">
                  <a:pos x="T4" y="T5"/>
                </a:cxn>
                <a:cxn ang="0">
                  <a:pos x="T6" y="T7"/>
                </a:cxn>
              </a:cxnLst>
              <a:rect l="0" t="0" r="r" b="b"/>
              <a:pathLst>
                <a:path w="135" h="242">
                  <a:moveTo>
                    <a:pt x="135" y="0"/>
                  </a:moveTo>
                  <a:lnTo>
                    <a:pt x="0" y="38"/>
                  </a:lnTo>
                  <a:lnTo>
                    <a:pt x="0" y="242"/>
                  </a:lnTo>
                  <a:lnTo>
                    <a:pt x="135"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3" name="Freeform 151"/>
            <p:cNvSpPr/>
            <p:nvPr/>
          </p:nvSpPr>
          <p:spPr bwMode="auto">
            <a:xfrm>
              <a:off x="2805113" y="2879725"/>
              <a:ext cx="214313" cy="384175"/>
            </a:xfrm>
            <a:custGeom>
              <a:avLst/>
              <a:gdLst>
                <a:gd name="T0" fmla="*/ 135 w 135"/>
                <a:gd name="T1" fmla="*/ 0 h 242"/>
                <a:gd name="T2" fmla="*/ 0 w 135"/>
                <a:gd name="T3" fmla="*/ 38 h 242"/>
                <a:gd name="T4" fmla="*/ 0 w 135"/>
                <a:gd name="T5" fmla="*/ 242 h 242"/>
                <a:gd name="T6" fmla="*/ 135 w 135"/>
                <a:gd name="T7" fmla="*/ 0 h 242"/>
              </a:gdLst>
              <a:ahLst/>
              <a:cxnLst>
                <a:cxn ang="0">
                  <a:pos x="T0" y="T1"/>
                </a:cxn>
                <a:cxn ang="0">
                  <a:pos x="T2" y="T3"/>
                </a:cxn>
                <a:cxn ang="0">
                  <a:pos x="T4" y="T5"/>
                </a:cxn>
                <a:cxn ang="0">
                  <a:pos x="T6" y="T7"/>
                </a:cxn>
              </a:cxnLst>
              <a:rect l="0" t="0" r="r" b="b"/>
              <a:pathLst>
                <a:path w="135" h="242">
                  <a:moveTo>
                    <a:pt x="135" y="0"/>
                  </a:moveTo>
                  <a:lnTo>
                    <a:pt x="0" y="38"/>
                  </a:lnTo>
                  <a:lnTo>
                    <a:pt x="0" y="242"/>
                  </a:lnTo>
                  <a:lnTo>
                    <a:pt x="1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4" name="Freeform 152"/>
            <p:cNvSpPr/>
            <p:nvPr/>
          </p:nvSpPr>
          <p:spPr bwMode="auto">
            <a:xfrm>
              <a:off x="3781425" y="1719263"/>
              <a:ext cx="552450" cy="527050"/>
            </a:xfrm>
            <a:custGeom>
              <a:avLst/>
              <a:gdLst>
                <a:gd name="T0" fmla="*/ 218 w 348"/>
                <a:gd name="T1" fmla="*/ 0 h 332"/>
                <a:gd name="T2" fmla="*/ 0 w 348"/>
                <a:gd name="T3" fmla="*/ 156 h 332"/>
                <a:gd name="T4" fmla="*/ 348 w 348"/>
                <a:gd name="T5" fmla="*/ 332 h 332"/>
                <a:gd name="T6" fmla="*/ 218 w 348"/>
                <a:gd name="T7" fmla="*/ 0 h 332"/>
              </a:gdLst>
              <a:ahLst/>
              <a:cxnLst>
                <a:cxn ang="0">
                  <a:pos x="T0" y="T1"/>
                </a:cxn>
                <a:cxn ang="0">
                  <a:pos x="T2" y="T3"/>
                </a:cxn>
                <a:cxn ang="0">
                  <a:pos x="T4" y="T5"/>
                </a:cxn>
                <a:cxn ang="0">
                  <a:pos x="T6" y="T7"/>
                </a:cxn>
              </a:cxnLst>
              <a:rect l="0" t="0" r="r" b="b"/>
              <a:pathLst>
                <a:path w="348" h="332">
                  <a:moveTo>
                    <a:pt x="218" y="0"/>
                  </a:moveTo>
                  <a:lnTo>
                    <a:pt x="0" y="156"/>
                  </a:lnTo>
                  <a:lnTo>
                    <a:pt x="348" y="332"/>
                  </a:lnTo>
                  <a:lnTo>
                    <a:pt x="218"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5" name="Freeform 153"/>
            <p:cNvSpPr/>
            <p:nvPr/>
          </p:nvSpPr>
          <p:spPr bwMode="auto">
            <a:xfrm>
              <a:off x="3781425" y="1719263"/>
              <a:ext cx="552450" cy="527050"/>
            </a:xfrm>
            <a:custGeom>
              <a:avLst/>
              <a:gdLst>
                <a:gd name="T0" fmla="*/ 218 w 348"/>
                <a:gd name="T1" fmla="*/ 0 h 332"/>
                <a:gd name="T2" fmla="*/ 0 w 348"/>
                <a:gd name="T3" fmla="*/ 156 h 332"/>
                <a:gd name="T4" fmla="*/ 348 w 348"/>
                <a:gd name="T5" fmla="*/ 332 h 332"/>
                <a:gd name="T6" fmla="*/ 218 w 348"/>
                <a:gd name="T7" fmla="*/ 0 h 332"/>
              </a:gdLst>
              <a:ahLst/>
              <a:cxnLst>
                <a:cxn ang="0">
                  <a:pos x="T0" y="T1"/>
                </a:cxn>
                <a:cxn ang="0">
                  <a:pos x="T2" y="T3"/>
                </a:cxn>
                <a:cxn ang="0">
                  <a:pos x="T4" y="T5"/>
                </a:cxn>
                <a:cxn ang="0">
                  <a:pos x="T6" y="T7"/>
                </a:cxn>
              </a:cxnLst>
              <a:rect l="0" t="0" r="r" b="b"/>
              <a:pathLst>
                <a:path w="348" h="332">
                  <a:moveTo>
                    <a:pt x="218" y="0"/>
                  </a:moveTo>
                  <a:lnTo>
                    <a:pt x="0" y="156"/>
                  </a:lnTo>
                  <a:lnTo>
                    <a:pt x="348" y="332"/>
                  </a:lnTo>
                  <a:lnTo>
                    <a:pt x="2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6" name="Freeform 154"/>
            <p:cNvSpPr/>
            <p:nvPr/>
          </p:nvSpPr>
          <p:spPr bwMode="auto">
            <a:xfrm>
              <a:off x="4149725" y="1185863"/>
              <a:ext cx="439738" cy="488950"/>
            </a:xfrm>
            <a:custGeom>
              <a:avLst/>
              <a:gdLst>
                <a:gd name="T0" fmla="*/ 76 w 277"/>
                <a:gd name="T1" fmla="*/ 0 h 308"/>
                <a:gd name="T2" fmla="*/ 0 w 277"/>
                <a:gd name="T3" fmla="*/ 308 h 308"/>
                <a:gd name="T4" fmla="*/ 277 w 277"/>
                <a:gd name="T5" fmla="*/ 142 h 308"/>
                <a:gd name="T6" fmla="*/ 76 w 277"/>
                <a:gd name="T7" fmla="*/ 0 h 308"/>
              </a:gdLst>
              <a:ahLst/>
              <a:cxnLst>
                <a:cxn ang="0">
                  <a:pos x="T0" y="T1"/>
                </a:cxn>
                <a:cxn ang="0">
                  <a:pos x="T2" y="T3"/>
                </a:cxn>
                <a:cxn ang="0">
                  <a:pos x="T4" y="T5"/>
                </a:cxn>
                <a:cxn ang="0">
                  <a:pos x="T6" y="T7"/>
                </a:cxn>
              </a:cxnLst>
              <a:rect l="0" t="0" r="r" b="b"/>
              <a:pathLst>
                <a:path w="277" h="308">
                  <a:moveTo>
                    <a:pt x="76" y="0"/>
                  </a:moveTo>
                  <a:lnTo>
                    <a:pt x="0" y="308"/>
                  </a:lnTo>
                  <a:lnTo>
                    <a:pt x="277" y="142"/>
                  </a:lnTo>
                  <a:lnTo>
                    <a:pt x="76"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7" name="Freeform 155"/>
            <p:cNvSpPr/>
            <p:nvPr/>
          </p:nvSpPr>
          <p:spPr bwMode="auto">
            <a:xfrm>
              <a:off x="4149725" y="1185863"/>
              <a:ext cx="439738" cy="488950"/>
            </a:xfrm>
            <a:custGeom>
              <a:avLst/>
              <a:gdLst>
                <a:gd name="T0" fmla="*/ 76 w 277"/>
                <a:gd name="T1" fmla="*/ 0 h 308"/>
                <a:gd name="T2" fmla="*/ 0 w 277"/>
                <a:gd name="T3" fmla="*/ 308 h 308"/>
                <a:gd name="T4" fmla="*/ 277 w 277"/>
                <a:gd name="T5" fmla="*/ 142 h 308"/>
                <a:gd name="T6" fmla="*/ 76 w 277"/>
                <a:gd name="T7" fmla="*/ 0 h 308"/>
              </a:gdLst>
              <a:ahLst/>
              <a:cxnLst>
                <a:cxn ang="0">
                  <a:pos x="T0" y="T1"/>
                </a:cxn>
                <a:cxn ang="0">
                  <a:pos x="T2" y="T3"/>
                </a:cxn>
                <a:cxn ang="0">
                  <a:pos x="T4" y="T5"/>
                </a:cxn>
                <a:cxn ang="0">
                  <a:pos x="T6" y="T7"/>
                </a:cxn>
              </a:cxnLst>
              <a:rect l="0" t="0" r="r" b="b"/>
              <a:pathLst>
                <a:path w="277" h="308">
                  <a:moveTo>
                    <a:pt x="76" y="0"/>
                  </a:moveTo>
                  <a:lnTo>
                    <a:pt x="0" y="308"/>
                  </a:lnTo>
                  <a:lnTo>
                    <a:pt x="277" y="142"/>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8" name="Freeform 156"/>
            <p:cNvSpPr/>
            <p:nvPr/>
          </p:nvSpPr>
          <p:spPr bwMode="auto">
            <a:xfrm>
              <a:off x="4160838" y="1724025"/>
              <a:ext cx="728663" cy="525463"/>
            </a:xfrm>
            <a:custGeom>
              <a:avLst/>
              <a:gdLst>
                <a:gd name="T0" fmla="*/ 0 w 459"/>
                <a:gd name="T1" fmla="*/ 0 h 331"/>
                <a:gd name="T2" fmla="*/ 128 w 459"/>
                <a:gd name="T3" fmla="*/ 331 h 331"/>
                <a:gd name="T4" fmla="*/ 459 w 459"/>
                <a:gd name="T5" fmla="*/ 246 h 331"/>
                <a:gd name="T6" fmla="*/ 0 w 459"/>
                <a:gd name="T7" fmla="*/ 0 h 331"/>
              </a:gdLst>
              <a:ahLst/>
              <a:cxnLst>
                <a:cxn ang="0">
                  <a:pos x="T0" y="T1"/>
                </a:cxn>
                <a:cxn ang="0">
                  <a:pos x="T2" y="T3"/>
                </a:cxn>
                <a:cxn ang="0">
                  <a:pos x="T4" y="T5"/>
                </a:cxn>
                <a:cxn ang="0">
                  <a:pos x="T6" y="T7"/>
                </a:cxn>
              </a:cxnLst>
              <a:rect l="0" t="0" r="r" b="b"/>
              <a:pathLst>
                <a:path w="459" h="331">
                  <a:moveTo>
                    <a:pt x="0" y="0"/>
                  </a:moveTo>
                  <a:lnTo>
                    <a:pt x="128" y="331"/>
                  </a:lnTo>
                  <a:lnTo>
                    <a:pt x="459" y="246"/>
                  </a:lnTo>
                  <a:lnTo>
                    <a:pt x="0"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9" name="Freeform 157"/>
            <p:cNvSpPr/>
            <p:nvPr/>
          </p:nvSpPr>
          <p:spPr bwMode="auto">
            <a:xfrm>
              <a:off x="4160838" y="1724025"/>
              <a:ext cx="728663" cy="525463"/>
            </a:xfrm>
            <a:custGeom>
              <a:avLst/>
              <a:gdLst>
                <a:gd name="T0" fmla="*/ 0 w 459"/>
                <a:gd name="T1" fmla="*/ 0 h 331"/>
                <a:gd name="T2" fmla="*/ 128 w 459"/>
                <a:gd name="T3" fmla="*/ 331 h 331"/>
                <a:gd name="T4" fmla="*/ 459 w 459"/>
                <a:gd name="T5" fmla="*/ 246 h 331"/>
                <a:gd name="T6" fmla="*/ 0 w 459"/>
                <a:gd name="T7" fmla="*/ 0 h 331"/>
              </a:gdLst>
              <a:ahLst/>
              <a:cxnLst>
                <a:cxn ang="0">
                  <a:pos x="T0" y="T1"/>
                </a:cxn>
                <a:cxn ang="0">
                  <a:pos x="T2" y="T3"/>
                </a:cxn>
                <a:cxn ang="0">
                  <a:pos x="T4" y="T5"/>
                </a:cxn>
                <a:cxn ang="0">
                  <a:pos x="T6" y="T7"/>
                </a:cxn>
              </a:cxnLst>
              <a:rect l="0" t="0" r="r" b="b"/>
              <a:pathLst>
                <a:path w="459" h="331">
                  <a:moveTo>
                    <a:pt x="0" y="0"/>
                  </a:moveTo>
                  <a:lnTo>
                    <a:pt x="128" y="331"/>
                  </a:lnTo>
                  <a:lnTo>
                    <a:pt x="459" y="2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0" name="Freeform 158"/>
            <p:cNvSpPr/>
            <p:nvPr/>
          </p:nvSpPr>
          <p:spPr bwMode="auto">
            <a:xfrm>
              <a:off x="4168775" y="1438275"/>
              <a:ext cx="725488" cy="652463"/>
            </a:xfrm>
            <a:custGeom>
              <a:avLst/>
              <a:gdLst>
                <a:gd name="T0" fmla="*/ 277 w 457"/>
                <a:gd name="T1" fmla="*/ 0 h 411"/>
                <a:gd name="T2" fmla="*/ 0 w 457"/>
                <a:gd name="T3" fmla="*/ 165 h 411"/>
                <a:gd name="T4" fmla="*/ 457 w 457"/>
                <a:gd name="T5" fmla="*/ 411 h 411"/>
                <a:gd name="T6" fmla="*/ 277 w 457"/>
                <a:gd name="T7" fmla="*/ 0 h 411"/>
              </a:gdLst>
              <a:ahLst/>
              <a:cxnLst>
                <a:cxn ang="0">
                  <a:pos x="T0" y="T1"/>
                </a:cxn>
                <a:cxn ang="0">
                  <a:pos x="T2" y="T3"/>
                </a:cxn>
                <a:cxn ang="0">
                  <a:pos x="T4" y="T5"/>
                </a:cxn>
                <a:cxn ang="0">
                  <a:pos x="T6" y="T7"/>
                </a:cxn>
              </a:cxnLst>
              <a:rect l="0" t="0" r="r" b="b"/>
              <a:pathLst>
                <a:path w="457" h="411">
                  <a:moveTo>
                    <a:pt x="277" y="0"/>
                  </a:moveTo>
                  <a:lnTo>
                    <a:pt x="0" y="165"/>
                  </a:lnTo>
                  <a:lnTo>
                    <a:pt x="457" y="411"/>
                  </a:lnTo>
                  <a:lnTo>
                    <a:pt x="277"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1" name="Freeform 159"/>
            <p:cNvSpPr/>
            <p:nvPr/>
          </p:nvSpPr>
          <p:spPr bwMode="auto">
            <a:xfrm>
              <a:off x="4168775" y="1438275"/>
              <a:ext cx="725488" cy="652463"/>
            </a:xfrm>
            <a:custGeom>
              <a:avLst/>
              <a:gdLst>
                <a:gd name="T0" fmla="*/ 277 w 457"/>
                <a:gd name="T1" fmla="*/ 0 h 411"/>
                <a:gd name="T2" fmla="*/ 0 w 457"/>
                <a:gd name="T3" fmla="*/ 165 h 411"/>
                <a:gd name="T4" fmla="*/ 457 w 457"/>
                <a:gd name="T5" fmla="*/ 411 h 411"/>
                <a:gd name="T6" fmla="*/ 277 w 457"/>
                <a:gd name="T7" fmla="*/ 0 h 411"/>
              </a:gdLst>
              <a:ahLst/>
              <a:cxnLst>
                <a:cxn ang="0">
                  <a:pos x="T0" y="T1"/>
                </a:cxn>
                <a:cxn ang="0">
                  <a:pos x="T2" y="T3"/>
                </a:cxn>
                <a:cxn ang="0">
                  <a:pos x="T4" y="T5"/>
                </a:cxn>
                <a:cxn ang="0">
                  <a:pos x="T6" y="T7"/>
                </a:cxn>
              </a:cxnLst>
              <a:rect l="0" t="0" r="r" b="b"/>
              <a:pathLst>
                <a:path w="457" h="411">
                  <a:moveTo>
                    <a:pt x="277" y="0"/>
                  </a:moveTo>
                  <a:lnTo>
                    <a:pt x="0" y="165"/>
                  </a:lnTo>
                  <a:lnTo>
                    <a:pt x="457" y="411"/>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2" name="Freeform 160"/>
            <p:cNvSpPr/>
            <p:nvPr/>
          </p:nvSpPr>
          <p:spPr bwMode="auto">
            <a:xfrm>
              <a:off x="3506788" y="1539875"/>
              <a:ext cx="598488" cy="409575"/>
            </a:xfrm>
            <a:custGeom>
              <a:avLst/>
              <a:gdLst>
                <a:gd name="T0" fmla="*/ 0 w 377"/>
                <a:gd name="T1" fmla="*/ 0 h 258"/>
                <a:gd name="T2" fmla="*/ 157 w 377"/>
                <a:gd name="T3" fmla="*/ 258 h 258"/>
                <a:gd name="T4" fmla="*/ 377 w 377"/>
                <a:gd name="T5" fmla="*/ 99 h 258"/>
                <a:gd name="T6" fmla="*/ 0 w 377"/>
                <a:gd name="T7" fmla="*/ 0 h 258"/>
              </a:gdLst>
              <a:ahLst/>
              <a:cxnLst>
                <a:cxn ang="0">
                  <a:pos x="T0" y="T1"/>
                </a:cxn>
                <a:cxn ang="0">
                  <a:pos x="T2" y="T3"/>
                </a:cxn>
                <a:cxn ang="0">
                  <a:pos x="T4" y="T5"/>
                </a:cxn>
                <a:cxn ang="0">
                  <a:pos x="T6" y="T7"/>
                </a:cxn>
              </a:cxnLst>
              <a:rect l="0" t="0" r="r" b="b"/>
              <a:pathLst>
                <a:path w="377" h="258">
                  <a:moveTo>
                    <a:pt x="0" y="0"/>
                  </a:moveTo>
                  <a:lnTo>
                    <a:pt x="157" y="258"/>
                  </a:lnTo>
                  <a:lnTo>
                    <a:pt x="377" y="99"/>
                  </a:lnTo>
                  <a:lnTo>
                    <a:pt x="0"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3" name="Freeform 161"/>
            <p:cNvSpPr/>
            <p:nvPr/>
          </p:nvSpPr>
          <p:spPr bwMode="auto">
            <a:xfrm>
              <a:off x="3506788" y="1539875"/>
              <a:ext cx="598488" cy="409575"/>
            </a:xfrm>
            <a:custGeom>
              <a:avLst/>
              <a:gdLst>
                <a:gd name="T0" fmla="*/ 0 w 377"/>
                <a:gd name="T1" fmla="*/ 0 h 258"/>
                <a:gd name="T2" fmla="*/ 157 w 377"/>
                <a:gd name="T3" fmla="*/ 258 h 258"/>
                <a:gd name="T4" fmla="*/ 377 w 377"/>
                <a:gd name="T5" fmla="*/ 99 h 258"/>
                <a:gd name="T6" fmla="*/ 0 w 377"/>
                <a:gd name="T7" fmla="*/ 0 h 258"/>
              </a:gdLst>
              <a:ahLst/>
              <a:cxnLst>
                <a:cxn ang="0">
                  <a:pos x="T0" y="T1"/>
                </a:cxn>
                <a:cxn ang="0">
                  <a:pos x="T2" y="T3"/>
                </a:cxn>
                <a:cxn ang="0">
                  <a:pos x="T4" y="T5"/>
                </a:cxn>
                <a:cxn ang="0">
                  <a:pos x="T6" y="T7"/>
                </a:cxn>
              </a:cxnLst>
              <a:rect l="0" t="0" r="r" b="b"/>
              <a:pathLst>
                <a:path w="377" h="258">
                  <a:moveTo>
                    <a:pt x="0" y="0"/>
                  </a:moveTo>
                  <a:lnTo>
                    <a:pt x="157" y="258"/>
                  </a:lnTo>
                  <a:lnTo>
                    <a:pt x="377" y="9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4" name="Freeform 162"/>
            <p:cNvSpPr/>
            <p:nvPr/>
          </p:nvSpPr>
          <p:spPr bwMode="auto">
            <a:xfrm>
              <a:off x="3292475" y="1546225"/>
              <a:ext cx="439738" cy="406400"/>
            </a:xfrm>
            <a:custGeom>
              <a:avLst/>
              <a:gdLst>
                <a:gd name="T0" fmla="*/ 121 w 277"/>
                <a:gd name="T1" fmla="*/ 0 h 256"/>
                <a:gd name="T2" fmla="*/ 0 w 277"/>
                <a:gd name="T3" fmla="*/ 223 h 256"/>
                <a:gd name="T4" fmla="*/ 277 w 277"/>
                <a:gd name="T5" fmla="*/ 256 h 256"/>
                <a:gd name="T6" fmla="*/ 121 w 277"/>
                <a:gd name="T7" fmla="*/ 0 h 256"/>
              </a:gdLst>
              <a:ahLst/>
              <a:cxnLst>
                <a:cxn ang="0">
                  <a:pos x="T0" y="T1"/>
                </a:cxn>
                <a:cxn ang="0">
                  <a:pos x="T2" y="T3"/>
                </a:cxn>
                <a:cxn ang="0">
                  <a:pos x="T4" y="T5"/>
                </a:cxn>
                <a:cxn ang="0">
                  <a:pos x="T6" y="T7"/>
                </a:cxn>
              </a:cxnLst>
              <a:rect l="0" t="0" r="r" b="b"/>
              <a:pathLst>
                <a:path w="277" h="256">
                  <a:moveTo>
                    <a:pt x="121" y="0"/>
                  </a:moveTo>
                  <a:lnTo>
                    <a:pt x="0" y="223"/>
                  </a:lnTo>
                  <a:lnTo>
                    <a:pt x="277" y="256"/>
                  </a:lnTo>
                  <a:lnTo>
                    <a:pt x="121" y="0"/>
                  </a:lnTo>
                  <a:close/>
                </a:path>
              </a:pathLst>
            </a:custGeom>
            <a:solidFill>
              <a:srgbClr val="DBDCD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5" name="Freeform 163"/>
            <p:cNvSpPr/>
            <p:nvPr/>
          </p:nvSpPr>
          <p:spPr bwMode="auto">
            <a:xfrm>
              <a:off x="3292475" y="1546225"/>
              <a:ext cx="439738" cy="406400"/>
            </a:xfrm>
            <a:custGeom>
              <a:avLst/>
              <a:gdLst>
                <a:gd name="T0" fmla="*/ 121 w 277"/>
                <a:gd name="T1" fmla="*/ 0 h 256"/>
                <a:gd name="T2" fmla="*/ 0 w 277"/>
                <a:gd name="T3" fmla="*/ 223 h 256"/>
                <a:gd name="T4" fmla="*/ 277 w 277"/>
                <a:gd name="T5" fmla="*/ 256 h 256"/>
                <a:gd name="T6" fmla="*/ 121 w 277"/>
                <a:gd name="T7" fmla="*/ 0 h 256"/>
              </a:gdLst>
              <a:ahLst/>
              <a:cxnLst>
                <a:cxn ang="0">
                  <a:pos x="T0" y="T1"/>
                </a:cxn>
                <a:cxn ang="0">
                  <a:pos x="T2" y="T3"/>
                </a:cxn>
                <a:cxn ang="0">
                  <a:pos x="T4" y="T5"/>
                </a:cxn>
                <a:cxn ang="0">
                  <a:pos x="T6" y="T7"/>
                </a:cxn>
              </a:cxnLst>
              <a:rect l="0" t="0" r="r" b="b"/>
              <a:pathLst>
                <a:path w="277" h="256">
                  <a:moveTo>
                    <a:pt x="121" y="0"/>
                  </a:moveTo>
                  <a:lnTo>
                    <a:pt x="0" y="223"/>
                  </a:lnTo>
                  <a:lnTo>
                    <a:pt x="277" y="256"/>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6" name="Freeform 164"/>
            <p:cNvSpPr/>
            <p:nvPr/>
          </p:nvSpPr>
          <p:spPr bwMode="auto">
            <a:xfrm>
              <a:off x="3113088" y="212725"/>
              <a:ext cx="434975" cy="500063"/>
            </a:xfrm>
            <a:custGeom>
              <a:avLst/>
              <a:gdLst>
                <a:gd name="T0" fmla="*/ 45 w 274"/>
                <a:gd name="T1" fmla="*/ 0 h 315"/>
                <a:gd name="T2" fmla="*/ 0 w 274"/>
                <a:gd name="T3" fmla="*/ 301 h 315"/>
                <a:gd name="T4" fmla="*/ 274 w 274"/>
                <a:gd name="T5" fmla="*/ 315 h 315"/>
                <a:gd name="T6" fmla="*/ 45 w 274"/>
                <a:gd name="T7" fmla="*/ 0 h 315"/>
              </a:gdLst>
              <a:ahLst/>
              <a:cxnLst>
                <a:cxn ang="0">
                  <a:pos x="T0" y="T1"/>
                </a:cxn>
                <a:cxn ang="0">
                  <a:pos x="T2" y="T3"/>
                </a:cxn>
                <a:cxn ang="0">
                  <a:pos x="T4" y="T5"/>
                </a:cxn>
                <a:cxn ang="0">
                  <a:pos x="T6" y="T7"/>
                </a:cxn>
              </a:cxnLst>
              <a:rect l="0" t="0" r="r" b="b"/>
              <a:pathLst>
                <a:path w="274" h="315">
                  <a:moveTo>
                    <a:pt x="45" y="0"/>
                  </a:moveTo>
                  <a:lnTo>
                    <a:pt x="0" y="301"/>
                  </a:lnTo>
                  <a:lnTo>
                    <a:pt x="274" y="315"/>
                  </a:lnTo>
                  <a:lnTo>
                    <a:pt x="45"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7" name="Freeform 165"/>
            <p:cNvSpPr/>
            <p:nvPr/>
          </p:nvSpPr>
          <p:spPr bwMode="auto">
            <a:xfrm>
              <a:off x="3113088" y="212725"/>
              <a:ext cx="434975" cy="500063"/>
            </a:xfrm>
            <a:custGeom>
              <a:avLst/>
              <a:gdLst>
                <a:gd name="T0" fmla="*/ 45 w 274"/>
                <a:gd name="T1" fmla="*/ 0 h 315"/>
                <a:gd name="T2" fmla="*/ 0 w 274"/>
                <a:gd name="T3" fmla="*/ 301 h 315"/>
                <a:gd name="T4" fmla="*/ 274 w 274"/>
                <a:gd name="T5" fmla="*/ 315 h 315"/>
                <a:gd name="T6" fmla="*/ 45 w 274"/>
                <a:gd name="T7" fmla="*/ 0 h 315"/>
              </a:gdLst>
              <a:ahLst/>
              <a:cxnLst>
                <a:cxn ang="0">
                  <a:pos x="T0" y="T1"/>
                </a:cxn>
                <a:cxn ang="0">
                  <a:pos x="T2" y="T3"/>
                </a:cxn>
                <a:cxn ang="0">
                  <a:pos x="T4" y="T5"/>
                </a:cxn>
                <a:cxn ang="0">
                  <a:pos x="T6" y="T7"/>
                </a:cxn>
              </a:cxnLst>
              <a:rect l="0" t="0" r="r" b="b"/>
              <a:pathLst>
                <a:path w="274" h="315">
                  <a:moveTo>
                    <a:pt x="45" y="0"/>
                  </a:moveTo>
                  <a:lnTo>
                    <a:pt x="0" y="301"/>
                  </a:lnTo>
                  <a:lnTo>
                    <a:pt x="274" y="315"/>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8" name="Freeform 166"/>
            <p:cNvSpPr/>
            <p:nvPr/>
          </p:nvSpPr>
          <p:spPr bwMode="auto">
            <a:xfrm>
              <a:off x="3206750" y="201613"/>
              <a:ext cx="612775" cy="500063"/>
            </a:xfrm>
            <a:custGeom>
              <a:avLst/>
              <a:gdLst>
                <a:gd name="T0" fmla="*/ 0 w 386"/>
                <a:gd name="T1" fmla="*/ 0 h 315"/>
                <a:gd name="T2" fmla="*/ 227 w 386"/>
                <a:gd name="T3" fmla="*/ 315 h 315"/>
                <a:gd name="T4" fmla="*/ 386 w 386"/>
                <a:gd name="T5" fmla="*/ 19 h 315"/>
                <a:gd name="T6" fmla="*/ 0 w 386"/>
                <a:gd name="T7" fmla="*/ 0 h 315"/>
              </a:gdLst>
              <a:ahLst/>
              <a:cxnLst>
                <a:cxn ang="0">
                  <a:pos x="T0" y="T1"/>
                </a:cxn>
                <a:cxn ang="0">
                  <a:pos x="T2" y="T3"/>
                </a:cxn>
                <a:cxn ang="0">
                  <a:pos x="T4" y="T5"/>
                </a:cxn>
                <a:cxn ang="0">
                  <a:pos x="T6" y="T7"/>
                </a:cxn>
              </a:cxnLst>
              <a:rect l="0" t="0" r="r" b="b"/>
              <a:pathLst>
                <a:path w="386" h="315">
                  <a:moveTo>
                    <a:pt x="0" y="0"/>
                  </a:moveTo>
                  <a:lnTo>
                    <a:pt x="227" y="315"/>
                  </a:lnTo>
                  <a:lnTo>
                    <a:pt x="386" y="19"/>
                  </a:lnTo>
                  <a:lnTo>
                    <a:pt x="0" y="0"/>
                  </a:lnTo>
                  <a:close/>
                </a:path>
              </a:pathLst>
            </a:custGeom>
            <a:solidFill>
              <a:srgbClr val="D3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9" name="Freeform 167"/>
            <p:cNvSpPr/>
            <p:nvPr/>
          </p:nvSpPr>
          <p:spPr bwMode="auto">
            <a:xfrm>
              <a:off x="3206750" y="201613"/>
              <a:ext cx="612775" cy="500063"/>
            </a:xfrm>
            <a:custGeom>
              <a:avLst/>
              <a:gdLst>
                <a:gd name="T0" fmla="*/ 0 w 386"/>
                <a:gd name="T1" fmla="*/ 0 h 315"/>
                <a:gd name="T2" fmla="*/ 227 w 386"/>
                <a:gd name="T3" fmla="*/ 315 h 315"/>
                <a:gd name="T4" fmla="*/ 386 w 386"/>
                <a:gd name="T5" fmla="*/ 19 h 315"/>
                <a:gd name="T6" fmla="*/ 0 w 386"/>
                <a:gd name="T7" fmla="*/ 0 h 315"/>
              </a:gdLst>
              <a:ahLst/>
              <a:cxnLst>
                <a:cxn ang="0">
                  <a:pos x="T0" y="T1"/>
                </a:cxn>
                <a:cxn ang="0">
                  <a:pos x="T2" y="T3"/>
                </a:cxn>
                <a:cxn ang="0">
                  <a:pos x="T4" y="T5"/>
                </a:cxn>
                <a:cxn ang="0">
                  <a:pos x="T6" y="T7"/>
                </a:cxn>
              </a:cxnLst>
              <a:rect l="0" t="0" r="r" b="b"/>
              <a:pathLst>
                <a:path w="386" h="315">
                  <a:moveTo>
                    <a:pt x="0" y="0"/>
                  </a:moveTo>
                  <a:lnTo>
                    <a:pt x="227" y="315"/>
                  </a:lnTo>
                  <a:lnTo>
                    <a:pt x="386"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0" name="Freeform 168"/>
            <p:cNvSpPr/>
            <p:nvPr/>
          </p:nvSpPr>
          <p:spPr bwMode="auto">
            <a:xfrm>
              <a:off x="3206750" y="47625"/>
              <a:ext cx="608013" cy="153988"/>
            </a:xfrm>
            <a:custGeom>
              <a:avLst/>
              <a:gdLst>
                <a:gd name="T0" fmla="*/ 341 w 383"/>
                <a:gd name="T1" fmla="*/ 0 h 97"/>
                <a:gd name="T2" fmla="*/ 45 w 383"/>
                <a:gd name="T3" fmla="*/ 0 h 97"/>
                <a:gd name="T4" fmla="*/ 0 w 383"/>
                <a:gd name="T5" fmla="*/ 76 h 97"/>
                <a:gd name="T6" fmla="*/ 383 w 383"/>
                <a:gd name="T7" fmla="*/ 97 h 97"/>
                <a:gd name="T8" fmla="*/ 341 w 383"/>
                <a:gd name="T9" fmla="*/ 0 h 97"/>
              </a:gdLst>
              <a:ahLst/>
              <a:cxnLst>
                <a:cxn ang="0">
                  <a:pos x="T0" y="T1"/>
                </a:cxn>
                <a:cxn ang="0">
                  <a:pos x="T2" y="T3"/>
                </a:cxn>
                <a:cxn ang="0">
                  <a:pos x="T4" y="T5"/>
                </a:cxn>
                <a:cxn ang="0">
                  <a:pos x="T6" y="T7"/>
                </a:cxn>
                <a:cxn ang="0">
                  <a:pos x="T8" y="T9"/>
                </a:cxn>
              </a:cxnLst>
              <a:rect l="0" t="0" r="r" b="b"/>
              <a:pathLst>
                <a:path w="383" h="97">
                  <a:moveTo>
                    <a:pt x="341" y="0"/>
                  </a:moveTo>
                  <a:lnTo>
                    <a:pt x="45" y="0"/>
                  </a:lnTo>
                  <a:lnTo>
                    <a:pt x="0" y="76"/>
                  </a:lnTo>
                  <a:lnTo>
                    <a:pt x="383" y="97"/>
                  </a:lnTo>
                  <a:lnTo>
                    <a:pt x="341" y="0"/>
                  </a:lnTo>
                  <a:close/>
                </a:path>
              </a:pathLst>
            </a:custGeom>
            <a:solidFill>
              <a:srgbClr val="DBDCD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1" name="Freeform 169"/>
            <p:cNvSpPr/>
            <p:nvPr/>
          </p:nvSpPr>
          <p:spPr bwMode="auto">
            <a:xfrm>
              <a:off x="3206750" y="47625"/>
              <a:ext cx="608013" cy="153988"/>
            </a:xfrm>
            <a:custGeom>
              <a:avLst/>
              <a:gdLst>
                <a:gd name="T0" fmla="*/ 341 w 383"/>
                <a:gd name="T1" fmla="*/ 0 h 97"/>
                <a:gd name="T2" fmla="*/ 45 w 383"/>
                <a:gd name="T3" fmla="*/ 0 h 97"/>
                <a:gd name="T4" fmla="*/ 0 w 383"/>
                <a:gd name="T5" fmla="*/ 76 h 97"/>
                <a:gd name="T6" fmla="*/ 383 w 383"/>
                <a:gd name="T7" fmla="*/ 97 h 97"/>
                <a:gd name="T8" fmla="*/ 341 w 383"/>
                <a:gd name="T9" fmla="*/ 0 h 97"/>
              </a:gdLst>
              <a:ahLst/>
              <a:cxnLst>
                <a:cxn ang="0">
                  <a:pos x="T0" y="T1"/>
                </a:cxn>
                <a:cxn ang="0">
                  <a:pos x="T2" y="T3"/>
                </a:cxn>
                <a:cxn ang="0">
                  <a:pos x="T4" y="T5"/>
                </a:cxn>
                <a:cxn ang="0">
                  <a:pos x="T6" y="T7"/>
                </a:cxn>
                <a:cxn ang="0">
                  <a:pos x="T8" y="T9"/>
                </a:cxn>
              </a:cxnLst>
              <a:rect l="0" t="0" r="r" b="b"/>
              <a:pathLst>
                <a:path w="383" h="97">
                  <a:moveTo>
                    <a:pt x="341" y="0"/>
                  </a:moveTo>
                  <a:lnTo>
                    <a:pt x="45" y="0"/>
                  </a:lnTo>
                  <a:lnTo>
                    <a:pt x="0" y="76"/>
                  </a:lnTo>
                  <a:lnTo>
                    <a:pt x="383" y="97"/>
                  </a:lnTo>
                  <a:lnTo>
                    <a:pt x="3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2" name="Freeform 170"/>
            <p:cNvSpPr/>
            <p:nvPr/>
          </p:nvSpPr>
          <p:spPr bwMode="auto">
            <a:xfrm>
              <a:off x="3394075" y="4056063"/>
              <a:ext cx="563563" cy="473075"/>
            </a:xfrm>
            <a:custGeom>
              <a:avLst/>
              <a:gdLst>
                <a:gd name="T0" fmla="*/ 355 w 355"/>
                <a:gd name="T1" fmla="*/ 0 h 298"/>
                <a:gd name="T2" fmla="*/ 0 w 355"/>
                <a:gd name="T3" fmla="*/ 168 h 298"/>
                <a:gd name="T4" fmla="*/ 157 w 355"/>
                <a:gd name="T5" fmla="*/ 298 h 298"/>
                <a:gd name="T6" fmla="*/ 355 w 355"/>
                <a:gd name="T7" fmla="*/ 0 h 298"/>
              </a:gdLst>
              <a:ahLst/>
              <a:cxnLst>
                <a:cxn ang="0">
                  <a:pos x="T0" y="T1"/>
                </a:cxn>
                <a:cxn ang="0">
                  <a:pos x="T2" y="T3"/>
                </a:cxn>
                <a:cxn ang="0">
                  <a:pos x="T4" y="T5"/>
                </a:cxn>
                <a:cxn ang="0">
                  <a:pos x="T6" y="T7"/>
                </a:cxn>
              </a:cxnLst>
              <a:rect l="0" t="0" r="r" b="b"/>
              <a:pathLst>
                <a:path w="355" h="298">
                  <a:moveTo>
                    <a:pt x="355" y="0"/>
                  </a:moveTo>
                  <a:lnTo>
                    <a:pt x="0" y="168"/>
                  </a:lnTo>
                  <a:lnTo>
                    <a:pt x="157" y="298"/>
                  </a:lnTo>
                  <a:lnTo>
                    <a:pt x="355"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3" name="Freeform 171"/>
            <p:cNvSpPr/>
            <p:nvPr/>
          </p:nvSpPr>
          <p:spPr bwMode="auto">
            <a:xfrm>
              <a:off x="3394075" y="4056063"/>
              <a:ext cx="563563" cy="473075"/>
            </a:xfrm>
            <a:custGeom>
              <a:avLst/>
              <a:gdLst>
                <a:gd name="T0" fmla="*/ 355 w 355"/>
                <a:gd name="T1" fmla="*/ 0 h 298"/>
                <a:gd name="T2" fmla="*/ 0 w 355"/>
                <a:gd name="T3" fmla="*/ 168 h 298"/>
                <a:gd name="T4" fmla="*/ 157 w 355"/>
                <a:gd name="T5" fmla="*/ 298 h 298"/>
                <a:gd name="T6" fmla="*/ 355 w 355"/>
                <a:gd name="T7" fmla="*/ 0 h 298"/>
              </a:gdLst>
              <a:ahLst/>
              <a:cxnLst>
                <a:cxn ang="0">
                  <a:pos x="T0" y="T1"/>
                </a:cxn>
                <a:cxn ang="0">
                  <a:pos x="T2" y="T3"/>
                </a:cxn>
                <a:cxn ang="0">
                  <a:pos x="T4" y="T5"/>
                </a:cxn>
                <a:cxn ang="0">
                  <a:pos x="T6" y="T7"/>
                </a:cxn>
              </a:cxnLst>
              <a:rect l="0" t="0" r="r" b="b"/>
              <a:pathLst>
                <a:path w="355" h="298">
                  <a:moveTo>
                    <a:pt x="355" y="0"/>
                  </a:moveTo>
                  <a:lnTo>
                    <a:pt x="0" y="168"/>
                  </a:lnTo>
                  <a:lnTo>
                    <a:pt x="157" y="298"/>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4" name="Freeform 172"/>
            <p:cNvSpPr/>
            <p:nvPr/>
          </p:nvSpPr>
          <p:spPr bwMode="auto">
            <a:xfrm>
              <a:off x="3360738" y="4344988"/>
              <a:ext cx="266700" cy="620713"/>
            </a:xfrm>
            <a:custGeom>
              <a:avLst/>
              <a:gdLst>
                <a:gd name="T0" fmla="*/ 12 w 168"/>
                <a:gd name="T1" fmla="*/ 0 h 391"/>
                <a:gd name="T2" fmla="*/ 0 w 168"/>
                <a:gd name="T3" fmla="*/ 391 h 391"/>
                <a:gd name="T4" fmla="*/ 168 w 168"/>
                <a:gd name="T5" fmla="*/ 133 h 391"/>
                <a:gd name="T6" fmla="*/ 12 w 168"/>
                <a:gd name="T7" fmla="*/ 0 h 391"/>
              </a:gdLst>
              <a:ahLst/>
              <a:cxnLst>
                <a:cxn ang="0">
                  <a:pos x="T0" y="T1"/>
                </a:cxn>
                <a:cxn ang="0">
                  <a:pos x="T2" y="T3"/>
                </a:cxn>
                <a:cxn ang="0">
                  <a:pos x="T4" y="T5"/>
                </a:cxn>
                <a:cxn ang="0">
                  <a:pos x="T6" y="T7"/>
                </a:cxn>
              </a:cxnLst>
              <a:rect l="0" t="0" r="r" b="b"/>
              <a:pathLst>
                <a:path w="168" h="391">
                  <a:moveTo>
                    <a:pt x="12" y="0"/>
                  </a:moveTo>
                  <a:lnTo>
                    <a:pt x="0" y="391"/>
                  </a:lnTo>
                  <a:lnTo>
                    <a:pt x="168" y="133"/>
                  </a:lnTo>
                  <a:lnTo>
                    <a:pt x="12" y="0"/>
                  </a:lnTo>
                  <a:close/>
                </a:path>
              </a:pathLst>
            </a:custGeom>
            <a:solidFill>
              <a:srgbClr val="DEDED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5" name="Freeform 173"/>
            <p:cNvSpPr/>
            <p:nvPr/>
          </p:nvSpPr>
          <p:spPr bwMode="auto">
            <a:xfrm>
              <a:off x="3360738" y="4344988"/>
              <a:ext cx="266700" cy="620713"/>
            </a:xfrm>
            <a:custGeom>
              <a:avLst/>
              <a:gdLst>
                <a:gd name="T0" fmla="*/ 12 w 168"/>
                <a:gd name="T1" fmla="*/ 0 h 391"/>
                <a:gd name="T2" fmla="*/ 0 w 168"/>
                <a:gd name="T3" fmla="*/ 391 h 391"/>
                <a:gd name="T4" fmla="*/ 168 w 168"/>
                <a:gd name="T5" fmla="*/ 133 h 391"/>
                <a:gd name="T6" fmla="*/ 12 w 168"/>
                <a:gd name="T7" fmla="*/ 0 h 391"/>
              </a:gdLst>
              <a:ahLst/>
              <a:cxnLst>
                <a:cxn ang="0">
                  <a:pos x="T0" y="T1"/>
                </a:cxn>
                <a:cxn ang="0">
                  <a:pos x="T2" y="T3"/>
                </a:cxn>
                <a:cxn ang="0">
                  <a:pos x="T4" y="T5"/>
                </a:cxn>
                <a:cxn ang="0">
                  <a:pos x="T6" y="T7"/>
                </a:cxn>
              </a:cxnLst>
              <a:rect l="0" t="0" r="r" b="b"/>
              <a:pathLst>
                <a:path w="168" h="391">
                  <a:moveTo>
                    <a:pt x="12" y="0"/>
                  </a:moveTo>
                  <a:lnTo>
                    <a:pt x="0" y="391"/>
                  </a:lnTo>
                  <a:lnTo>
                    <a:pt x="168" y="13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6" name="Freeform 174"/>
            <p:cNvSpPr/>
            <p:nvPr/>
          </p:nvSpPr>
          <p:spPr bwMode="auto">
            <a:xfrm>
              <a:off x="3673475" y="4570413"/>
              <a:ext cx="588963" cy="628650"/>
            </a:xfrm>
            <a:custGeom>
              <a:avLst/>
              <a:gdLst>
                <a:gd name="T0" fmla="*/ 0 w 371"/>
                <a:gd name="T1" fmla="*/ 0 h 396"/>
                <a:gd name="T2" fmla="*/ 312 w 371"/>
                <a:gd name="T3" fmla="*/ 396 h 396"/>
                <a:gd name="T4" fmla="*/ 371 w 371"/>
                <a:gd name="T5" fmla="*/ 50 h 396"/>
                <a:gd name="T6" fmla="*/ 0 w 371"/>
                <a:gd name="T7" fmla="*/ 0 h 396"/>
              </a:gdLst>
              <a:ahLst/>
              <a:cxnLst>
                <a:cxn ang="0">
                  <a:pos x="T0" y="T1"/>
                </a:cxn>
                <a:cxn ang="0">
                  <a:pos x="T2" y="T3"/>
                </a:cxn>
                <a:cxn ang="0">
                  <a:pos x="T4" y="T5"/>
                </a:cxn>
                <a:cxn ang="0">
                  <a:pos x="T6" y="T7"/>
                </a:cxn>
              </a:cxnLst>
              <a:rect l="0" t="0" r="r" b="b"/>
              <a:pathLst>
                <a:path w="371" h="396">
                  <a:moveTo>
                    <a:pt x="0" y="0"/>
                  </a:moveTo>
                  <a:lnTo>
                    <a:pt x="312" y="396"/>
                  </a:lnTo>
                  <a:lnTo>
                    <a:pt x="371" y="50"/>
                  </a:lnTo>
                  <a:lnTo>
                    <a:pt x="0"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7" name="Freeform 175"/>
            <p:cNvSpPr/>
            <p:nvPr/>
          </p:nvSpPr>
          <p:spPr bwMode="auto">
            <a:xfrm>
              <a:off x="3673475" y="4570413"/>
              <a:ext cx="588963" cy="628650"/>
            </a:xfrm>
            <a:custGeom>
              <a:avLst/>
              <a:gdLst>
                <a:gd name="T0" fmla="*/ 0 w 371"/>
                <a:gd name="T1" fmla="*/ 0 h 396"/>
                <a:gd name="T2" fmla="*/ 312 w 371"/>
                <a:gd name="T3" fmla="*/ 396 h 396"/>
                <a:gd name="T4" fmla="*/ 371 w 371"/>
                <a:gd name="T5" fmla="*/ 50 h 396"/>
                <a:gd name="T6" fmla="*/ 0 w 371"/>
                <a:gd name="T7" fmla="*/ 0 h 396"/>
              </a:gdLst>
              <a:ahLst/>
              <a:cxnLst>
                <a:cxn ang="0">
                  <a:pos x="T0" y="T1"/>
                </a:cxn>
                <a:cxn ang="0">
                  <a:pos x="T2" y="T3"/>
                </a:cxn>
                <a:cxn ang="0">
                  <a:pos x="T4" y="T5"/>
                </a:cxn>
                <a:cxn ang="0">
                  <a:pos x="T6" y="T7"/>
                </a:cxn>
              </a:cxnLst>
              <a:rect l="0" t="0" r="r" b="b"/>
              <a:pathLst>
                <a:path w="371" h="396">
                  <a:moveTo>
                    <a:pt x="0" y="0"/>
                  </a:moveTo>
                  <a:lnTo>
                    <a:pt x="312" y="396"/>
                  </a:lnTo>
                  <a:lnTo>
                    <a:pt x="371" y="5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8" name="Freeform 176"/>
            <p:cNvSpPr/>
            <p:nvPr/>
          </p:nvSpPr>
          <p:spPr bwMode="auto">
            <a:xfrm>
              <a:off x="3382963" y="4583113"/>
              <a:ext cx="763588" cy="627063"/>
            </a:xfrm>
            <a:custGeom>
              <a:avLst/>
              <a:gdLst>
                <a:gd name="T0" fmla="*/ 166 w 481"/>
                <a:gd name="T1" fmla="*/ 0 h 395"/>
                <a:gd name="T2" fmla="*/ 0 w 481"/>
                <a:gd name="T3" fmla="*/ 258 h 395"/>
                <a:gd name="T4" fmla="*/ 481 w 481"/>
                <a:gd name="T5" fmla="*/ 395 h 395"/>
                <a:gd name="T6" fmla="*/ 166 w 481"/>
                <a:gd name="T7" fmla="*/ 0 h 395"/>
              </a:gdLst>
              <a:ahLst/>
              <a:cxnLst>
                <a:cxn ang="0">
                  <a:pos x="T0" y="T1"/>
                </a:cxn>
                <a:cxn ang="0">
                  <a:pos x="T2" y="T3"/>
                </a:cxn>
                <a:cxn ang="0">
                  <a:pos x="T4" y="T5"/>
                </a:cxn>
                <a:cxn ang="0">
                  <a:pos x="T6" y="T7"/>
                </a:cxn>
              </a:cxnLst>
              <a:rect l="0" t="0" r="r" b="b"/>
              <a:pathLst>
                <a:path w="481" h="395">
                  <a:moveTo>
                    <a:pt x="166" y="0"/>
                  </a:moveTo>
                  <a:lnTo>
                    <a:pt x="0" y="258"/>
                  </a:lnTo>
                  <a:lnTo>
                    <a:pt x="481" y="395"/>
                  </a:lnTo>
                  <a:lnTo>
                    <a:pt x="166"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9" name="Freeform 177"/>
            <p:cNvSpPr/>
            <p:nvPr/>
          </p:nvSpPr>
          <p:spPr bwMode="auto">
            <a:xfrm>
              <a:off x="3382963" y="4583113"/>
              <a:ext cx="763588" cy="627063"/>
            </a:xfrm>
            <a:custGeom>
              <a:avLst/>
              <a:gdLst>
                <a:gd name="T0" fmla="*/ 166 w 481"/>
                <a:gd name="T1" fmla="*/ 0 h 395"/>
                <a:gd name="T2" fmla="*/ 0 w 481"/>
                <a:gd name="T3" fmla="*/ 258 h 395"/>
                <a:gd name="T4" fmla="*/ 481 w 481"/>
                <a:gd name="T5" fmla="*/ 395 h 395"/>
                <a:gd name="T6" fmla="*/ 166 w 481"/>
                <a:gd name="T7" fmla="*/ 0 h 395"/>
              </a:gdLst>
              <a:ahLst/>
              <a:cxnLst>
                <a:cxn ang="0">
                  <a:pos x="T0" y="T1"/>
                </a:cxn>
                <a:cxn ang="0">
                  <a:pos x="T2" y="T3"/>
                </a:cxn>
                <a:cxn ang="0">
                  <a:pos x="T4" y="T5"/>
                </a:cxn>
                <a:cxn ang="0">
                  <a:pos x="T6" y="T7"/>
                </a:cxn>
              </a:cxnLst>
              <a:rect l="0" t="0" r="r" b="b"/>
              <a:pathLst>
                <a:path w="481" h="395">
                  <a:moveTo>
                    <a:pt x="166" y="0"/>
                  </a:moveTo>
                  <a:lnTo>
                    <a:pt x="0" y="258"/>
                  </a:lnTo>
                  <a:lnTo>
                    <a:pt x="481" y="395"/>
                  </a:lnTo>
                  <a:lnTo>
                    <a:pt x="1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0" name="Freeform 178"/>
            <p:cNvSpPr/>
            <p:nvPr/>
          </p:nvSpPr>
          <p:spPr bwMode="auto">
            <a:xfrm>
              <a:off x="3668713" y="4064000"/>
              <a:ext cx="590550" cy="552450"/>
            </a:xfrm>
            <a:custGeom>
              <a:avLst/>
              <a:gdLst>
                <a:gd name="T0" fmla="*/ 199 w 372"/>
                <a:gd name="T1" fmla="*/ 0 h 348"/>
                <a:gd name="T2" fmla="*/ 0 w 372"/>
                <a:gd name="T3" fmla="*/ 301 h 348"/>
                <a:gd name="T4" fmla="*/ 372 w 372"/>
                <a:gd name="T5" fmla="*/ 348 h 348"/>
                <a:gd name="T6" fmla="*/ 199 w 372"/>
                <a:gd name="T7" fmla="*/ 0 h 348"/>
              </a:gdLst>
              <a:ahLst/>
              <a:cxnLst>
                <a:cxn ang="0">
                  <a:pos x="T0" y="T1"/>
                </a:cxn>
                <a:cxn ang="0">
                  <a:pos x="T2" y="T3"/>
                </a:cxn>
                <a:cxn ang="0">
                  <a:pos x="T4" y="T5"/>
                </a:cxn>
                <a:cxn ang="0">
                  <a:pos x="T6" y="T7"/>
                </a:cxn>
              </a:cxnLst>
              <a:rect l="0" t="0" r="r" b="b"/>
              <a:pathLst>
                <a:path w="372" h="348">
                  <a:moveTo>
                    <a:pt x="199" y="0"/>
                  </a:moveTo>
                  <a:lnTo>
                    <a:pt x="0" y="301"/>
                  </a:lnTo>
                  <a:lnTo>
                    <a:pt x="372" y="348"/>
                  </a:lnTo>
                  <a:lnTo>
                    <a:pt x="199"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1" name="Freeform 179"/>
            <p:cNvSpPr/>
            <p:nvPr/>
          </p:nvSpPr>
          <p:spPr bwMode="auto">
            <a:xfrm>
              <a:off x="3668713" y="4064000"/>
              <a:ext cx="590550" cy="552450"/>
            </a:xfrm>
            <a:custGeom>
              <a:avLst/>
              <a:gdLst>
                <a:gd name="T0" fmla="*/ 199 w 372"/>
                <a:gd name="T1" fmla="*/ 0 h 348"/>
                <a:gd name="T2" fmla="*/ 0 w 372"/>
                <a:gd name="T3" fmla="*/ 301 h 348"/>
                <a:gd name="T4" fmla="*/ 372 w 372"/>
                <a:gd name="T5" fmla="*/ 348 h 348"/>
                <a:gd name="T6" fmla="*/ 199 w 372"/>
                <a:gd name="T7" fmla="*/ 0 h 348"/>
              </a:gdLst>
              <a:ahLst/>
              <a:cxnLst>
                <a:cxn ang="0">
                  <a:pos x="T0" y="T1"/>
                </a:cxn>
                <a:cxn ang="0">
                  <a:pos x="T2" y="T3"/>
                </a:cxn>
                <a:cxn ang="0">
                  <a:pos x="T4" y="T5"/>
                </a:cxn>
                <a:cxn ang="0">
                  <a:pos x="T6" y="T7"/>
                </a:cxn>
              </a:cxnLst>
              <a:rect l="0" t="0" r="r" b="b"/>
              <a:pathLst>
                <a:path w="372" h="348">
                  <a:moveTo>
                    <a:pt x="199" y="0"/>
                  </a:moveTo>
                  <a:lnTo>
                    <a:pt x="0" y="301"/>
                  </a:lnTo>
                  <a:lnTo>
                    <a:pt x="372" y="348"/>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2" name="Freeform 180"/>
            <p:cNvSpPr/>
            <p:nvPr/>
          </p:nvSpPr>
          <p:spPr bwMode="auto">
            <a:xfrm>
              <a:off x="7129463" y="3621088"/>
              <a:ext cx="368300" cy="649288"/>
            </a:xfrm>
            <a:custGeom>
              <a:avLst/>
              <a:gdLst>
                <a:gd name="T0" fmla="*/ 19 w 232"/>
                <a:gd name="T1" fmla="*/ 0 h 409"/>
                <a:gd name="T2" fmla="*/ 0 w 232"/>
                <a:gd name="T3" fmla="*/ 409 h 409"/>
                <a:gd name="T4" fmla="*/ 232 w 232"/>
                <a:gd name="T5" fmla="*/ 284 h 409"/>
                <a:gd name="T6" fmla="*/ 19 w 232"/>
                <a:gd name="T7" fmla="*/ 0 h 409"/>
              </a:gdLst>
              <a:ahLst/>
              <a:cxnLst>
                <a:cxn ang="0">
                  <a:pos x="T0" y="T1"/>
                </a:cxn>
                <a:cxn ang="0">
                  <a:pos x="T2" y="T3"/>
                </a:cxn>
                <a:cxn ang="0">
                  <a:pos x="T4" y="T5"/>
                </a:cxn>
                <a:cxn ang="0">
                  <a:pos x="T6" y="T7"/>
                </a:cxn>
              </a:cxnLst>
              <a:rect l="0" t="0" r="r" b="b"/>
              <a:pathLst>
                <a:path w="232" h="409">
                  <a:moveTo>
                    <a:pt x="19" y="0"/>
                  </a:moveTo>
                  <a:lnTo>
                    <a:pt x="0" y="409"/>
                  </a:lnTo>
                  <a:lnTo>
                    <a:pt x="232" y="284"/>
                  </a:lnTo>
                  <a:lnTo>
                    <a:pt x="19"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3" name="Freeform 181"/>
            <p:cNvSpPr/>
            <p:nvPr/>
          </p:nvSpPr>
          <p:spPr bwMode="auto">
            <a:xfrm>
              <a:off x="7129463" y="3621088"/>
              <a:ext cx="368300" cy="649288"/>
            </a:xfrm>
            <a:custGeom>
              <a:avLst/>
              <a:gdLst>
                <a:gd name="T0" fmla="*/ 19 w 232"/>
                <a:gd name="T1" fmla="*/ 0 h 409"/>
                <a:gd name="T2" fmla="*/ 0 w 232"/>
                <a:gd name="T3" fmla="*/ 409 h 409"/>
                <a:gd name="T4" fmla="*/ 232 w 232"/>
                <a:gd name="T5" fmla="*/ 284 h 409"/>
                <a:gd name="T6" fmla="*/ 19 w 232"/>
                <a:gd name="T7" fmla="*/ 0 h 409"/>
              </a:gdLst>
              <a:ahLst/>
              <a:cxnLst>
                <a:cxn ang="0">
                  <a:pos x="T0" y="T1"/>
                </a:cxn>
                <a:cxn ang="0">
                  <a:pos x="T2" y="T3"/>
                </a:cxn>
                <a:cxn ang="0">
                  <a:pos x="T4" y="T5"/>
                </a:cxn>
                <a:cxn ang="0">
                  <a:pos x="T6" y="T7"/>
                </a:cxn>
              </a:cxnLst>
              <a:rect l="0" t="0" r="r" b="b"/>
              <a:pathLst>
                <a:path w="232" h="409">
                  <a:moveTo>
                    <a:pt x="19" y="0"/>
                  </a:moveTo>
                  <a:lnTo>
                    <a:pt x="0" y="409"/>
                  </a:lnTo>
                  <a:lnTo>
                    <a:pt x="232" y="28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4" name="Freeform 182"/>
            <p:cNvSpPr/>
            <p:nvPr/>
          </p:nvSpPr>
          <p:spPr bwMode="auto">
            <a:xfrm>
              <a:off x="6865938" y="4333875"/>
              <a:ext cx="684213" cy="650875"/>
            </a:xfrm>
            <a:custGeom>
              <a:avLst/>
              <a:gdLst>
                <a:gd name="T0" fmla="*/ 161 w 431"/>
                <a:gd name="T1" fmla="*/ 0 h 410"/>
                <a:gd name="T2" fmla="*/ 0 w 431"/>
                <a:gd name="T3" fmla="*/ 348 h 410"/>
                <a:gd name="T4" fmla="*/ 431 w 431"/>
                <a:gd name="T5" fmla="*/ 410 h 410"/>
                <a:gd name="T6" fmla="*/ 161 w 431"/>
                <a:gd name="T7" fmla="*/ 0 h 410"/>
              </a:gdLst>
              <a:ahLst/>
              <a:cxnLst>
                <a:cxn ang="0">
                  <a:pos x="T0" y="T1"/>
                </a:cxn>
                <a:cxn ang="0">
                  <a:pos x="T2" y="T3"/>
                </a:cxn>
                <a:cxn ang="0">
                  <a:pos x="T4" y="T5"/>
                </a:cxn>
                <a:cxn ang="0">
                  <a:pos x="T6" y="T7"/>
                </a:cxn>
              </a:cxnLst>
              <a:rect l="0" t="0" r="r" b="b"/>
              <a:pathLst>
                <a:path w="431" h="410">
                  <a:moveTo>
                    <a:pt x="161" y="0"/>
                  </a:moveTo>
                  <a:lnTo>
                    <a:pt x="0" y="348"/>
                  </a:lnTo>
                  <a:lnTo>
                    <a:pt x="431" y="410"/>
                  </a:lnTo>
                  <a:lnTo>
                    <a:pt x="161" y="0"/>
                  </a:lnTo>
                  <a:close/>
                </a:path>
              </a:pathLst>
            </a:custGeom>
            <a:solidFill>
              <a:srgbClr val="DEDED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5" name="Freeform 183"/>
            <p:cNvSpPr/>
            <p:nvPr/>
          </p:nvSpPr>
          <p:spPr bwMode="auto">
            <a:xfrm>
              <a:off x="6865938" y="4333875"/>
              <a:ext cx="684213" cy="650875"/>
            </a:xfrm>
            <a:custGeom>
              <a:avLst/>
              <a:gdLst>
                <a:gd name="T0" fmla="*/ 161 w 431"/>
                <a:gd name="T1" fmla="*/ 0 h 410"/>
                <a:gd name="T2" fmla="*/ 0 w 431"/>
                <a:gd name="T3" fmla="*/ 348 h 410"/>
                <a:gd name="T4" fmla="*/ 431 w 431"/>
                <a:gd name="T5" fmla="*/ 410 h 410"/>
                <a:gd name="T6" fmla="*/ 161 w 431"/>
                <a:gd name="T7" fmla="*/ 0 h 410"/>
              </a:gdLst>
              <a:ahLst/>
              <a:cxnLst>
                <a:cxn ang="0">
                  <a:pos x="T0" y="T1"/>
                </a:cxn>
                <a:cxn ang="0">
                  <a:pos x="T2" y="T3"/>
                </a:cxn>
                <a:cxn ang="0">
                  <a:pos x="T4" y="T5"/>
                </a:cxn>
                <a:cxn ang="0">
                  <a:pos x="T6" y="T7"/>
                </a:cxn>
              </a:cxnLst>
              <a:rect l="0" t="0" r="r" b="b"/>
              <a:pathLst>
                <a:path w="431" h="410">
                  <a:moveTo>
                    <a:pt x="161" y="0"/>
                  </a:moveTo>
                  <a:lnTo>
                    <a:pt x="0" y="348"/>
                  </a:lnTo>
                  <a:lnTo>
                    <a:pt x="431" y="41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6" name="Freeform 184"/>
            <p:cNvSpPr/>
            <p:nvPr/>
          </p:nvSpPr>
          <p:spPr bwMode="auto">
            <a:xfrm>
              <a:off x="6546850" y="4322763"/>
              <a:ext cx="544513" cy="557213"/>
            </a:xfrm>
            <a:custGeom>
              <a:avLst/>
              <a:gdLst>
                <a:gd name="T0" fmla="*/ 343 w 343"/>
                <a:gd name="T1" fmla="*/ 0 h 351"/>
                <a:gd name="T2" fmla="*/ 0 w 343"/>
                <a:gd name="T3" fmla="*/ 199 h 351"/>
                <a:gd name="T4" fmla="*/ 185 w 343"/>
                <a:gd name="T5" fmla="*/ 351 h 351"/>
                <a:gd name="T6" fmla="*/ 343 w 343"/>
                <a:gd name="T7" fmla="*/ 0 h 351"/>
              </a:gdLst>
              <a:ahLst/>
              <a:cxnLst>
                <a:cxn ang="0">
                  <a:pos x="T0" y="T1"/>
                </a:cxn>
                <a:cxn ang="0">
                  <a:pos x="T2" y="T3"/>
                </a:cxn>
                <a:cxn ang="0">
                  <a:pos x="T4" y="T5"/>
                </a:cxn>
                <a:cxn ang="0">
                  <a:pos x="T6" y="T7"/>
                </a:cxn>
              </a:cxnLst>
              <a:rect l="0" t="0" r="r" b="b"/>
              <a:pathLst>
                <a:path w="343" h="351">
                  <a:moveTo>
                    <a:pt x="343" y="0"/>
                  </a:moveTo>
                  <a:lnTo>
                    <a:pt x="0" y="199"/>
                  </a:lnTo>
                  <a:lnTo>
                    <a:pt x="185" y="351"/>
                  </a:lnTo>
                  <a:lnTo>
                    <a:pt x="343" y="0"/>
                  </a:lnTo>
                  <a:close/>
                </a:path>
              </a:pathLst>
            </a:custGeom>
            <a:solidFill>
              <a:srgbClr val="CCCDC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7" name="Freeform 185"/>
            <p:cNvSpPr/>
            <p:nvPr/>
          </p:nvSpPr>
          <p:spPr bwMode="auto">
            <a:xfrm>
              <a:off x="6546850" y="4322763"/>
              <a:ext cx="544513" cy="557213"/>
            </a:xfrm>
            <a:custGeom>
              <a:avLst/>
              <a:gdLst>
                <a:gd name="T0" fmla="*/ 343 w 343"/>
                <a:gd name="T1" fmla="*/ 0 h 351"/>
                <a:gd name="T2" fmla="*/ 0 w 343"/>
                <a:gd name="T3" fmla="*/ 199 h 351"/>
                <a:gd name="T4" fmla="*/ 185 w 343"/>
                <a:gd name="T5" fmla="*/ 351 h 351"/>
                <a:gd name="T6" fmla="*/ 343 w 343"/>
                <a:gd name="T7" fmla="*/ 0 h 351"/>
              </a:gdLst>
              <a:ahLst/>
              <a:cxnLst>
                <a:cxn ang="0">
                  <a:pos x="T0" y="T1"/>
                </a:cxn>
                <a:cxn ang="0">
                  <a:pos x="T2" y="T3"/>
                </a:cxn>
                <a:cxn ang="0">
                  <a:pos x="T4" y="T5"/>
                </a:cxn>
                <a:cxn ang="0">
                  <a:pos x="T6" y="T7"/>
                </a:cxn>
              </a:cxnLst>
              <a:rect l="0" t="0" r="r" b="b"/>
              <a:pathLst>
                <a:path w="343" h="351">
                  <a:moveTo>
                    <a:pt x="343" y="0"/>
                  </a:moveTo>
                  <a:lnTo>
                    <a:pt x="0" y="199"/>
                  </a:lnTo>
                  <a:lnTo>
                    <a:pt x="185" y="351"/>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8" name="Freeform 186"/>
            <p:cNvSpPr/>
            <p:nvPr/>
          </p:nvSpPr>
          <p:spPr bwMode="auto">
            <a:xfrm>
              <a:off x="5397500" y="479425"/>
              <a:ext cx="563563" cy="544513"/>
            </a:xfrm>
            <a:custGeom>
              <a:avLst/>
              <a:gdLst>
                <a:gd name="T0" fmla="*/ 336 w 355"/>
                <a:gd name="T1" fmla="*/ 0 h 343"/>
                <a:gd name="T2" fmla="*/ 0 w 355"/>
                <a:gd name="T3" fmla="*/ 178 h 343"/>
                <a:gd name="T4" fmla="*/ 355 w 355"/>
                <a:gd name="T5" fmla="*/ 343 h 343"/>
                <a:gd name="T6" fmla="*/ 336 w 355"/>
                <a:gd name="T7" fmla="*/ 0 h 343"/>
              </a:gdLst>
              <a:ahLst/>
              <a:cxnLst>
                <a:cxn ang="0">
                  <a:pos x="T0" y="T1"/>
                </a:cxn>
                <a:cxn ang="0">
                  <a:pos x="T2" y="T3"/>
                </a:cxn>
                <a:cxn ang="0">
                  <a:pos x="T4" y="T5"/>
                </a:cxn>
                <a:cxn ang="0">
                  <a:pos x="T6" y="T7"/>
                </a:cxn>
              </a:cxnLst>
              <a:rect l="0" t="0" r="r" b="b"/>
              <a:pathLst>
                <a:path w="355" h="343">
                  <a:moveTo>
                    <a:pt x="336" y="0"/>
                  </a:moveTo>
                  <a:lnTo>
                    <a:pt x="0" y="178"/>
                  </a:lnTo>
                  <a:lnTo>
                    <a:pt x="355" y="343"/>
                  </a:lnTo>
                  <a:lnTo>
                    <a:pt x="336"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9" name="Freeform 187"/>
            <p:cNvSpPr/>
            <p:nvPr/>
          </p:nvSpPr>
          <p:spPr bwMode="auto">
            <a:xfrm>
              <a:off x="5397500" y="479425"/>
              <a:ext cx="563563" cy="544513"/>
            </a:xfrm>
            <a:custGeom>
              <a:avLst/>
              <a:gdLst>
                <a:gd name="T0" fmla="*/ 336 w 355"/>
                <a:gd name="T1" fmla="*/ 0 h 343"/>
                <a:gd name="T2" fmla="*/ 0 w 355"/>
                <a:gd name="T3" fmla="*/ 178 h 343"/>
                <a:gd name="T4" fmla="*/ 355 w 355"/>
                <a:gd name="T5" fmla="*/ 343 h 343"/>
                <a:gd name="T6" fmla="*/ 336 w 355"/>
                <a:gd name="T7" fmla="*/ 0 h 343"/>
              </a:gdLst>
              <a:ahLst/>
              <a:cxnLst>
                <a:cxn ang="0">
                  <a:pos x="T0" y="T1"/>
                </a:cxn>
                <a:cxn ang="0">
                  <a:pos x="T2" y="T3"/>
                </a:cxn>
                <a:cxn ang="0">
                  <a:pos x="T4" y="T5"/>
                </a:cxn>
                <a:cxn ang="0">
                  <a:pos x="T6" y="T7"/>
                </a:cxn>
              </a:cxnLst>
              <a:rect l="0" t="0" r="r" b="b"/>
              <a:pathLst>
                <a:path w="355" h="343">
                  <a:moveTo>
                    <a:pt x="336" y="0"/>
                  </a:moveTo>
                  <a:lnTo>
                    <a:pt x="0" y="178"/>
                  </a:lnTo>
                  <a:lnTo>
                    <a:pt x="355" y="343"/>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0" name="Freeform 188"/>
            <p:cNvSpPr/>
            <p:nvPr/>
          </p:nvSpPr>
          <p:spPr bwMode="auto">
            <a:xfrm>
              <a:off x="5961063" y="484188"/>
              <a:ext cx="476250" cy="544513"/>
            </a:xfrm>
            <a:custGeom>
              <a:avLst/>
              <a:gdLst>
                <a:gd name="T0" fmla="*/ 0 w 300"/>
                <a:gd name="T1" fmla="*/ 0 h 343"/>
                <a:gd name="T2" fmla="*/ 16 w 300"/>
                <a:gd name="T3" fmla="*/ 343 h 343"/>
                <a:gd name="T4" fmla="*/ 300 w 300"/>
                <a:gd name="T5" fmla="*/ 291 h 343"/>
                <a:gd name="T6" fmla="*/ 0 w 300"/>
                <a:gd name="T7" fmla="*/ 0 h 343"/>
              </a:gdLst>
              <a:ahLst/>
              <a:cxnLst>
                <a:cxn ang="0">
                  <a:pos x="T0" y="T1"/>
                </a:cxn>
                <a:cxn ang="0">
                  <a:pos x="T2" y="T3"/>
                </a:cxn>
                <a:cxn ang="0">
                  <a:pos x="T4" y="T5"/>
                </a:cxn>
                <a:cxn ang="0">
                  <a:pos x="T6" y="T7"/>
                </a:cxn>
              </a:cxnLst>
              <a:rect l="0" t="0" r="r" b="b"/>
              <a:pathLst>
                <a:path w="300" h="343">
                  <a:moveTo>
                    <a:pt x="0" y="0"/>
                  </a:moveTo>
                  <a:lnTo>
                    <a:pt x="16" y="343"/>
                  </a:lnTo>
                  <a:lnTo>
                    <a:pt x="300" y="291"/>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1" name="Freeform 189"/>
            <p:cNvSpPr/>
            <p:nvPr/>
          </p:nvSpPr>
          <p:spPr bwMode="auto">
            <a:xfrm>
              <a:off x="5961063" y="484188"/>
              <a:ext cx="476250" cy="544513"/>
            </a:xfrm>
            <a:custGeom>
              <a:avLst/>
              <a:gdLst>
                <a:gd name="T0" fmla="*/ 0 w 300"/>
                <a:gd name="T1" fmla="*/ 0 h 343"/>
                <a:gd name="T2" fmla="*/ 16 w 300"/>
                <a:gd name="T3" fmla="*/ 343 h 343"/>
                <a:gd name="T4" fmla="*/ 300 w 300"/>
                <a:gd name="T5" fmla="*/ 291 h 343"/>
                <a:gd name="T6" fmla="*/ 0 w 300"/>
                <a:gd name="T7" fmla="*/ 0 h 343"/>
              </a:gdLst>
              <a:ahLst/>
              <a:cxnLst>
                <a:cxn ang="0">
                  <a:pos x="T0" y="T1"/>
                </a:cxn>
                <a:cxn ang="0">
                  <a:pos x="T2" y="T3"/>
                </a:cxn>
                <a:cxn ang="0">
                  <a:pos x="T4" y="T5"/>
                </a:cxn>
                <a:cxn ang="0">
                  <a:pos x="T6" y="T7"/>
                </a:cxn>
              </a:cxnLst>
              <a:rect l="0" t="0" r="r" b="b"/>
              <a:pathLst>
                <a:path w="300" h="343">
                  <a:moveTo>
                    <a:pt x="0" y="0"/>
                  </a:moveTo>
                  <a:lnTo>
                    <a:pt x="16" y="343"/>
                  </a:lnTo>
                  <a:lnTo>
                    <a:pt x="300"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2" name="Freeform 190"/>
            <p:cNvSpPr/>
            <p:nvPr/>
          </p:nvSpPr>
          <p:spPr bwMode="auto">
            <a:xfrm>
              <a:off x="6010275" y="3962400"/>
              <a:ext cx="712788" cy="646113"/>
            </a:xfrm>
            <a:custGeom>
              <a:avLst/>
              <a:gdLst>
                <a:gd name="T0" fmla="*/ 449 w 449"/>
                <a:gd name="T1" fmla="*/ 0 h 407"/>
                <a:gd name="T2" fmla="*/ 0 w 449"/>
                <a:gd name="T3" fmla="*/ 90 h 407"/>
                <a:gd name="T4" fmla="*/ 317 w 449"/>
                <a:gd name="T5" fmla="*/ 407 h 407"/>
                <a:gd name="T6" fmla="*/ 449 w 449"/>
                <a:gd name="T7" fmla="*/ 0 h 407"/>
              </a:gdLst>
              <a:ahLst/>
              <a:cxnLst>
                <a:cxn ang="0">
                  <a:pos x="T0" y="T1"/>
                </a:cxn>
                <a:cxn ang="0">
                  <a:pos x="T2" y="T3"/>
                </a:cxn>
                <a:cxn ang="0">
                  <a:pos x="T4" y="T5"/>
                </a:cxn>
                <a:cxn ang="0">
                  <a:pos x="T6" y="T7"/>
                </a:cxn>
              </a:cxnLst>
              <a:rect l="0" t="0" r="r" b="b"/>
              <a:pathLst>
                <a:path w="449" h="407">
                  <a:moveTo>
                    <a:pt x="449" y="0"/>
                  </a:moveTo>
                  <a:lnTo>
                    <a:pt x="0" y="90"/>
                  </a:lnTo>
                  <a:lnTo>
                    <a:pt x="317" y="407"/>
                  </a:lnTo>
                  <a:lnTo>
                    <a:pt x="449"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3" name="Freeform 191"/>
            <p:cNvSpPr/>
            <p:nvPr/>
          </p:nvSpPr>
          <p:spPr bwMode="auto">
            <a:xfrm>
              <a:off x="6010275" y="3962400"/>
              <a:ext cx="712788" cy="646113"/>
            </a:xfrm>
            <a:custGeom>
              <a:avLst/>
              <a:gdLst>
                <a:gd name="T0" fmla="*/ 449 w 449"/>
                <a:gd name="T1" fmla="*/ 0 h 407"/>
                <a:gd name="T2" fmla="*/ 0 w 449"/>
                <a:gd name="T3" fmla="*/ 90 h 407"/>
                <a:gd name="T4" fmla="*/ 317 w 449"/>
                <a:gd name="T5" fmla="*/ 407 h 407"/>
                <a:gd name="T6" fmla="*/ 449 w 449"/>
                <a:gd name="T7" fmla="*/ 0 h 407"/>
              </a:gdLst>
              <a:ahLst/>
              <a:cxnLst>
                <a:cxn ang="0">
                  <a:pos x="T0" y="T1"/>
                </a:cxn>
                <a:cxn ang="0">
                  <a:pos x="T2" y="T3"/>
                </a:cxn>
                <a:cxn ang="0">
                  <a:pos x="T4" y="T5"/>
                </a:cxn>
                <a:cxn ang="0">
                  <a:pos x="T6" y="T7"/>
                </a:cxn>
              </a:cxnLst>
              <a:rect l="0" t="0" r="r" b="b"/>
              <a:pathLst>
                <a:path w="449" h="407">
                  <a:moveTo>
                    <a:pt x="449" y="0"/>
                  </a:moveTo>
                  <a:lnTo>
                    <a:pt x="0" y="90"/>
                  </a:lnTo>
                  <a:lnTo>
                    <a:pt x="317" y="407"/>
                  </a:lnTo>
                  <a:lnTo>
                    <a:pt x="4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4" name="Freeform 192"/>
            <p:cNvSpPr/>
            <p:nvPr/>
          </p:nvSpPr>
          <p:spPr bwMode="auto">
            <a:xfrm>
              <a:off x="6002338" y="3744913"/>
              <a:ext cx="717550" cy="338138"/>
            </a:xfrm>
            <a:custGeom>
              <a:avLst/>
              <a:gdLst>
                <a:gd name="T0" fmla="*/ 196 w 452"/>
                <a:gd name="T1" fmla="*/ 0 h 213"/>
                <a:gd name="T2" fmla="*/ 0 w 452"/>
                <a:gd name="T3" fmla="*/ 213 h 213"/>
                <a:gd name="T4" fmla="*/ 452 w 452"/>
                <a:gd name="T5" fmla="*/ 121 h 213"/>
                <a:gd name="T6" fmla="*/ 196 w 452"/>
                <a:gd name="T7" fmla="*/ 0 h 213"/>
              </a:gdLst>
              <a:ahLst/>
              <a:cxnLst>
                <a:cxn ang="0">
                  <a:pos x="T0" y="T1"/>
                </a:cxn>
                <a:cxn ang="0">
                  <a:pos x="T2" y="T3"/>
                </a:cxn>
                <a:cxn ang="0">
                  <a:pos x="T4" y="T5"/>
                </a:cxn>
                <a:cxn ang="0">
                  <a:pos x="T6" y="T7"/>
                </a:cxn>
              </a:cxnLst>
              <a:rect l="0" t="0" r="r" b="b"/>
              <a:pathLst>
                <a:path w="452" h="213">
                  <a:moveTo>
                    <a:pt x="196" y="0"/>
                  </a:moveTo>
                  <a:lnTo>
                    <a:pt x="0" y="213"/>
                  </a:lnTo>
                  <a:lnTo>
                    <a:pt x="452" y="121"/>
                  </a:lnTo>
                  <a:lnTo>
                    <a:pt x="196"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5" name="Freeform 193"/>
            <p:cNvSpPr/>
            <p:nvPr/>
          </p:nvSpPr>
          <p:spPr bwMode="auto">
            <a:xfrm>
              <a:off x="6002338" y="3744913"/>
              <a:ext cx="717550" cy="338138"/>
            </a:xfrm>
            <a:custGeom>
              <a:avLst/>
              <a:gdLst>
                <a:gd name="T0" fmla="*/ 196 w 452"/>
                <a:gd name="T1" fmla="*/ 0 h 213"/>
                <a:gd name="T2" fmla="*/ 0 w 452"/>
                <a:gd name="T3" fmla="*/ 213 h 213"/>
                <a:gd name="T4" fmla="*/ 452 w 452"/>
                <a:gd name="T5" fmla="*/ 121 h 213"/>
                <a:gd name="T6" fmla="*/ 196 w 452"/>
                <a:gd name="T7" fmla="*/ 0 h 213"/>
              </a:gdLst>
              <a:ahLst/>
              <a:cxnLst>
                <a:cxn ang="0">
                  <a:pos x="T0" y="T1"/>
                </a:cxn>
                <a:cxn ang="0">
                  <a:pos x="T2" y="T3"/>
                </a:cxn>
                <a:cxn ang="0">
                  <a:pos x="T4" y="T5"/>
                </a:cxn>
                <a:cxn ang="0">
                  <a:pos x="T6" y="T7"/>
                </a:cxn>
              </a:cxnLst>
              <a:rect l="0" t="0" r="r" b="b"/>
              <a:pathLst>
                <a:path w="452" h="213">
                  <a:moveTo>
                    <a:pt x="196" y="0"/>
                  </a:moveTo>
                  <a:lnTo>
                    <a:pt x="0" y="213"/>
                  </a:lnTo>
                  <a:lnTo>
                    <a:pt x="452" y="121"/>
                  </a:lnTo>
                  <a:lnTo>
                    <a:pt x="1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6" name="Freeform 194"/>
            <p:cNvSpPr/>
            <p:nvPr/>
          </p:nvSpPr>
          <p:spPr bwMode="auto">
            <a:xfrm>
              <a:off x="6543675" y="3965575"/>
              <a:ext cx="547688" cy="647700"/>
            </a:xfrm>
            <a:custGeom>
              <a:avLst/>
              <a:gdLst>
                <a:gd name="T0" fmla="*/ 132 w 345"/>
                <a:gd name="T1" fmla="*/ 0 h 408"/>
                <a:gd name="T2" fmla="*/ 0 w 345"/>
                <a:gd name="T3" fmla="*/ 408 h 408"/>
                <a:gd name="T4" fmla="*/ 345 w 345"/>
                <a:gd name="T5" fmla="*/ 209 h 408"/>
                <a:gd name="T6" fmla="*/ 132 w 345"/>
                <a:gd name="T7" fmla="*/ 0 h 408"/>
              </a:gdLst>
              <a:ahLst/>
              <a:cxnLst>
                <a:cxn ang="0">
                  <a:pos x="T0" y="T1"/>
                </a:cxn>
                <a:cxn ang="0">
                  <a:pos x="T2" y="T3"/>
                </a:cxn>
                <a:cxn ang="0">
                  <a:pos x="T4" y="T5"/>
                </a:cxn>
                <a:cxn ang="0">
                  <a:pos x="T6" y="T7"/>
                </a:cxn>
              </a:cxnLst>
              <a:rect l="0" t="0" r="r" b="b"/>
              <a:pathLst>
                <a:path w="345" h="408">
                  <a:moveTo>
                    <a:pt x="132" y="0"/>
                  </a:moveTo>
                  <a:lnTo>
                    <a:pt x="0" y="408"/>
                  </a:lnTo>
                  <a:lnTo>
                    <a:pt x="345" y="209"/>
                  </a:lnTo>
                  <a:lnTo>
                    <a:pt x="132"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7" name="Freeform 195"/>
            <p:cNvSpPr/>
            <p:nvPr/>
          </p:nvSpPr>
          <p:spPr bwMode="auto">
            <a:xfrm>
              <a:off x="6543675" y="3965575"/>
              <a:ext cx="547688" cy="647700"/>
            </a:xfrm>
            <a:custGeom>
              <a:avLst/>
              <a:gdLst>
                <a:gd name="T0" fmla="*/ 132 w 345"/>
                <a:gd name="T1" fmla="*/ 0 h 408"/>
                <a:gd name="T2" fmla="*/ 0 w 345"/>
                <a:gd name="T3" fmla="*/ 408 h 408"/>
                <a:gd name="T4" fmla="*/ 345 w 345"/>
                <a:gd name="T5" fmla="*/ 209 h 408"/>
                <a:gd name="T6" fmla="*/ 132 w 345"/>
                <a:gd name="T7" fmla="*/ 0 h 408"/>
              </a:gdLst>
              <a:ahLst/>
              <a:cxnLst>
                <a:cxn ang="0">
                  <a:pos x="T0" y="T1"/>
                </a:cxn>
                <a:cxn ang="0">
                  <a:pos x="T2" y="T3"/>
                </a:cxn>
                <a:cxn ang="0">
                  <a:pos x="T4" y="T5"/>
                </a:cxn>
                <a:cxn ang="0">
                  <a:pos x="T6" y="T7"/>
                </a:cxn>
              </a:cxnLst>
              <a:rect l="0" t="0" r="r" b="b"/>
              <a:pathLst>
                <a:path w="345" h="408">
                  <a:moveTo>
                    <a:pt x="132" y="0"/>
                  </a:moveTo>
                  <a:lnTo>
                    <a:pt x="0" y="408"/>
                  </a:lnTo>
                  <a:lnTo>
                    <a:pt x="345" y="209"/>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8" name="Freeform 196"/>
            <p:cNvSpPr/>
            <p:nvPr/>
          </p:nvSpPr>
          <p:spPr bwMode="auto">
            <a:xfrm>
              <a:off x="6772275" y="3616325"/>
              <a:ext cx="365125" cy="650875"/>
            </a:xfrm>
            <a:custGeom>
              <a:avLst/>
              <a:gdLst>
                <a:gd name="T0" fmla="*/ 230 w 230"/>
                <a:gd name="T1" fmla="*/ 0 h 410"/>
                <a:gd name="T2" fmla="*/ 0 w 230"/>
                <a:gd name="T3" fmla="*/ 202 h 410"/>
                <a:gd name="T4" fmla="*/ 211 w 230"/>
                <a:gd name="T5" fmla="*/ 410 h 410"/>
                <a:gd name="T6" fmla="*/ 230 w 230"/>
                <a:gd name="T7" fmla="*/ 0 h 410"/>
              </a:gdLst>
              <a:ahLst/>
              <a:cxnLst>
                <a:cxn ang="0">
                  <a:pos x="T0" y="T1"/>
                </a:cxn>
                <a:cxn ang="0">
                  <a:pos x="T2" y="T3"/>
                </a:cxn>
                <a:cxn ang="0">
                  <a:pos x="T4" y="T5"/>
                </a:cxn>
                <a:cxn ang="0">
                  <a:pos x="T6" y="T7"/>
                </a:cxn>
              </a:cxnLst>
              <a:rect l="0" t="0" r="r" b="b"/>
              <a:pathLst>
                <a:path w="230" h="410">
                  <a:moveTo>
                    <a:pt x="230" y="0"/>
                  </a:moveTo>
                  <a:lnTo>
                    <a:pt x="0" y="202"/>
                  </a:lnTo>
                  <a:lnTo>
                    <a:pt x="211" y="410"/>
                  </a:lnTo>
                  <a:lnTo>
                    <a:pt x="230"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9" name="Freeform 197"/>
            <p:cNvSpPr/>
            <p:nvPr/>
          </p:nvSpPr>
          <p:spPr bwMode="auto">
            <a:xfrm>
              <a:off x="6772275" y="3616325"/>
              <a:ext cx="365125" cy="650875"/>
            </a:xfrm>
            <a:custGeom>
              <a:avLst/>
              <a:gdLst>
                <a:gd name="T0" fmla="*/ 230 w 230"/>
                <a:gd name="T1" fmla="*/ 0 h 410"/>
                <a:gd name="T2" fmla="*/ 0 w 230"/>
                <a:gd name="T3" fmla="*/ 202 h 410"/>
                <a:gd name="T4" fmla="*/ 211 w 230"/>
                <a:gd name="T5" fmla="*/ 410 h 410"/>
                <a:gd name="T6" fmla="*/ 230 w 230"/>
                <a:gd name="T7" fmla="*/ 0 h 410"/>
              </a:gdLst>
              <a:ahLst/>
              <a:cxnLst>
                <a:cxn ang="0">
                  <a:pos x="T0" y="T1"/>
                </a:cxn>
                <a:cxn ang="0">
                  <a:pos x="T2" y="T3"/>
                </a:cxn>
                <a:cxn ang="0">
                  <a:pos x="T4" y="T5"/>
                </a:cxn>
                <a:cxn ang="0">
                  <a:pos x="T6" y="T7"/>
                </a:cxn>
              </a:cxnLst>
              <a:rect l="0" t="0" r="r" b="b"/>
              <a:pathLst>
                <a:path w="230" h="410">
                  <a:moveTo>
                    <a:pt x="230" y="0"/>
                  </a:moveTo>
                  <a:lnTo>
                    <a:pt x="0" y="202"/>
                  </a:lnTo>
                  <a:lnTo>
                    <a:pt x="211" y="410"/>
                  </a:ln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0" name="Freeform 198"/>
            <p:cNvSpPr/>
            <p:nvPr/>
          </p:nvSpPr>
          <p:spPr bwMode="auto">
            <a:xfrm>
              <a:off x="6348413" y="3602038"/>
              <a:ext cx="769938" cy="319088"/>
            </a:xfrm>
            <a:custGeom>
              <a:avLst/>
              <a:gdLst>
                <a:gd name="T0" fmla="*/ 485 w 485"/>
                <a:gd name="T1" fmla="*/ 0 h 201"/>
                <a:gd name="T2" fmla="*/ 0 w 485"/>
                <a:gd name="T3" fmla="*/ 83 h 201"/>
                <a:gd name="T4" fmla="*/ 253 w 485"/>
                <a:gd name="T5" fmla="*/ 201 h 201"/>
                <a:gd name="T6" fmla="*/ 485 w 485"/>
                <a:gd name="T7" fmla="*/ 0 h 201"/>
              </a:gdLst>
              <a:ahLst/>
              <a:cxnLst>
                <a:cxn ang="0">
                  <a:pos x="T0" y="T1"/>
                </a:cxn>
                <a:cxn ang="0">
                  <a:pos x="T2" y="T3"/>
                </a:cxn>
                <a:cxn ang="0">
                  <a:pos x="T4" y="T5"/>
                </a:cxn>
                <a:cxn ang="0">
                  <a:pos x="T6" y="T7"/>
                </a:cxn>
              </a:cxnLst>
              <a:rect l="0" t="0" r="r" b="b"/>
              <a:pathLst>
                <a:path w="485" h="201">
                  <a:moveTo>
                    <a:pt x="485" y="0"/>
                  </a:moveTo>
                  <a:lnTo>
                    <a:pt x="0" y="83"/>
                  </a:lnTo>
                  <a:lnTo>
                    <a:pt x="253" y="201"/>
                  </a:lnTo>
                  <a:lnTo>
                    <a:pt x="485" y="0"/>
                  </a:lnTo>
                  <a:close/>
                </a:path>
              </a:pathLst>
            </a:custGeom>
            <a:solidFill>
              <a:srgbClr val="ECEC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1" name="Freeform 199"/>
            <p:cNvSpPr/>
            <p:nvPr/>
          </p:nvSpPr>
          <p:spPr bwMode="auto">
            <a:xfrm>
              <a:off x="6348413" y="3602038"/>
              <a:ext cx="769938" cy="319088"/>
            </a:xfrm>
            <a:custGeom>
              <a:avLst/>
              <a:gdLst>
                <a:gd name="T0" fmla="*/ 485 w 485"/>
                <a:gd name="T1" fmla="*/ 0 h 201"/>
                <a:gd name="T2" fmla="*/ 0 w 485"/>
                <a:gd name="T3" fmla="*/ 83 h 201"/>
                <a:gd name="T4" fmla="*/ 253 w 485"/>
                <a:gd name="T5" fmla="*/ 201 h 201"/>
                <a:gd name="T6" fmla="*/ 485 w 485"/>
                <a:gd name="T7" fmla="*/ 0 h 201"/>
              </a:gdLst>
              <a:ahLst/>
              <a:cxnLst>
                <a:cxn ang="0">
                  <a:pos x="T0" y="T1"/>
                </a:cxn>
                <a:cxn ang="0">
                  <a:pos x="T2" y="T3"/>
                </a:cxn>
                <a:cxn ang="0">
                  <a:pos x="T4" y="T5"/>
                </a:cxn>
                <a:cxn ang="0">
                  <a:pos x="T6" y="T7"/>
                </a:cxn>
              </a:cxnLst>
              <a:rect l="0" t="0" r="r" b="b"/>
              <a:pathLst>
                <a:path w="485" h="201">
                  <a:moveTo>
                    <a:pt x="485" y="0"/>
                  </a:moveTo>
                  <a:lnTo>
                    <a:pt x="0" y="83"/>
                  </a:lnTo>
                  <a:lnTo>
                    <a:pt x="253" y="201"/>
                  </a:lnTo>
                  <a:lnTo>
                    <a:pt x="4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2" name="Freeform 200"/>
            <p:cNvSpPr/>
            <p:nvPr/>
          </p:nvSpPr>
          <p:spPr bwMode="auto">
            <a:xfrm>
              <a:off x="2805113" y="2441575"/>
              <a:ext cx="296863" cy="393700"/>
            </a:xfrm>
            <a:custGeom>
              <a:avLst/>
              <a:gdLst>
                <a:gd name="T0" fmla="*/ 187 w 187"/>
                <a:gd name="T1" fmla="*/ 0 h 248"/>
                <a:gd name="T2" fmla="*/ 0 w 187"/>
                <a:gd name="T3" fmla="*/ 33 h 248"/>
                <a:gd name="T4" fmla="*/ 0 w 187"/>
                <a:gd name="T5" fmla="*/ 142 h 248"/>
                <a:gd name="T6" fmla="*/ 144 w 187"/>
                <a:gd name="T7" fmla="*/ 248 h 248"/>
                <a:gd name="T8" fmla="*/ 187 w 187"/>
                <a:gd name="T9" fmla="*/ 0 h 248"/>
              </a:gdLst>
              <a:ahLst/>
              <a:cxnLst>
                <a:cxn ang="0">
                  <a:pos x="T0" y="T1"/>
                </a:cxn>
                <a:cxn ang="0">
                  <a:pos x="T2" y="T3"/>
                </a:cxn>
                <a:cxn ang="0">
                  <a:pos x="T4" y="T5"/>
                </a:cxn>
                <a:cxn ang="0">
                  <a:pos x="T6" y="T7"/>
                </a:cxn>
                <a:cxn ang="0">
                  <a:pos x="T8" y="T9"/>
                </a:cxn>
              </a:cxnLst>
              <a:rect l="0" t="0" r="r" b="b"/>
              <a:pathLst>
                <a:path w="187" h="248">
                  <a:moveTo>
                    <a:pt x="187" y="0"/>
                  </a:moveTo>
                  <a:lnTo>
                    <a:pt x="0" y="33"/>
                  </a:lnTo>
                  <a:lnTo>
                    <a:pt x="0" y="142"/>
                  </a:lnTo>
                  <a:lnTo>
                    <a:pt x="144" y="248"/>
                  </a:lnTo>
                  <a:lnTo>
                    <a:pt x="187"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3" name="Freeform 201"/>
            <p:cNvSpPr/>
            <p:nvPr/>
          </p:nvSpPr>
          <p:spPr bwMode="auto">
            <a:xfrm>
              <a:off x="2805113" y="2441575"/>
              <a:ext cx="296863" cy="393700"/>
            </a:xfrm>
            <a:custGeom>
              <a:avLst/>
              <a:gdLst>
                <a:gd name="T0" fmla="*/ 187 w 187"/>
                <a:gd name="T1" fmla="*/ 0 h 248"/>
                <a:gd name="T2" fmla="*/ 0 w 187"/>
                <a:gd name="T3" fmla="*/ 33 h 248"/>
                <a:gd name="T4" fmla="*/ 0 w 187"/>
                <a:gd name="T5" fmla="*/ 142 h 248"/>
                <a:gd name="T6" fmla="*/ 144 w 187"/>
                <a:gd name="T7" fmla="*/ 248 h 248"/>
                <a:gd name="T8" fmla="*/ 187 w 187"/>
                <a:gd name="T9" fmla="*/ 0 h 248"/>
              </a:gdLst>
              <a:ahLst/>
              <a:cxnLst>
                <a:cxn ang="0">
                  <a:pos x="T0" y="T1"/>
                </a:cxn>
                <a:cxn ang="0">
                  <a:pos x="T2" y="T3"/>
                </a:cxn>
                <a:cxn ang="0">
                  <a:pos x="T4" y="T5"/>
                </a:cxn>
                <a:cxn ang="0">
                  <a:pos x="T6" y="T7"/>
                </a:cxn>
                <a:cxn ang="0">
                  <a:pos x="T8" y="T9"/>
                </a:cxn>
              </a:cxnLst>
              <a:rect l="0" t="0" r="r" b="b"/>
              <a:pathLst>
                <a:path w="187" h="248">
                  <a:moveTo>
                    <a:pt x="187" y="0"/>
                  </a:moveTo>
                  <a:lnTo>
                    <a:pt x="0" y="33"/>
                  </a:lnTo>
                  <a:lnTo>
                    <a:pt x="0" y="142"/>
                  </a:lnTo>
                  <a:lnTo>
                    <a:pt x="144" y="248"/>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4" name="Freeform 202"/>
            <p:cNvSpPr/>
            <p:nvPr/>
          </p:nvSpPr>
          <p:spPr bwMode="auto">
            <a:xfrm>
              <a:off x="2805113" y="2697163"/>
              <a:ext cx="214313" cy="212725"/>
            </a:xfrm>
            <a:custGeom>
              <a:avLst/>
              <a:gdLst>
                <a:gd name="T0" fmla="*/ 0 w 135"/>
                <a:gd name="T1" fmla="*/ 0 h 134"/>
                <a:gd name="T2" fmla="*/ 0 w 135"/>
                <a:gd name="T3" fmla="*/ 134 h 134"/>
                <a:gd name="T4" fmla="*/ 135 w 135"/>
                <a:gd name="T5" fmla="*/ 99 h 134"/>
                <a:gd name="T6" fmla="*/ 0 w 135"/>
                <a:gd name="T7" fmla="*/ 0 h 134"/>
              </a:gdLst>
              <a:ahLst/>
              <a:cxnLst>
                <a:cxn ang="0">
                  <a:pos x="T0" y="T1"/>
                </a:cxn>
                <a:cxn ang="0">
                  <a:pos x="T2" y="T3"/>
                </a:cxn>
                <a:cxn ang="0">
                  <a:pos x="T4" y="T5"/>
                </a:cxn>
                <a:cxn ang="0">
                  <a:pos x="T6" y="T7"/>
                </a:cxn>
              </a:cxnLst>
              <a:rect l="0" t="0" r="r" b="b"/>
              <a:pathLst>
                <a:path w="135" h="134">
                  <a:moveTo>
                    <a:pt x="0" y="0"/>
                  </a:moveTo>
                  <a:lnTo>
                    <a:pt x="0" y="134"/>
                  </a:lnTo>
                  <a:lnTo>
                    <a:pt x="135" y="99"/>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5" name="Freeform 203"/>
            <p:cNvSpPr/>
            <p:nvPr/>
          </p:nvSpPr>
          <p:spPr bwMode="auto">
            <a:xfrm>
              <a:off x="2805113" y="2697163"/>
              <a:ext cx="214313" cy="212725"/>
            </a:xfrm>
            <a:custGeom>
              <a:avLst/>
              <a:gdLst>
                <a:gd name="T0" fmla="*/ 0 w 135"/>
                <a:gd name="T1" fmla="*/ 0 h 134"/>
                <a:gd name="T2" fmla="*/ 0 w 135"/>
                <a:gd name="T3" fmla="*/ 134 h 134"/>
                <a:gd name="T4" fmla="*/ 135 w 135"/>
                <a:gd name="T5" fmla="*/ 99 h 134"/>
                <a:gd name="T6" fmla="*/ 0 w 135"/>
                <a:gd name="T7" fmla="*/ 0 h 134"/>
              </a:gdLst>
              <a:ahLst/>
              <a:cxnLst>
                <a:cxn ang="0">
                  <a:pos x="T0" y="T1"/>
                </a:cxn>
                <a:cxn ang="0">
                  <a:pos x="T2" y="T3"/>
                </a:cxn>
                <a:cxn ang="0">
                  <a:pos x="T4" y="T5"/>
                </a:cxn>
                <a:cxn ang="0">
                  <a:pos x="T6" y="T7"/>
                </a:cxn>
              </a:cxnLst>
              <a:rect l="0" t="0" r="r" b="b"/>
              <a:pathLst>
                <a:path w="135" h="134">
                  <a:moveTo>
                    <a:pt x="0" y="0"/>
                  </a:moveTo>
                  <a:lnTo>
                    <a:pt x="0" y="134"/>
                  </a:lnTo>
                  <a:lnTo>
                    <a:pt x="135" y="9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6" name="Freeform 204"/>
            <p:cNvSpPr/>
            <p:nvPr/>
          </p:nvSpPr>
          <p:spPr bwMode="auto">
            <a:xfrm>
              <a:off x="3597275" y="239713"/>
              <a:ext cx="568325" cy="469900"/>
            </a:xfrm>
            <a:custGeom>
              <a:avLst/>
              <a:gdLst>
                <a:gd name="T0" fmla="*/ 156 w 358"/>
                <a:gd name="T1" fmla="*/ 0 h 296"/>
                <a:gd name="T2" fmla="*/ 0 w 358"/>
                <a:gd name="T3" fmla="*/ 296 h 296"/>
                <a:gd name="T4" fmla="*/ 358 w 358"/>
                <a:gd name="T5" fmla="*/ 201 h 296"/>
                <a:gd name="T6" fmla="*/ 156 w 358"/>
                <a:gd name="T7" fmla="*/ 0 h 296"/>
              </a:gdLst>
              <a:ahLst/>
              <a:cxnLst>
                <a:cxn ang="0">
                  <a:pos x="T0" y="T1"/>
                </a:cxn>
                <a:cxn ang="0">
                  <a:pos x="T2" y="T3"/>
                </a:cxn>
                <a:cxn ang="0">
                  <a:pos x="T4" y="T5"/>
                </a:cxn>
                <a:cxn ang="0">
                  <a:pos x="T6" y="T7"/>
                </a:cxn>
              </a:cxnLst>
              <a:rect l="0" t="0" r="r" b="b"/>
              <a:pathLst>
                <a:path w="358" h="296">
                  <a:moveTo>
                    <a:pt x="156" y="0"/>
                  </a:moveTo>
                  <a:lnTo>
                    <a:pt x="0" y="296"/>
                  </a:lnTo>
                  <a:lnTo>
                    <a:pt x="358" y="201"/>
                  </a:lnTo>
                  <a:lnTo>
                    <a:pt x="156" y="0"/>
                  </a:lnTo>
                  <a:close/>
                </a:path>
              </a:pathLst>
            </a:custGeom>
            <a:solidFill>
              <a:srgbClr val="B9BAB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7" name="Freeform 206"/>
            <p:cNvSpPr/>
            <p:nvPr/>
          </p:nvSpPr>
          <p:spPr bwMode="auto">
            <a:xfrm>
              <a:off x="3597276" y="239713"/>
              <a:ext cx="568325" cy="469900"/>
            </a:xfrm>
            <a:custGeom>
              <a:avLst/>
              <a:gdLst>
                <a:gd name="T0" fmla="*/ 156 w 358"/>
                <a:gd name="T1" fmla="*/ 0 h 296"/>
                <a:gd name="T2" fmla="*/ 0 w 358"/>
                <a:gd name="T3" fmla="*/ 296 h 296"/>
                <a:gd name="T4" fmla="*/ 358 w 358"/>
                <a:gd name="T5" fmla="*/ 201 h 296"/>
                <a:gd name="T6" fmla="*/ 156 w 358"/>
                <a:gd name="T7" fmla="*/ 0 h 296"/>
              </a:gdLst>
              <a:ahLst/>
              <a:cxnLst>
                <a:cxn ang="0">
                  <a:pos x="T0" y="T1"/>
                </a:cxn>
                <a:cxn ang="0">
                  <a:pos x="T2" y="T3"/>
                </a:cxn>
                <a:cxn ang="0">
                  <a:pos x="T4" y="T5"/>
                </a:cxn>
                <a:cxn ang="0">
                  <a:pos x="T6" y="T7"/>
                </a:cxn>
              </a:cxnLst>
              <a:rect l="0" t="0" r="r" b="b"/>
              <a:pathLst>
                <a:path w="358" h="296">
                  <a:moveTo>
                    <a:pt x="156" y="0"/>
                  </a:moveTo>
                  <a:lnTo>
                    <a:pt x="0" y="296"/>
                  </a:lnTo>
                  <a:lnTo>
                    <a:pt x="358" y="201"/>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8" name="Freeform 207"/>
            <p:cNvSpPr/>
            <p:nvPr/>
          </p:nvSpPr>
          <p:spPr bwMode="auto">
            <a:xfrm>
              <a:off x="3871913" y="47625"/>
              <a:ext cx="612775" cy="488950"/>
            </a:xfrm>
            <a:custGeom>
              <a:avLst/>
              <a:gdLst>
                <a:gd name="T0" fmla="*/ 386 w 386"/>
                <a:gd name="T1" fmla="*/ 0 h 308"/>
                <a:gd name="T2" fmla="*/ 227 w 386"/>
                <a:gd name="T3" fmla="*/ 0 h 308"/>
                <a:gd name="T4" fmla="*/ 0 w 386"/>
                <a:gd name="T5" fmla="*/ 107 h 308"/>
                <a:gd name="T6" fmla="*/ 201 w 386"/>
                <a:gd name="T7" fmla="*/ 308 h 308"/>
                <a:gd name="T8" fmla="*/ 386 w 386"/>
                <a:gd name="T9" fmla="*/ 0 h 308"/>
              </a:gdLst>
              <a:ahLst/>
              <a:cxnLst>
                <a:cxn ang="0">
                  <a:pos x="T0" y="T1"/>
                </a:cxn>
                <a:cxn ang="0">
                  <a:pos x="T2" y="T3"/>
                </a:cxn>
                <a:cxn ang="0">
                  <a:pos x="T4" y="T5"/>
                </a:cxn>
                <a:cxn ang="0">
                  <a:pos x="T6" y="T7"/>
                </a:cxn>
                <a:cxn ang="0">
                  <a:pos x="T8" y="T9"/>
                </a:cxn>
              </a:cxnLst>
              <a:rect l="0" t="0" r="r" b="b"/>
              <a:pathLst>
                <a:path w="386" h="308">
                  <a:moveTo>
                    <a:pt x="386" y="0"/>
                  </a:moveTo>
                  <a:lnTo>
                    <a:pt x="227" y="0"/>
                  </a:lnTo>
                  <a:lnTo>
                    <a:pt x="0" y="107"/>
                  </a:lnTo>
                  <a:lnTo>
                    <a:pt x="201" y="308"/>
                  </a:lnTo>
                  <a:lnTo>
                    <a:pt x="386" y="0"/>
                  </a:lnTo>
                  <a:close/>
                </a:path>
              </a:pathLst>
            </a:custGeom>
            <a:solidFill>
              <a:srgbClr val="BFC1C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9" name="Freeform 208"/>
            <p:cNvSpPr/>
            <p:nvPr/>
          </p:nvSpPr>
          <p:spPr bwMode="auto">
            <a:xfrm>
              <a:off x="3871913" y="47625"/>
              <a:ext cx="612775" cy="488950"/>
            </a:xfrm>
            <a:custGeom>
              <a:avLst/>
              <a:gdLst>
                <a:gd name="T0" fmla="*/ 386 w 386"/>
                <a:gd name="T1" fmla="*/ 0 h 308"/>
                <a:gd name="T2" fmla="*/ 227 w 386"/>
                <a:gd name="T3" fmla="*/ 0 h 308"/>
                <a:gd name="T4" fmla="*/ 0 w 386"/>
                <a:gd name="T5" fmla="*/ 107 h 308"/>
                <a:gd name="T6" fmla="*/ 201 w 386"/>
                <a:gd name="T7" fmla="*/ 308 h 308"/>
                <a:gd name="T8" fmla="*/ 386 w 386"/>
                <a:gd name="T9" fmla="*/ 0 h 308"/>
              </a:gdLst>
              <a:ahLst/>
              <a:cxnLst>
                <a:cxn ang="0">
                  <a:pos x="T0" y="T1"/>
                </a:cxn>
                <a:cxn ang="0">
                  <a:pos x="T2" y="T3"/>
                </a:cxn>
                <a:cxn ang="0">
                  <a:pos x="T4" y="T5"/>
                </a:cxn>
                <a:cxn ang="0">
                  <a:pos x="T6" y="T7"/>
                </a:cxn>
                <a:cxn ang="0">
                  <a:pos x="T8" y="T9"/>
                </a:cxn>
              </a:cxnLst>
              <a:rect l="0" t="0" r="r" b="b"/>
              <a:pathLst>
                <a:path w="386" h="308">
                  <a:moveTo>
                    <a:pt x="386" y="0"/>
                  </a:moveTo>
                  <a:lnTo>
                    <a:pt x="227" y="0"/>
                  </a:lnTo>
                  <a:lnTo>
                    <a:pt x="0" y="107"/>
                  </a:lnTo>
                  <a:lnTo>
                    <a:pt x="201" y="308"/>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0" name="Freeform 209"/>
            <p:cNvSpPr/>
            <p:nvPr/>
          </p:nvSpPr>
          <p:spPr bwMode="auto">
            <a:xfrm>
              <a:off x="4213226" y="47625"/>
              <a:ext cx="417513" cy="495300"/>
            </a:xfrm>
            <a:custGeom>
              <a:avLst/>
              <a:gdLst>
                <a:gd name="T0" fmla="*/ 254 w 263"/>
                <a:gd name="T1" fmla="*/ 0 h 312"/>
                <a:gd name="T2" fmla="*/ 190 w 263"/>
                <a:gd name="T3" fmla="*/ 0 h 312"/>
                <a:gd name="T4" fmla="*/ 0 w 263"/>
                <a:gd name="T5" fmla="*/ 312 h 312"/>
                <a:gd name="T6" fmla="*/ 263 w 263"/>
                <a:gd name="T7" fmla="*/ 289 h 312"/>
                <a:gd name="T8" fmla="*/ 254 w 263"/>
                <a:gd name="T9" fmla="*/ 0 h 312"/>
              </a:gdLst>
              <a:ahLst/>
              <a:cxnLst>
                <a:cxn ang="0">
                  <a:pos x="T0" y="T1"/>
                </a:cxn>
                <a:cxn ang="0">
                  <a:pos x="T2" y="T3"/>
                </a:cxn>
                <a:cxn ang="0">
                  <a:pos x="T4" y="T5"/>
                </a:cxn>
                <a:cxn ang="0">
                  <a:pos x="T6" y="T7"/>
                </a:cxn>
                <a:cxn ang="0">
                  <a:pos x="T8" y="T9"/>
                </a:cxn>
              </a:cxnLst>
              <a:rect l="0" t="0" r="r" b="b"/>
              <a:pathLst>
                <a:path w="263" h="312">
                  <a:moveTo>
                    <a:pt x="254" y="0"/>
                  </a:moveTo>
                  <a:lnTo>
                    <a:pt x="190" y="0"/>
                  </a:lnTo>
                  <a:lnTo>
                    <a:pt x="0" y="312"/>
                  </a:lnTo>
                  <a:lnTo>
                    <a:pt x="263" y="289"/>
                  </a:lnTo>
                  <a:lnTo>
                    <a:pt x="254"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1" name="Freeform 210"/>
            <p:cNvSpPr/>
            <p:nvPr/>
          </p:nvSpPr>
          <p:spPr bwMode="auto">
            <a:xfrm>
              <a:off x="4213226" y="47625"/>
              <a:ext cx="417513" cy="495300"/>
            </a:xfrm>
            <a:custGeom>
              <a:avLst/>
              <a:gdLst>
                <a:gd name="T0" fmla="*/ 254 w 263"/>
                <a:gd name="T1" fmla="*/ 0 h 312"/>
                <a:gd name="T2" fmla="*/ 190 w 263"/>
                <a:gd name="T3" fmla="*/ 0 h 312"/>
                <a:gd name="T4" fmla="*/ 0 w 263"/>
                <a:gd name="T5" fmla="*/ 312 h 312"/>
                <a:gd name="T6" fmla="*/ 263 w 263"/>
                <a:gd name="T7" fmla="*/ 289 h 312"/>
                <a:gd name="T8" fmla="*/ 254 w 263"/>
                <a:gd name="T9" fmla="*/ 0 h 312"/>
              </a:gdLst>
              <a:ahLst/>
              <a:cxnLst>
                <a:cxn ang="0">
                  <a:pos x="T0" y="T1"/>
                </a:cxn>
                <a:cxn ang="0">
                  <a:pos x="T2" y="T3"/>
                </a:cxn>
                <a:cxn ang="0">
                  <a:pos x="T4" y="T5"/>
                </a:cxn>
                <a:cxn ang="0">
                  <a:pos x="T6" y="T7"/>
                </a:cxn>
                <a:cxn ang="0">
                  <a:pos x="T8" y="T9"/>
                </a:cxn>
              </a:cxnLst>
              <a:rect l="0" t="0" r="r" b="b"/>
              <a:pathLst>
                <a:path w="263" h="312">
                  <a:moveTo>
                    <a:pt x="254" y="0"/>
                  </a:moveTo>
                  <a:lnTo>
                    <a:pt x="190" y="0"/>
                  </a:lnTo>
                  <a:lnTo>
                    <a:pt x="0" y="312"/>
                  </a:lnTo>
                  <a:lnTo>
                    <a:pt x="263" y="289"/>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2" name="Freeform 211"/>
            <p:cNvSpPr/>
            <p:nvPr/>
          </p:nvSpPr>
          <p:spPr bwMode="auto">
            <a:xfrm>
              <a:off x="4206876" y="539750"/>
              <a:ext cx="412750" cy="593725"/>
            </a:xfrm>
            <a:custGeom>
              <a:avLst/>
              <a:gdLst>
                <a:gd name="T0" fmla="*/ 260 w 260"/>
                <a:gd name="T1" fmla="*/ 0 h 374"/>
                <a:gd name="T2" fmla="*/ 0 w 260"/>
                <a:gd name="T3" fmla="*/ 24 h 374"/>
                <a:gd name="T4" fmla="*/ 40 w 260"/>
                <a:gd name="T5" fmla="*/ 374 h 374"/>
                <a:gd name="T6" fmla="*/ 260 w 260"/>
                <a:gd name="T7" fmla="*/ 0 h 374"/>
              </a:gdLst>
              <a:ahLst/>
              <a:cxnLst>
                <a:cxn ang="0">
                  <a:pos x="T0" y="T1"/>
                </a:cxn>
                <a:cxn ang="0">
                  <a:pos x="T2" y="T3"/>
                </a:cxn>
                <a:cxn ang="0">
                  <a:pos x="T4" y="T5"/>
                </a:cxn>
                <a:cxn ang="0">
                  <a:pos x="T6" y="T7"/>
                </a:cxn>
              </a:cxnLst>
              <a:rect l="0" t="0" r="r" b="b"/>
              <a:pathLst>
                <a:path w="260" h="374">
                  <a:moveTo>
                    <a:pt x="260" y="0"/>
                  </a:moveTo>
                  <a:lnTo>
                    <a:pt x="0" y="24"/>
                  </a:lnTo>
                  <a:lnTo>
                    <a:pt x="40" y="374"/>
                  </a:lnTo>
                  <a:lnTo>
                    <a:pt x="26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3" name="Freeform 212"/>
            <p:cNvSpPr/>
            <p:nvPr/>
          </p:nvSpPr>
          <p:spPr bwMode="auto">
            <a:xfrm>
              <a:off x="4206876" y="539750"/>
              <a:ext cx="412750" cy="593725"/>
            </a:xfrm>
            <a:custGeom>
              <a:avLst/>
              <a:gdLst>
                <a:gd name="T0" fmla="*/ 260 w 260"/>
                <a:gd name="T1" fmla="*/ 0 h 374"/>
                <a:gd name="T2" fmla="*/ 0 w 260"/>
                <a:gd name="T3" fmla="*/ 24 h 374"/>
                <a:gd name="T4" fmla="*/ 40 w 260"/>
                <a:gd name="T5" fmla="*/ 374 h 374"/>
                <a:gd name="T6" fmla="*/ 260 w 260"/>
                <a:gd name="T7" fmla="*/ 0 h 374"/>
              </a:gdLst>
              <a:ahLst/>
              <a:cxnLst>
                <a:cxn ang="0">
                  <a:pos x="T0" y="T1"/>
                </a:cxn>
                <a:cxn ang="0">
                  <a:pos x="T2" y="T3"/>
                </a:cxn>
                <a:cxn ang="0">
                  <a:pos x="T4" y="T5"/>
                </a:cxn>
                <a:cxn ang="0">
                  <a:pos x="T6" y="T7"/>
                </a:cxn>
              </a:cxnLst>
              <a:rect l="0" t="0" r="r" b="b"/>
              <a:pathLst>
                <a:path w="260" h="374">
                  <a:moveTo>
                    <a:pt x="260" y="0"/>
                  </a:moveTo>
                  <a:lnTo>
                    <a:pt x="0" y="24"/>
                  </a:lnTo>
                  <a:lnTo>
                    <a:pt x="40" y="374"/>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4" name="Freeform 213"/>
            <p:cNvSpPr/>
            <p:nvPr/>
          </p:nvSpPr>
          <p:spPr bwMode="auto">
            <a:xfrm>
              <a:off x="3608388" y="584200"/>
              <a:ext cx="635000" cy="552450"/>
            </a:xfrm>
            <a:custGeom>
              <a:avLst/>
              <a:gdLst>
                <a:gd name="T0" fmla="*/ 358 w 400"/>
                <a:gd name="T1" fmla="*/ 0 h 348"/>
                <a:gd name="T2" fmla="*/ 0 w 400"/>
                <a:gd name="T3" fmla="*/ 95 h 348"/>
                <a:gd name="T4" fmla="*/ 400 w 400"/>
                <a:gd name="T5" fmla="*/ 348 h 348"/>
                <a:gd name="T6" fmla="*/ 358 w 400"/>
                <a:gd name="T7" fmla="*/ 0 h 348"/>
              </a:gdLst>
              <a:ahLst/>
              <a:cxnLst>
                <a:cxn ang="0">
                  <a:pos x="T0" y="T1"/>
                </a:cxn>
                <a:cxn ang="0">
                  <a:pos x="T2" y="T3"/>
                </a:cxn>
                <a:cxn ang="0">
                  <a:pos x="T4" y="T5"/>
                </a:cxn>
                <a:cxn ang="0">
                  <a:pos x="T6" y="T7"/>
                </a:cxn>
              </a:cxnLst>
              <a:rect l="0" t="0" r="r" b="b"/>
              <a:pathLst>
                <a:path w="400" h="348">
                  <a:moveTo>
                    <a:pt x="358" y="0"/>
                  </a:moveTo>
                  <a:lnTo>
                    <a:pt x="0" y="95"/>
                  </a:lnTo>
                  <a:lnTo>
                    <a:pt x="400" y="348"/>
                  </a:lnTo>
                  <a:lnTo>
                    <a:pt x="358"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5" name="Freeform 214"/>
            <p:cNvSpPr/>
            <p:nvPr/>
          </p:nvSpPr>
          <p:spPr bwMode="auto">
            <a:xfrm>
              <a:off x="3608388" y="584200"/>
              <a:ext cx="635000" cy="552450"/>
            </a:xfrm>
            <a:custGeom>
              <a:avLst/>
              <a:gdLst>
                <a:gd name="T0" fmla="*/ 358 w 400"/>
                <a:gd name="T1" fmla="*/ 0 h 348"/>
                <a:gd name="T2" fmla="*/ 0 w 400"/>
                <a:gd name="T3" fmla="*/ 95 h 348"/>
                <a:gd name="T4" fmla="*/ 400 w 400"/>
                <a:gd name="T5" fmla="*/ 348 h 348"/>
                <a:gd name="T6" fmla="*/ 358 w 400"/>
                <a:gd name="T7" fmla="*/ 0 h 348"/>
              </a:gdLst>
              <a:ahLst/>
              <a:cxnLst>
                <a:cxn ang="0">
                  <a:pos x="T0" y="T1"/>
                </a:cxn>
                <a:cxn ang="0">
                  <a:pos x="T2" y="T3"/>
                </a:cxn>
                <a:cxn ang="0">
                  <a:pos x="T4" y="T5"/>
                </a:cxn>
                <a:cxn ang="0">
                  <a:pos x="T6" y="T7"/>
                </a:cxn>
              </a:cxnLst>
              <a:rect l="0" t="0" r="r" b="b"/>
              <a:pathLst>
                <a:path w="400" h="348">
                  <a:moveTo>
                    <a:pt x="358" y="0"/>
                  </a:moveTo>
                  <a:lnTo>
                    <a:pt x="0" y="95"/>
                  </a:lnTo>
                  <a:lnTo>
                    <a:pt x="400" y="34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6" name="Freeform 215"/>
            <p:cNvSpPr/>
            <p:nvPr/>
          </p:nvSpPr>
          <p:spPr bwMode="auto">
            <a:xfrm>
              <a:off x="3074988" y="2741613"/>
              <a:ext cx="654050" cy="401638"/>
            </a:xfrm>
            <a:custGeom>
              <a:avLst/>
              <a:gdLst>
                <a:gd name="T0" fmla="*/ 412 w 412"/>
                <a:gd name="T1" fmla="*/ 0 h 253"/>
                <a:gd name="T2" fmla="*/ 0 w 412"/>
                <a:gd name="T3" fmla="*/ 76 h 253"/>
                <a:gd name="T4" fmla="*/ 230 w 412"/>
                <a:gd name="T5" fmla="*/ 253 h 253"/>
                <a:gd name="T6" fmla="*/ 412 w 412"/>
                <a:gd name="T7" fmla="*/ 0 h 253"/>
              </a:gdLst>
              <a:ahLst/>
              <a:cxnLst>
                <a:cxn ang="0">
                  <a:pos x="T0" y="T1"/>
                </a:cxn>
                <a:cxn ang="0">
                  <a:pos x="T2" y="T3"/>
                </a:cxn>
                <a:cxn ang="0">
                  <a:pos x="T4" y="T5"/>
                </a:cxn>
                <a:cxn ang="0">
                  <a:pos x="T6" y="T7"/>
                </a:cxn>
              </a:cxnLst>
              <a:rect l="0" t="0" r="r" b="b"/>
              <a:pathLst>
                <a:path w="412" h="253">
                  <a:moveTo>
                    <a:pt x="412" y="0"/>
                  </a:moveTo>
                  <a:lnTo>
                    <a:pt x="0" y="76"/>
                  </a:lnTo>
                  <a:lnTo>
                    <a:pt x="230" y="253"/>
                  </a:lnTo>
                  <a:lnTo>
                    <a:pt x="412" y="0"/>
                  </a:lnTo>
                  <a:close/>
                </a:path>
              </a:pathLst>
            </a:cu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7" name="Freeform 216"/>
            <p:cNvSpPr/>
            <p:nvPr/>
          </p:nvSpPr>
          <p:spPr bwMode="auto">
            <a:xfrm>
              <a:off x="3074988" y="2741613"/>
              <a:ext cx="654050" cy="401638"/>
            </a:xfrm>
            <a:custGeom>
              <a:avLst/>
              <a:gdLst>
                <a:gd name="T0" fmla="*/ 412 w 412"/>
                <a:gd name="T1" fmla="*/ 0 h 253"/>
                <a:gd name="T2" fmla="*/ 0 w 412"/>
                <a:gd name="T3" fmla="*/ 76 h 253"/>
                <a:gd name="T4" fmla="*/ 230 w 412"/>
                <a:gd name="T5" fmla="*/ 253 h 253"/>
                <a:gd name="T6" fmla="*/ 412 w 412"/>
                <a:gd name="T7" fmla="*/ 0 h 253"/>
              </a:gdLst>
              <a:ahLst/>
              <a:cxnLst>
                <a:cxn ang="0">
                  <a:pos x="T0" y="T1"/>
                </a:cxn>
                <a:cxn ang="0">
                  <a:pos x="T2" y="T3"/>
                </a:cxn>
                <a:cxn ang="0">
                  <a:pos x="T4" y="T5"/>
                </a:cxn>
                <a:cxn ang="0">
                  <a:pos x="T6" y="T7"/>
                </a:cxn>
              </a:cxnLst>
              <a:rect l="0" t="0" r="r" b="b"/>
              <a:pathLst>
                <a:path w="412" h="253">
                  <a:moveTo>
                    <a:pt x="412" y="0"/>
                  </a:moveTo>
                  <a:lnTo>
                    <a:pt x="0" y="76"/>
                  </a:lnTo>
                  <a:lnTo>
                    <a:pt x="230" y="253"/>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8" name="Freeform 217"/>
            <p:cNvSpPr/>
            <p:nvPr/>
          </p:nvSpPr>
          <p:spPr bwMode="auto">
            <a:xfrm>
              <a:off x="2805113" y="3192463"/>
              <a:ext cx="604838" cy="608013"/>
            </a:xfrm>
            <a:custGeom>
              <a:avLst/>
              <a:gdLst>
                <a:gd name="T0" fmla="*/ 381 w 381"/>
                <a:gd name="T1" fmla="*/ 0 h 383"/>
                <a:gd name="T2" fmla="*/ 0 w 381"/>
                <a:gd name="T3" fmla="*/ 196 h 383"/>
                <a:gd name="T4" fmla="*/ 0 w 381"/>
                <a:gd name="T5" fmla="*/ 284 h 383"/>
                <a:gd name="T6" fmla="*/ 192 w 381"/>
                <a:gd name="T7" fmla="*/ 383 h 383"/>
                <a:gd name="T8" fmla="*/ 381 w 381"/>
                <a:gd name="T9" fmla="*/ 0 h 383"/>
              </a:gdLst>
              <a:ahLst/>
              <a:cxnLst>
                <a:cxn ang="0">
                  <a:pos x="T0" y="T1"/>
                </a:cxn>
                <a:cxn ang="0">
                  <a:pos x="T2" y="T3"/>
                </a:cxn>
                <a:cxn ang="0">
                  <a:pos x="T4" y="T5"/>
                </a:cxn>
                <a:cxn ang="0">
                  <a:pos x="T6" y="T7"/>
                </a:cxn>
                <a:cxn ang="0">
                  <a:pos x="T8" y="T9"/>
                </a:cxn>
              </a:cxnLst>
              <a:rect l="0" t="0" r="r" b="b"/>
              <a:pathLst>
                <a:path w="381" h="383">
                  <a:moveTo>
                    <a:pt x="381" y="0"/>
                  </a:moveTo>
                  <a:lnTo>
                    <a:pt x="0" y="196"/>
                  </a:lnTo>
                  <a:lnTo>
                    <a:pt x="0" y="284"/>
                  </a:lnTo>
                  <a:lnTo>
                    <a:pt x="192" y="383"/>
                  </a:lnTo>
                  <a:lnTo>
                    <a:pt x="381" y="0"/>
                  </a:lnTo>
                  <a:close/>
                </a:path>
              </a:pathLst>
            </a:custGeom>
            <a:solidFill>
              <a:srgbClr val="DBDCD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9" name="Freeform 218"/>
            <p:cNvSpPr/>
            <p:nvPr/>
          </p:nvSpPr>
          <p:spPr bwMode="auto">
            <a:xfrm>
              <a:off x="2805113" y="3192463"/>
              <a:ext cx="604838" cy="608013"/>
            </a:xfrm>
            <a:custGeom>
              <a:avLst/>
              <a:gdLst>
                <a:gd name="T0" fmla="*/ 381 w 381"/>
                <a:gd name="T1" fmla="*/ 0 h 383"/>
                <a:gd name="T2" fmla="*/ 0 w 381"/>
                <a:gd name="T3" fmla="*/ 196 h 383"/>
                <a:gd name="T4" fmla="*/ 0 w 381"/>
                <a:gd name="T5" fmla="*/ 284 h 383"/>
                <a:gd name="T6" fmla="*/ 192 w 381"/>
                <a:gd name="T7" fmla="*/ 383 h 383"/>
                <a:gd name="T8" fmla="*/ 381 w 381"/>
                <a:gd name="T9" fmla="*/ 0 h 383"/>
              </a:gdLst>
              <a:ahLst/>
              <a:cxnLst>
                <a:cxn ang="0">
                  <a:pos x="T0" y="T1"/>
                </a:cxn>
                <a:cxn ang="0">
                  <a:pos x="T2" y="T3"/>
                </a:cxn>
                <a:cxn ang="0">
                  <a:pos x="T4" y="T5"/>
                </a:cxn>
                <a:cxn ang="0">
                  <a:pos x="T6" y="T7"/>
                </a:cxn>
                <a:cxn ang="0">
                  <a:pos x="T8" y="T9"/>
                </a:cxn>
              </a:cxnLst>
              <a:rect l="0" t="0" r="r" b="b"/>
              <a:pathLst>
                <a:path w="381" h="383">
                  <a:moveTo>
                    <a:pt x="381" y="0"/>
                  </a:moveTo>
                  <a:lnTo>
                    <a:pt x="0" y="196"/>
                  </a:lnTo>
                  <a:lnTo>
                    <a:pt x="0" y="284"/>
                  </a:lnTo>
                  <a:lnTo>
                    <a:pt x="192" y="383"/>
                  </a:lnTo>
                  <a:lnTo>
                    <a:pt x="3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0" name="Freeform 219"/>
            <p:cNvSpPr/>
            <p:nvPr/>
          </p:nvSpPr>
          <p:spPr bwMode="auto">
            <a:xfrm>
              <a:off x="2805113" y="2884488"/>
              <a:ext cx="604838" cy="593725"/>
            </a:xfrm>
            <a:custGeom>
              <a:avLst/>
              <a:gdLst>
                <a:gd name="T0" fmla="*/ 151 w 381"/>
                <a:gd name="T1" fmla="*/ 0 h 374"/>
                <a:gd name="T2" fmla="*/ 0 w 381"/>
                <a:gd name="T3" fmla="*/ 270 h 374"/>
                <a:gd name="T4" fmla="*/ 0 w 381"/>
                <a:gd name="T5" fmla="*/ 374 h 374"/>
                <a:gd name="T6" fmla="*/ 381 w 381"/>
                <a:gd name="T7" fmla="*/ 177 h 374"/>
                <a:gd name="T8" fmla="*/ 151 w 381"/>
                <a:gd name="T9" fmla="*/ 0 h 374"/>
              </a:gdLst>
              <a:ahLst/>
              <a:cxnLst>
                <a:cxn ang="0">
                  <a:pos x="T0" y="T1"/>
                </a:cxn>
                <a:cxn ang="0">
                  <a:pos x="T2" y="T3"/>
                </a:cxn>
                <a:cxn ang="0">
                  <a:pos x="T4" y="T5"/>
                </a:cxn>
                <a:cxn ang="0">
                  <a:pos x="T6" y="T7"/>
                </a:cxn>
                <a:cxn ang="0">
                  <a:pos x="T8" y="T9"/>
                </a:cxn>
              </a:cxnLst>
              <a:rect l="0" t="0" r="r" b="b"/>
              <a:pathLst>
                <a:path w="381" h="374">
                  <a:moveTo>
                    <a:pt x="151" y="0"/>
                  </a:moveTo>
                  <a:lnTo>
                    <a:pt x="0" y="270"/>
                  </a:lnTo>
                  <a:lnTo>
                    <a:pt x="0" y="374"/>
                  </a:lnTo>
                  <a:lnTo>
                    <a:pt x="381" y="177"/>
                  </a:lnTo>
                  <a:lnTo>
                    <a:pt x="151" y="0"/>
                  </a:lnTo>
                  <a:close/>
                </a:path>
              </a:pathLst>
            </a:custGeom>
            <a:solidFill>
              <a:srgbClr val="D9DBD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1" name="Freeform 220"/>
            <p:cNvSpPr/>
            <p:nvPr/>
          </p:nvSpPr>
          <p:spPr bwMode="auto">
            <a:xfrm>
              <a:off x="2805113" y="2884488"/>
              <a:ext cx="604838" cy="593725"/>
            </a:xfrm>
            <a:custGeom>
              <a:avLst/>
              <a:gdLst>
                <a:gd name="T0" fmla="*/ 151 w 381"/>
                <a:gd name="T1" fmla="*/ 0 h 374"/>
                <a:gd name="T2" fmla="*/ 0 w 381"/>
                <a:gd name="T3" fmla="*/ 270 h 374"/>
                <a:gd name="T4" fmla="*/ 0 w 381"/>
                <a:gd name="T5" fmla="*/ 374 h 374"/>
                <a:gd name="T6" fmla="*/ 381 w 381"/>
                <a:gd name="T7" fmla="*/ 177 h 374"/>
                <a:gd name="T8" fmla="*/ 151 w 381"/>
                <a:gd name="T9" fmla="*/ 0 h 374"/>
              </a:gdLst>
              <a:ahLst/>
              <a:cxnLst>
                <a:cxn ang="0">
                  <a:pos x="T0" y="T1"/>
                </a:cxn>
                <a:cxn ang="0">
                  <a:pos x="T2" y="T3"/>
                </a:cxn>
                <a:cxn ang="0">
                  <a:pos x="T4" y="T5"/>
                </a:cxn>
                <a:cxn ang="0">
                  <a:pos x="T6" y="T7"/>
                </a:cxn>
                <a:cxn ang="0">
                  <a:pos x="T8" y="T9"/>
                </a:cxn>
              </a:cxnLst>
              <a:rect l="0" t="0" r="r" b="b"/>
              <a:pathLst>
                <a:path w="381" h="374">
                  <a:moveTo>
                    <a:pt x="151" y="0"/>
                  </a:moveTo>
                  <a:lnTo>
                    <a:pt x="0" y="270"/>
                  </a:lnTo>
                  <a:lnTo>
                    <a:pt x="0" y="374"/>
                  </a:lnTo>
                  <a:lnTo>
                    <a:pt x="381" y="177"/>
                  </a:lnTo>
                  <a:lnTo>
                    <a:pt x="1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2" name="Freeform 221"/>
            <p:cNvSpPr/>
            <p:nvPr/>
          </p:nvSpPr>
          <p:spPr bwMode="auto">
            <a:xfrm>
              <a:off x="7369176" y="5499100"/>
              <a:ext cx="214313" cy="473075"/>
            </a:xfrm>
            <a:custGeom>
              <a:avLst/>
              <a:gdLst>
                <a:gd name="T0" fmla="*/ 24 w 135"/>
                <a:gd name="T1" fmla="*/ 0 h 298"/>
                <a:gd name="T2" fmla="*/ 0 w 135"/>
                <a:gd name="T3" fmla="*/ 298 h 298"/>
                <a:gd name="T4" fmla="*/ 135 w 135"/>
                <a:gd name="T5" fmla="*/ 196 h 298"/>
                <a:gd name="T6" fmla="*/ 135 w 135"/>
                <a:gd name="T7" fmla="*/ 66 h 298"/>
                <a:gd name="T8" fmla="*/ 24 w 135"/>
                <a:gd name="T9" fmla="*/ 0 h 298"/>
              </a:gdLst>
              <a:ahLst/>
              <a:cxnLst>
                <a:cxn ang="0">
                  <a:pos x="T0" y="T1"/>
                </a:cxn>
                <a:cxn ang="0">
                  <a:pos x="T2" y="T3"/>
                </a:cxn>
                <a:cxn ang="0">
                  <a:pos x="T4" y="T5"/>
                </a:cxn>
                <a:cxn ang="0">
                  <a:pos x="T6" y="T7"/>
                </a:cxn>
                <a:cxn ang="0">
                  <a:pos x="T8" y="T9"/>
                </a:cxn>
              </a:cxnLst>
              <a:rect l="0" t="0" r="r" b="b"/>
              <a:pathLst>
                <a:path w="135" h="298">
                  <a:moveTo>
                    <a:pt x="24" y="0"/>
                  </a:moveTo>
                  <a:lnTo>
                    <a:pt x="0" y="298"/>
                  </a:lnTo>
                  <a:lnTo>
                    <a:pt x="135" y="196"/>
                  </a:lnTo>
                  <a:lnTo>
                    <a:pt x="135" y="66"/>
                  </a:lnTo>
                  <a:lnTo>
                    <a:pt x="24" y="0"/>
                  </a:lnTo>
                  <a:close/>
                </a:path>
              </a:pathLst>
            </a:custGeom>
            <a:solidFill>
              <a:srgbClr val="CDCED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3" name="Freeform 222"/>
            <p:cNvSpPr/>
            <p:nvPr/>
          </p:nvSpPr>
          <p:spPr bwMode="auto">
            <a:xfrm>
              <a:off x="7369176" y="5499100"/>
              <a:ext cx="214313" cy="473075"/>
            </a:xfrm>
            <a:custGeom>
              <a:avLst/>
              <a:gdLst>
                <a:gd name="T0" fmla="*/ 24 w 135"/>
                <a:gd name="T1" fmla="*/ 0 h 298"/>
                <a:gd name="T2" fmla="*/ 0 w 135"/>
                <a:gd name="T3" fmla="*/ 298 h 298"/>
                <a:gd name="T4" fmla="*/ 135 w 135"/>
                <a:gd name="T5" fmla="*/ 196 h 298"/>
                <a:gd name="T6" fmla="*/ 135 w 135"/>
                <a:gd name="T7" fmla="*/ 66 h 298"/>
                <a:gd name="T8" fmla="*/ 24 w 135"/>
                <a:gd name="T9" fmla="*/ 0 h 298"/>
              </a:gdLst>
              <a:ahLst/>
              <a:cxnLst>
                <a:cxn ang="0">
                  <a:pos x="T0" y="T1"/>
                </a:cxn>
                <a:cxn ang="0">
                  <a:pos x="T2" y="T3"/>
                </a:cxn>
                <a:cxn ang="0">
                  <a:pos x="T4" y="T5"/>
                </a:cxn>
                <a:cxn ang="0">
                  <a:pos x="T6" y="T7"/>
                </a:cxn>
                <a:cxn ang="0">
                  <a:pos x="T8" y="T9"/>
                </a:cxn>
              </a:cxnLst>
              <a:rect l="0" t="0" r="r" b="b"/>
              <a:pathLst>
                <a:path w="135" h="298">
                  <a:moveTo>
                    <a:pt x="24" y="0"/>
                  </a:moveTo>
                  <a:lnTo>
                    <a:pt x="0" y="298"/>
                  </a:lnTo>
                  <a:lnTo>
                    <a:pt x="135" y="196"/>
                  </a:lnTo>
                  <a:lnTo>
                    <a:pt x="135" y="66"/>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4" name="Freeform 223"/>
            <p:cNvSpPr/>
            <p:nvPr/>
          </p:nvSpPr>
          <p:spPr bwMode="auto">
            <a:xfrm>
              <a:off x="6532563" y="5495925"/>
              <a:ext cx="841375" cy="469900"/>
            </a:xfrm>
            <a:custGeom>
              <a:avLst/>
              <a:gdLst>
                <a:gd name="T0" fmla="*/ 530 w 530"/>
                <a:gd name="T1" fmla="*/ 0 h 296"/>
                <a:gd name="T2" fmla="*/ 0 w 530"/>
                <a:gd name="T3" fmla="*/ 19 h 296"/>
                <a:gd name="T4" fmla="*/ 506 w 530"/>
                <a:gd name="T5" fmla="*/ 296 h 296"/>
                <a:gd name="T6" fmla="*/ 530 w 530"/>
                <a:gd name="T7" fmla="*/ 0 h 296"/>
              </a:gdLst>
              <a:ahLst/>
              <a:cxnLst>
                <a:cxn ang="0">
                  <a:pos x="T0" y="T1"/>
                </a:cxn>
                <a:cxn ang="0">
                  <a:pos x="T2" y="T3"/>
                </a:cxn>
                <a:cxn ang="0">
                  <a:pos x="T4" y="T5"/>
                </a:cxn>
                <a:cxn ang="0">
                  <a:pos x="T6" y="T7"/>
                </a:cxn>
              </a:cxnLst>
              <a:rect l="0" t="0" r="r" b="b"/>
              <a:pathLst>
                <a:path w="530" h="296">
                  <a:moveTo>
                    <a:pt x="530" y="0"/>
                  </a:moveTo>
                  <a:lnTo>
                    <a:pt x="0" y="19"/>
                  </a:lnTo>
                  <a:lnTo>
                    <a:pt x="506" y="296"/>
                  </a:lnTo>
                  <a:lnTo>
                    <a:pt x="530" y="0"/>
                  </a:lnTo>
                  <a:close/>
                </a:path>
              </a:pathLst>
            </a:custGeom>
            <a:solidFill>
              <a:srgbClr val="DEDED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5" name="Freeform 224"/>
            <p:cNvSpPr/>
            <p:nvPr/>
          </p:nvSpPr>
          <p:spPr bwMode="auto">
            <a:xfrm>
              <a:off x="6532563" y="5495925"/>
              <a:ext cx="841375" cy="469900"/>
            </a:xfrm>
            <a:custGeom>
              <a:avLst/>
              <a:gdLst>
                <a:gd name="T0" fmla="*/ 530 w 530"/>
                <a:gd name="T1" fmla="*/ 0 h 296"/>
                <a:gd name="T2" fmla="*/ 0 w 530"/>
                <a:gd name="T3" fmla="*/ 19 h 296"/>
                <a:gd name="T4" fmla="*/ 506 w 530"/>
                <a:gd name="T5" fmla="*/ 296 h 296"/>
                <a:gd name="T6" fmla="*/ 530 w 530"/>
                <a:gd name="T7" fmla="*/ 0 h 296"/>
              </a:gdLst>
              <a:ahLst/>
              <a:cxnLst>
                <a:cxn ang="0">
                  <a:pos x="T0" y="T1"/>
                </a:cxn>
                <a:cxn ang="0">
                  <a:pos x="T2" y="T3"/>
                </a:cxn>
                <a:cxn ang="0">
                  <a:pos x="T4" y="T5"/>
                </a:cxn>
                <a:cxn ang="0">
                  <a:pos x="T6" y="T7"/>
                </a:cxn>
              </a:cxnLst>
              <a:rect l="0" t="0" r="r" b="b"/>
              <a:pathLst>
                <a:path w="530" h="296">
                  <a:moveTo>
                    <a:pt x="530" y="0"/>
                  </a:moveTo>
                  <a:lnTo>
                    <a:pt x="0" y="19"/>
                  </a:lnTo>
                  <a:lnTo>
                    <a:pt x="506" y="296"/>
                  </a:lnTo>
                  <a:lnTo>
                    <a:pt x="5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6" name="Freeform 225"/>
            <p:cNvSpPr/>
            <p:nvPr/>
          </p:nvSpPr>
          <p:spPr bwMode="auto">
            <a:xfrm>
              <a:off x="7415213" y="5037138"/>
              <a:ext cx="168275" cy="536575"/>
            </a:xfrm>
            <a:custGeom>
              <a:avLst/>
              <a:gdLst>
                <a:gd name="T0" fmla="*/ 106 w 106"/>
                <a:gd name="T1" fmla="*/ 0 h 338"/>
                <a:gd name="T2" fmla="*/ 0 w 106"/>
                <a:gd name="T3" fmla="*/ 274 h 338"/>
                <a:gd name="T4" fmla="*/ 106 w 106"/>
                <a:gd name="T5" fmla="*/ 338 h 338"/>
                <a:gd name="T6" fmla="*/ 106 w 106"/>
                <a:gd name="T7" fmla="*/ 5 h 338"/>
                <a:gd name="T8" fmla="*/ 106 w 106"/>
                <a:gd name="T9" fmla="*/ 0 h 338"/>
              </a:gdLst>
              <a:ahLst/>
              <a:cxnLst>
                <a:cxn ang="0">
                  <a:pos x="T0" y="T1"/>
                </a:cxn>
                <a:cxn ang="0">
                  <a:pos x="T2" y="T3"/>
                </a:cxn>
                <a:cxn ang="0">
                  <a:pos x="T4" y="T5"/>
                </a:cxn>
                <a:cxn ang="0">
                  <a:pos x="T6" y="T7"/>
                </a:cxn>
                <a:cxn ang="0">
                  <a:pos x="T8" y="T9"/>
                </a:cxn>
              </a:cxnLst>
              <a:rect l="0" t="0" r="r" b="b"/>
              <a:pathLst>
                <a:path w="106" h="338">
                  <a:moveTo>
                    <a:pt x="106" y="0"/>
                  </a:moveTo>
                  <a:lnTo>
                    <a:pt x="0" y="274"/>
                  </a:lnTo>
                  <a:lnTo>
                    <a:pt x="106" y="338"/>
                  </a:lnTo>
                  <a:lnTo>
                    <a:pt x="106" y="5"/>
                  </a:lnTo>
                  <a:lnTo>
                    <a:pt x="106" y="0"/>
                  </a:lnTo>
                  <a:close/>
                </a:path>
              </a:pathLst>
            </a:custGeom>
            <a:solidFill>
              <a:srgbClr val="CDCED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7" name="Freeform 226"/>
            <p:cNvSpPr/>
            <p:nvPr/>
          </p:nvSpPr>
          <p:spPr bwMode="auto">
            <a:xfrm>
              <a:off x="7415213" y="5037138"/>
              <a:ext cx="168275" cy="536575"/>
            </a:xfrm>
            <a:custGeom>
              <a:avLst/>
              <a:gdLst>
                <a:gd name="T0" fmla="*/ 106 w 106"/>
                <a:gd name="T1" fmla="*/ 0 h 338"/>
                <a:gd name="T2" fmla="*/ 0 w 106"/>
                <a:gd name="T3" fmla="*/ 274 h 338"/>
                <a:gd name="T4" fmla="*/ 106 w 106"/>
                <a:gd name="T5" fmla="*/ 338 h 338"/>
                <a:gd name="T6" fmla="*/ 106 w 106"/>
                <a:gd name="T7" fmla="*/ 5 h 338"/>
                <a:gd name="T8" fmla="*/ 106 w 106"/>
                <a:gd name="T9" fmla="*/ 0 h 338"/>
              </a:gdLst>
              <a:ahLst/>
              <a:cxnLst>
                <a:cxn ang="0">
                  <a:pos x="T0" y="T1"/>
                </a:cxn>
                <a:cxn ang="0">
                  <a:pos x="T2" y="T3"/>
                </a:cxn>
                <a:cxn ang="0">
                  <a:pos x="T4" y="T5"/>
                </a:cxn>
                <a:cxn ang="0">
                  <a:pos x="T6" y="T7"/>
                </a:cxn>
                <a:cxn ang="0">
                  <a:pos x="T8" y="T9"/>
                </a:cxn>
              </a:cxnLst>
              <a:rect l="0" t="0" r="r" b="b"/>
              <a:pathLst>
                <a:path w="106" h="338">
                  <a:moveTo>
                    <a:pt x="106" y="0"/>
                  </a:moveTo>
                  <a:lnTo>
                    <a:pt x="0" y="274"/>
                  </a:lnTo>
                  <a:lnTo>
                    <a:pt x="106" y="338"/>
                  </a:lnTo>
                  <a:lnTo>
                    <a:pt x="106" y="5"/>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8" name="Freeform 227"/>
            <p:cNvSpPr/>
            <p:nvPr/>
          </p:nvSpPr>
          <p:spPr bwMode="auto">
            <a:xfrm>
              <a:off x="6873876" y="4916488"/>
              <a:ext cx="684213" cy="533400"/>
            </a:xfrm>
            <a:custGeom>
              <a:avLst/>
              <a:gdLst>
                <a:gd name="T0" fmla="*/ 0 w 431"/>
                <a:gd name="T1" fmla="*/ 0 h 336"/>
                <a:gd name="T2" fmla="*/ 324 w 431"/>
                <a:gd name="T3" fmla="*/ 336 h 336"/>
                <a:gd name="T4" fmla="*/ 431 w 431"/>
                <a:gd name="T5" fmla="*/ 62 h 336"/>
                <a:gd name="T6" fmla="*/ 0 w 431"/>
                <a:gd name="T7" fmla="*/ 0 h 336"/>
              </a:gdLst>
              <a:ahLst/>
              <a:cxnLst>
                <a:cxn ang="0">
                  <a:pos x="T0" y="T1"/>
                </a:cxn>
                <a:cxn ang="0">
                  <a:pos x="T2" y="T3"/>
                </a:cxn>
                <a:cxn ang="0">
                  <a:pos x="T4" y="T5"/>
                </a:cxn>
                <a:cxn ang="0">
                  <a:pos x="T6" y="T7"/>
                </a:cxn>
              </a:cxnLst>
              <a:rect l="0" t="0" r="r" b="b"/>
              <a:pathLst>
                <a:path w="431" h="336">
                  <a:moveTo>
                    <a:pt x="0" y="0"/>
                  </a:moveTo>
                  <a:lnTo>
                    <a:pt x="324" y="336"/>
                  </a:lnTo>
                  <a:lnTo>
                    <a:pt x="431" y="62"/>
                  </a:lnTo>
                  <a:lnTo>
                    <a:pt x="0"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9" name="Freeform 228"/>
            <p:cNvSpPr/>
            <p:nvPr/>
          </p:nvSpPr>
          <p:spPr bwMode="auto">
            <a:xfrm>
              <a:off x="6873876" y="4916488"/>
              <a:ext cx="684213" cy="533400"/>
            </a:xfrm>
            <a:custGeom>
              <a:avLst/>
              <a:gdLst>
                <a:gd name="T0" fmla="*/ 0 w 431"/>
                <a:gd name="T1" fmla="*/ 0 h 336"/>
                <a:gd name="T2" fmla="*/ 324 w 431"/>
                <a:gd name="T3" fmla="*/ 336 h 336"/>
                <a:gd name="T4" fmla="*/ 431 w 431"/>
                <a:gd name="T5" fmla="*/ 62 h 336"/>
                <a:gd name="T6" fmla="*/ 0 w 431"/>
                <a:gd name="T7" fmla="*/ 0 h 336"/>
              </a:gdLst>
              <a:ahLst/>
              <a:cxnLst>
                <a:cxn ang="0">
                  <a:pos x="T0" y="T1"/>
                </a:cxn>
                <a:cxn ang="0">
                  <a:pos x="T2" y="T3"/>
                </a:cxn>
                <a:cxn ang="0">
                  <a:pos x="T4" y="T5"/>
                </a:cxn>
                <a:cxn ang="0">
                  <a:pos x="T6" y="T7"/>
                </a:cxn>
              </a:cxnLst>
              <a:rect l="0" t="0" r="r" b="b"/>
              <a:pathLst>
                <a:path w="431" h="336">
                  <a:moveTo>
                    <a:pt x="0" y="0"/>
                  </a:moveTo>
                  <a:lnTo>
                    <a:pt x="324" y="336"/>
                  </a:lnTo>
                  <a:lnTo>
                    <a:pt x="431"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0" name="Freeform 229"/>
            <p:cNvSpPr/>
            <p:nvPr/>
          </p:nvSpPr>
          <p:spPr bwMode="auto">
            <a:xfrm>
              <a:off x="6519863" y="4932363"/>
              <a:ext cx="838200" cy="566738"/>
            </a:xfrm>
            <a:custGeom>
              <a:avLst/>
              <a:gdLst>
                <a:gd name="T0" fmla="*/ 204 w 528"/>
                <a:gd name="T1" fmla="*/ 0 h 357"/>
                <a:gd name="T2" fmla="*/ 0 w 528"/>
                <a:gd name="T3" fmla="*/ 357 h 357"/>
                <a:gd name="T4" fmla="*/ 528 w 528"/>
                <a:gd name="T5" fmla="*/ 336 h 357"/>
                <a:gd name="T6" fmla="*/ 204 w 528"/>
                <a:gd name="T7" fmla="*/ 0 h 357"/>
              </a:gdLst>
              <a:ahLst/>
              <a:cxnLst>
                <a:cxn ang="0">
                  <a:pos x="T0" y="T1"/>
                </a:cxn>
                <a:cxn ang="0">
                  <a:pos x="T2" y="T3"/>
                </a:cxn>
                <a:cxn ang="0">
                  <a:pos x="T4" y="T5"/>
                </a:cxn>
                <a:cxn ang="0">
                  <a:pos x="T6" y="T7"/>
                </a:cxn>
              </a:cxnLst>
              <a:rect l="0" t="0" r="r" b="b"/>
              <a:pathLst>
                <a:path w="528" h="357">
                  <a:moveTo>
                    <a:pt x="204" y="0"/>
                  </a:moveTo>
                  <a:lnTo>
                    <a:pt x="0" y="357"/>
                  </a:lnTo>
                  <a:lnTo>
                    <a:pt x="528" y="336"/>
                  </a:lnTo>
                  <a:lnTo>
                    <a:pt x="204"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1" name="Freeform 230"/>
            <p:cNvSpPr/>
            <p:nvPr/>
          </p:nvSpPr>
          <p:spPr bwMode="auto">
            <a:xfrm>
              <a:off x="6519863" y="4932363"/>
              <a:ext cx="838200" cy="566738"/>
            </a:xfrm>
            <a:custGeom>
              <a:avLst/>
              <a:gdLst>
                <a:gd name="T0" fmla="*/ 204 w 528"/>
                <a:gd name="T1" fmla="*/ 0 h 357"/>
                <a:gd name="T2" fmla="*/ 0 w 528"/>
                <a:gd name="T3" fmla="*/ 357 h 357"/>
                <a:gd name="T4" fmla="*/ 528 w 528"/>
                <a:gd name="T5" fmla="*/ 336 h 357"/>
                <a:gd name="T6" fmla="*/ 204 w 528"/>
                <a:gd name="T7" fmla="*/ 0 h 357"/>
              </a:gdLst>
              <a:ahLst/>
              <a:cxnLst>
                <a:cxn ang="0">
                  <a:pos x="T0" y="T1"/>
                </a:cxn>
                <a:cxn ang="0">
                  <a:pos x="T2" y="T3"/>
                </a:cxn>
                <a:cxn ang="0">
                  <a:pos x="T4" y="T5"/>
                </a:cxn>
                <a:cxn ang="0">
                  <a:pos x="T6" y="T7"/>
                </a:cxn>
              </a:cxnLst>
              <a:rect l="0" t="0" r="r" b="b"/>
              <a:pathLst>
                <a:path w="528" h="357">
                  <a:moveTo>
                    <a:pt x="204" y="0"/>
                  </a:moveTo>
                  <a:lnTo>
                    <a:pt x="0" y="357"/>
                  </a:lnTo>
                  <a:lnTo>
                    <a:pt x="528" y="3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2" name="Freeform 231"/>
            <p:cNvSpPr/>
            <p:nvPr/>
          </p:nvSpPr>
          <p:spPr bwMode="auto">
            <a:xfrm>
              <a:off x="4875213" y="5532438"/>
              <a:ext cx="393700" cy="827088"/>
            </a:xfrm>
            <a:custGeom>
              <a:avLst/>
              <a:gdLst>
                <a:gd name="T0" fmla="*/ 248 w 248"/>
                <a:gd name="T1" fmla="*/ 0 h 521"/>
                <a:gd name="T2" fmla="*/ 0 w 248"/>
                <a:gd name="T3" fmla="*/ 83 h 521"/>
                <a:gd name="T4" fmla="*/ 163 w 248"/>
                <a:gd name="T5" fmla="*/ 521 h 521"/>
                <a:gd name="T6" fmla="*/ 248 w 248"/>
                <a:gd name="T7" fmla="*/ 0 h 521"/>
              </a:gdLst>
              <a:ahLst/>
              <a:cxnLst>
                <a:cxn ang="0">
                  <a:pos x="T0" y="T1"/>
                </a:cxn>
                <a:cxn ang="0">
                  <a:pos x="T2" y="T3"/>
                </a:cxn>
                <a:cxn ang="0">
                  <a:pos x="T4" y="T5"/>
                </a:cxn>
                <a:cxn ang="0">
                  <a:pos x="T6" y="T7"/>
                </a:cxn>
              </a:cxnLst>
              <a:rect l="0" t="0" r="r" b="b"/>
              <a:pathLst>
                <a:path w="248" h="521">
                  <a:moveTo>
                    <a:pt x="248" y="0"/>
                  </a:moveTo>
                  <a:lnTo>
                    <a:pt x="0" y="83"/>
                  </a:lnTo>
                  <a:lnTo>
                    <a:pt x="163" y="521"/>
                  </a:lnTo>
                  <a:lnTo>
                    <a:pt x="248"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3" name="Freeform 232"/>
            <p:cNvSpPr/>
            <p:nvPr/>
          </p:nvSpPr>
          <p:spPr bwMode="auto">
            <a:xfrm>
              <a:off x="4875213" y="5532438"/>
              <a:ext cx="393700" cy="827088"/>
            </a:xfrm>
            <a:custGeom>
              <a:avLst/>
              <a:gdLst>
                <a:gd name="T0" fmla="*/ 248 w 248"/>
                <a:gd name="T1" fmla="*/ 0 h 521"/>
                <a:gd name="T2" fmla="*/ 0 w 248"/>
                <a:gd name="T3" fmla="*/ 83 h 521"/>
                <a:gd name="T4" fmla="*/ 163 w 248"/>
                <a:gd name="T5" fmla="*/ 521 h 521"/>
                <a:gd name="T6" fmla="*/ 248 w 248"/>
                <a:gd name="T7" fmla="*/ 0 h 521"/>
              </a:gdLst>
              <a:ahLst/>
              <a:cxnLst>
                <a:cxn ang="0">
                  <a:pos x="T0" y="T1"/>
                </a:cxn>
                <a:cxn ang="0">
                  <a:pos x="T2" y="T3"/>
                </a:cxn>
                <a:cxn ang="0">
                  <a:pos x="T4" y="T5"/>
                </a:cxn>
                <a:cxn ang="0">
                  <a:pos x="T6" y="T7"/>
                </a:cxn>
              </a:cxnLst>
              <a:rect l="0" t="0" r="r" b="b"/>
              <a:pathLst>
                <a:path w="248" h="521">
                  <a:moveTo>
                    <a:pt x="248" y="0"/>
                  </a:moveTo>
                  <a:lnTo>
                    <a:pt x="0" y="83"/>
                  </a:lnTo>
                  <a:lnTo>
                    <a:pt x="163" y="521"/>
                  </a:lnTo>
                  <a:lnTo>
                    <a:pt x="2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4" name="Freeform 233"/>
            <p:cNvSpPr/>
            <p:nvPr/>
          </p:nvSpPr>
          <p:spPr bwMode="auto">
            <a:xfrm>
              <a:off x="3413126" y="1182688"/>
              <a:ext cx="823913" cy="487363"/>
            </a:xfrm>
            <a:custGeom>
              <a:avLst/>
              <a:gdLst>
                <a:gd name="T0" fmla="*/ 519 w 519"/>
                <a:gd name="T1" fmla="*/ 0 h 307"/>
                <a:gd name="T2" fmla="*/ 0 w 519"/>
                <a:gd name="T3" fmla="*/ 31 h 307"/>
                <a:gd name="T4" fmla="*/ 443 w 519"/>
                <a:gd name="T5" fmla="*/ 307 h 307"/>
                <a:gd name="T6" fmla="*/ 519 w 519"/>
                <a:gd name="T7" fmla="*/ 0 h 307"/>
              </a:gdLst>
              <a:ahLst/>
              <a:cxnLst>
                <a:cxn ang="0">
                  <a:pos x="T0" y="T1"/>
                </a:cxn>
                <a:cxn ang="0">
                  <a:pos x="T2" y="T3"/>
                </a:cxn>
                <a:cxn ang="0">
                  <a:pos x="T4" y="T5"/>
                </a:cxn>
                <a:cxn ang="0">
                  <a:pos x="T6" y="T7"/>
                </a:cxn>
              </a:cxnLst>
              <a:rect l="0" t="0" r="r" b="b"/>
              <a:pathLst>
                <a:path w="519" h="307">
                  <a:moveTo>
                    <a:pt x="519" y="0"/>
                  </a:moveTo>
                  <a:lnTo>
                    <a:pt x="0" y="31"/>
                  </a:lnTo>
                  <a:lnTo>
                    <a:pt x="443" y="307"/>
                  </a:lnTo>
                  <a:lnTo>
                    <a:pt x="519" y="0"/>
                  </a:lnTo>
                  <a:close/>
                </a:path>
              </a:pathLst>
            </a:custGeom>
            <a:solidFill>
              <a:srgbClr val="E4E5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5" name="Freeform 234"/>
            <p:cNvSpPr/>
            <p:nvPr/>
          </p:nvSpPr>
          <p:spPr bwMode="auto">
            <a:xfrm>
              <a:off x="3413126" y="1182688"/>
              <a:ext cx="823913" cy="487363"/>
            </a:xfrm>
            <a:custGeom>
              <a:avLst/>
              <a:gdLst>
                <a:gd name="T0" fmla="*/ 519 w 519"/>
                <a:gd name="T1" fmla="*/ 0 h 307"/>
                <a:gd name="T2" fmla="*/ 0 w 519"/>
                <a:gd name="T3" fmla="*/ 31 h 307"/>
                <a:gd name="T4" fmla="*/ 443 w 519"/>
                <a:gd name="T5" fmla="*/ 307 h 307"/>
                <a:gd name="T6" fmla="*/ 519 w 519"/>
                <a:gd name="T7" fmla="*/ 0 h 307"/>
              </a:gdLst>
              <a:ahLst/>
              <a:cxnLst>
                <a:cxn ang="0">
                  <a:pos x="T0" y="T1"/>
                </a:cxn>
                <a:cxn ang="0">
                  <a:pos x="T2" y="T3"/>
                </a:cxn>
                <a:cxn ang="0">
                  <a:pos x="T4" y="T5"/>
                </a:cxn>
                <a:cxn ang="0">
                  <a:pos x="T6" y="T7"/>
                </a:cxn>
              </a:cxnLst>
              <a:rect l="0" t="0" r="r" b="b"/>
              <a:pathLst>
                <a:path w="519" h="307">
                  <a:moveTo>
                    <a:pt x="519" y="0"/>
                  </a:moveTo>
                  <a:lnTo>
                    <a:pt x="0" y="31"/>
                  </a:lnTo>
                  <a:lnTo>
                    <a:pt x="443" y="307"/>
                  </a:lnTo>
                  <a:lnTo>
                    <a:pt x="5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6" name="Freeform 235"/>
            <p:cNvSpPr/>
            <p:nvPr/>
          </p:nvSpPr>
          <p:spPr bwMode="auto">
            <a:xfrm>
              <a:off x="3281363" y="1246188"/>
              <a:ext cx="195263" cy="635000"/>
            </a:xfrm>
            <a:custGeom>
              <a:avLst/>
              <a:gdLst>
                <a:gd name="T0" fmla="*/ 55 w 123"/>
                <a:gd name="T1" fmla="*/ 0 h 400"/>
                <a:gd name="T2" fmla="*/ 0 w 123"/>
                <a:gd name="T3" fmla="*/ 400 h 400"/>
                <a:gd name="T4" fmla="*/ 123 w 123"/>
                <a:gd name="T5" fmla="*/ 175 h 400"/>
                <a:gd name="T6" fmla="*/ 55 w 123"/>
                <a:gd name="T7" fmla="*/ 0 h 400"/>
              </a:gdLst>
              <a:ahLst/>
              <a:cxnLst>
                <a:cxn ang="0">
                  <a:pos x="T0" y="T1"/>
                </a:cxn>
                <a:cxn ang="0">
                  <a:pos x="T2" y="T3"/>
                </a:cxn>
                <a:cxn ang="0">
                  <a:pos x="T4" y="T5"/>
                </a:cxn>
                <a:cxn ang="0">
                  <a:pos x="T6" y="T7"/>
                </a:cxn>
              </a:cxnLst>
              <a:rect l="0" t="0" r="r" b="b"/>
              <a:pathLst>
                <a:path w="123" h="400">
                  <a:moveTo>
                    <a:pt x="55" y="0"/>
                  </a:moveTo>
                  <a:lnTo>
                    <a:pt x="0" y="400"/>
                  </a:lnTo>
                  <a:lnTo>
                    <a:pt x="123" y="175"/>
                  </a:lnTo>
                  <a:lnTo>
                    <a:pt x="55" y="0"/>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7" name="Freeform 236"/>
            <p:cNvSpPr/>
            <p:nvPr/>
          </p:nvSpPr>
          <p:spPr bwMode="auto">
            <a:xfrm>
              <a:off x="3281363" y="1246188"/>
              <a:ext cx="195263" cy="635000"/>
            </a:xfrm>
            <a:custGeom>
              <a:avLst/>
              <a:gdLst>
                <a:gd name="T0" fmla="*/ 55 w 123"/>
                <a:gd name="T1" fmla="*/ 0 h 400"/>
                <a:gd name="T2" fmla="*/ 0 w 123"/>
                <a:gd name="T3" fmla="*/ 400 h 400"/>
                <a:gd name="T4" fmla="*/ 123 w 123"/>
                <a:gd name="T5" fmla="*/ 175 h 400"/>
                <a:gd name="T6" fmla="*/ 55 w 123"/>
                <a:gd name="T7" fmla="*/ 0 h 400"/>
              </a:gdLst>
              <a:ahLst/>
              <a:cxnLst>
                <a:cxn ang="0">
                  <a:pos x="T0" y="T1"/>
                </a:cxn>
                <a:cxn ang="0">
                  <a:pos x="T2" y="T3"/>
                </a:cxn>
                <a:cxn ang="0">
                  <a:pos x="T4" y="T5"/>
                </a:cxn>
                <a:cxn ang="0">
                  <a:pos x="T6" y="T7"/>
                </a:cxn>
              </a:cxnLst>
              <a:rect l="0" t="0" r="r" b="b"/>
              <a:pathLst>
                <a:path w="123" h="400">
                  <a:moveTo>
                    <a:pt x="55" y="0"/>
                  </a:moveTo>
                  <a:lnTo>
                    <a:pt x="0" y="400"/>
                  </a:lnTo>
                  <a:lnTo>
                    <a:pt x="123" y="175"/>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8" name="Freeform 237"/>
            <p:cNvSpPr/>
            <p:nvPr/>
          </p:nvSpPr>
          <p:spPr bwMode="auto">
            <a:xfrm>
              <a:off x="2805113" y="1254125"/>
              <a:ext cx="544513" cy="630238"/>
            </a:xfrm>
            <a:custGeom>
              <a:avLst/>
              <a:gdLst>
                <a:gd name="T0" fmla="*/ 343 w 343"/>
                <a:gd name="T1" fmla="*/ 0 h 397"/>
                <a:gd name="T2" fmla="*/ 0 w 343"/>
                <a:gd name="T3" fmla="*/ 284 h 397"/>
                <a:gd name="T4" fmla="*/ 0 w 343"/>
                <a:gd name="T5" fmla="*/ 286 h 397"/>
                <a:gd name="T6" fmla="*/ 289 w 343"/>
                <a:gd name="T7" fmla="*/ 397 h 397"/>
                <a:gd name="T8" fmla="*/ 343 w 343"/>
                <a:gd name="T9" fmla="*/ 0 h 397"/>
              </a:gdLst>
              <a:ahLst/>
              <a:cxnLst>
                <a:cxn ang="0">
                  <a:pos x="T0" y="T1"/>
                </a:cxn>
                <a:cxn ang="0">
                  <a:pos x="T2" y="T3"/>
                </a:cxn>
                <a:cxn ang="0">
                  <a:pos x="T4" y="T5"/>
                </a:cxn>
                <a:cxn ang="0">
                  <a:pos x="T6" y="T7"/>
                </a:cxn>
                <a:cxn ang="0">
                  <a:pos x="T8" y="T9"/>
                </a:cxn>
              </a:cxnLst>
              <a:rect l="0" t="0" r="r" b="b"/>
              <a:pathLst>
                <a:path w="343" h="397">
                  <a:moveTo>
                    <a:pt x="343" y="0"/>
                  </a:moveTo>
                  <a:lnTo>
                    <a:pt x="0" y="284"/>
                  </a:lnTo>
                  <a:lnTo>
                    <a:pt x="0" y="286"/>
                  </a:lnTo>
                  <a:lnTo>
                    <a:pt x="289" y="397"/>
                  </a:lnTo>
                  <a:lnTo>
                    <a:pt x="343"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9" name="Freeform 238"/>
            <p:cNvSpPr/>
            <p:nvPr/>
          </p:nvSpPr>
          <p:spPr bwMode="auto">
            <a:xfrm>
              <a:off x="2805113" y="1254125"/>
              <a:ext cx="544513" cy="630238"/>
            </a:xfrm>
            <a:custGeom>
              <a:avLst/>
              <a:gdLst>
                <a:gd name="T0" fmla="*/ 343 w 343"/>
                <a:gd name="T1" fmla="*/ 0 h 397"/>
                <a:gd name="T2" fmla="*/ 0 w 343"/>
                <a:gd name="T3" fmla="*/ 284 h 397"/>
                <a:gd name="T4" fmla="*/ 0 w 343"/>
                <a:gd name="T5" fmla="*/ 286 h 397"/>
                <a:gd name="T6" fmla="*/ 289 w 343"/>
                <a:gd name="T7" fmla="*/ 397 h 397"/>
                <a:gd name="T8" fmla="*/ 343 w 343"/>
                <a:gd name="T9" fmla="*/ 0 h 397"/>
              </a:gdLst>
              <a:ahLst/>
              <a:cxnLst>
                <a:cxn ang="0">
                  <a:pos x="T0" y="T1"/>
                </a:cxn>
                <a:cxn ang="0">
                  <a:pos x="T2" y="T3"/>
                </a:cxn>
                <a:cxn ang="0">
                  <a:pos x="T4" y="T5"/>
                </a:cxn>
                <a:cxn ang="0">
                  <a:pos x="T6" y="T7"/>
                </a:cxn>
                <a:cxn ang="0">
                  <a:pos x="T8" y="T9"/>
                </a:cxn>
              </a:cxnLst>
              <a:rect l="0" t="0" r="r" b="b"/>
              <a:pathLst>
                <a:path w="343" h="397">
                  <a:moveTo>
                    <a:pt x="343" y="0"/>
                  </a:moveTo>
                  <a:lnTo>
                    <a:pt x="0" y="284"/>
                  </a:lnTo>
                  <a:lnTo>
                    <a:pt x="0" y="286"/>
                  </a:lnTo>
                  <a:lnTo>
                    <a:pt x="289" y="397"/>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0" name="Freeform 239"/>
            <p:cNvSpPr/>
            <p:nvPr/>
          </p:nvSpPr>
          <p:spPr bwMode="auto">
            <a:xfrm>
              <a:off x="3390901" y="1243013"/>
              <a:ext cx="703263" cy="434975"/>
            </a:xfrm>
            <a:custGeom>
              <a:avLst/>
              <a:gdLst>
                <a:gd name="T0" fmla="*/ 0 w 443"/>
                <a:gd name="T1" fmla="*/ 0 h 274"/>
                <a:gd name="T2" fmla="*/ 69 w 443"/>
                <a:gd name="T3" fmla="*/ 175 h 274"/>
                <a:gd name="T4" fmla="*/ 443 w 443"/>
                <a:gd name="T5" fmla="*/ 274 h 274"/>
                <a:gd name="T6" fmla="*/ 0 w 443"/>
                <a:gd name="T7" fmla="*/ 0 h 274"/>
              </a:gdLst>
              <a:ahLst/>
              <a:cxnLst>
                <a:cxn ang="0">
                  <a:pos x="T0" y="T1"/>
                </a:cxn>
                <a:cxn ang="0">
                  <a:pos x="T2" y="T3"/>
                </a:cxn>
                <a:cxn ang="0">
                  <a:pos x="T4" y="T5"/>
                </a:cxn>
                <a:cxn ang="0">
                  <a:pos x="T6" y="T7"/>
                </a:cxn>
              </a:cxnLst>
              <a:rect l="0" t="0" r="r" b="b"/>
              <a:pathLst>
                <a:path w="443" h="274">
                  <a:moveTo>
                    <a:pt x="0" y="0"/>
                  </a:moveTo>
                  <a:lnTo>
                    <a:pt x="69" y="175"/>
                  </a:lnTo>
                  <a:lnTo>
                    <a:pt x="443" y="274"/>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1" name="Freeform 240"/>
            <p:cNvSpPr/>
            <p:nvPr/>
          </p:nvSpPr>
          <p:spPr bwMode="auto">
            <a:xfrm>
              <a:off x="3390901" y="1243013"/>
              <a:ext cx="703263" cy="434975"/>
            </a:xfrm>
            <a:custGeom>
              <a:avLst/>
              <a:gdLst>
                <a:gd name="T0" fmla="*/ 0 w 443"/>
                <a:gd name="T1" fmla="*/ 0 h 274"/>
                <a:gd name="T2" fmla="*/ 69 w 443"/>
                <a:gd name="T3" fmla="*/ 175 h 274"/>
                <a:gd name="T4" fmla="*/ 443 w 443"/>
                <a:gd name="T5" fmla="*/ 274 h 274"/>
                <a:gd name="T6" fmla="*/ 0 w 443"/>
                <a:gd name="T7" fmla="*/ 0 h 274"/>
              </a:gdLst>
              <a:ahLst/>
              <a:cxnLst>
                <a:cxn ang="0">
                  <a:pos x="T0" y="T1"/>
                </a:cxn>
                <a:cxn ang="0">
                  <a:pos x="T2" y="T3"/>
                </a:cxn>
                <a:cxn ang="0">
                  <a:pos x="T4" y="T5"/>
                </a:cxn>
                <a:cxn ang="0">
                  <a:pos x="T6" y="T7"/>
                </a:cxn>
              </a:cxnLst>
              <a:rect l="0" t="0" r="r" b="b"/>
              <a:pathLst>
                <a:path w="443" h="274">
                  <a:moveTo>
                    <a:pt x="0" y="0"/>
                  </a:moveTo>
                  <a:lnTo>
                    <a:pt x="69" y="175"/>
                  </a:lnTo>
                  <a:lnTo>
                    <a:pt x="443" y="2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2" name="Freeform 241"/>
            <p:cNvSpPr/>
            <p:nvPr/>
          </p:nvSpPr>
          <p:spPr bwMode="auto">
            <a:xfrm>
              <a:off x="2805113" y="742950"/>
              <a:ext cx="541338" cy="923925"/>
            </a:xfrm>
            <a:custGeom>
              <a:avLst/>
              <a:gdLst>
                <a:gd name="T0" fmla="*/ 184 w 341"/>
                <a:gd name="T1" fmla="*/ 0 h 582"/>
                <a:gd name="T2" fmla="*/ 0 w 341"/>
                <a:gd name="T3" fmla="*/ 570 h 582"/>
                <a:gd name="T4" fmla="*/ 0 w 341"/>
                <a:gd name="T5" fmla="*/ 582 h 582"/>
                <a:gd name="T6" fmla="*/ 341 w 341"/>
                <a:gd name="T7" fmla="*/ 300 h 582"/>
                <a:gd name="T8" fmla="*/ 184 w 341"/>
                <a:gd name="T9" fmla="*/ 0 h 582"/>
              </a:gdLst>
              <a:ahLst/>
              <a:cxnLst>
                <a:cxn ang="0">
                  <a:pos x="T0" y="T1"/>
                </a:cxn>
                <a:cxn ang="0">
                  <a:pos x="T2" y="T3"/>
                </a:cxn>
                <a:cxn ang="0">
                  <a:pos x="T4" y="T5"/>
                </a:cxn>
                <a:cxn ang="0">
                  <a:pos x="T6" y="T7"/>
                </a:cxn>
                <a:cxn ang="0">
                  <a:pos x="T8" y="T9"/>
                </a:cxn>
              </a:cxnLst>
              <a:rect l="0" t="0" r="r" b="b"/>
              <a:pathLst>
                <a:path w="341" h="582">
                  <a:moveTo>
                    <a:pt x="184" y="0"/>
                  </a:moveTo>
                  <a:lnTo>
                    <a:pt x="0" y="570"/>
                  </a:lnTo>
                  <a:lnTo>
                    <a:pt x="0" y="582"/>
                  </a:lnTo>
                  <a:lnTo>
                    <a:pt x="341" y="300"/>
                  </a:lnTo>
                  <a:lnTo>
                    <a:pt x="184" y="0"/>
                  </a:lnTo>
                  <a:close/>
                </a:path>
              </a:pathLst>
            </a:custGeom>
            <a:solidFill>
              <a:srgbClr val="D9DBD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3" name="Freeform 242"/>
            <p:cNvSpPr/>
            <p:nvPr/>
          </p:nvSpPr>
          <p:spPr bwMode="auto">
            <a:xfrm>
              <a:off x="2805113" y="742950"/>
              <a:ext cx="541338" cy="923925"/>
            </a:xfrm>
            <a:custGeom>
              <a:avLst/>
              <a:gdLst>
                <a:gd name="T0" fmla="*/ 184 w 341"/>
                <a:gd name="T1" fmla="*/ 0 h 582"/>
                <a:gd name="T2" fmla="*/ 0 w 341"/>
                <a:gd name="T3" fmla="*/ 570 h 582"/>
                <a:gd name="T4" fmla="*/ 0 w 341"/>
                <a:gd name="T5" fmla="*/ 582 h 582"/>
                <a:gd name="T6" fmla="*/ 341 w 341"/>
                <a:gd name="T7" fmla="*/ 300 h 582"/>
                <a:gd name="T8" fmla="*/ 184 w 341"/>
                <a:gd name="T9" fmla="*/ 0 h 582"/>
              </a:gdLst>
              <a:ahLst/>
              <a:cxnLst>
                <a:cxn ang="0">
                  <a:pos x="T0" y="T1"/>
                </a:cxn>
                <a:cxn ang="0">
                  <a:pos x="T2" y="T3"/>
                </a:cxn>
                <a:cxn ang="0">
                  <a:pos x="T4" y="T5"/>
                </a:cxn>
                <a:cxn ang="0">
                  <a:pos x="T6" y="T7"/>
                </a:cxn>
                <a:cxn ang="0">
                  <a:pos x="T8" y="T9"/>
                </a:cxn>
              </a:cxnLst>
              <a:rect l="0" t="0" r="r" b="b"/>
              <a:pathLst>
                <a:path w="341" h="582">
                  <a:moveTo>
                    <a:pt x="184" y="0"/>
                  </a:moveTo>
                  <a:lnTo>
                    <a:pt x="0" y="570"/>
                  </a:lnTo>
                  <a:lnTo>
                    <a:pt x="0" y="582"/>
                  </a:lnTo>
                  <a:lnTo>
                    <a:pt x="341" y="300"/>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4" name="Freeform 243"/>
            <p:cNvSpPr/>
            <p:nvPr/>
          </p:nvSpPr>
          <p:spPr bwMode="auto">
            <a:xfrm>
              <a:off x="3121026" y="715963"/>
              <a:ext cx="431800" cy="477838"/>
            </a:xfrm>
            <a:custGeom>
              <a:avLst/>
              <a:gdLst>
                <a:gd name="T0" fmla="*/ 0 w 272"/>
                <a:gd name="T1" fmla="*/ 0 h 301"/>
                <a:gd name="T2" fmla="*/ 156 w 272"/>
                <a:gd name="T3" fmla="*/ 301 h 301"/>
                <a:gd name="T4" fmla="*/ 272 w 272"/>
                <a:gd name="T5" fmla="*/ 17 h 301"/>
                <a:gd name="T6" fmla="*/ 0 w 272"/>
                <a:gd name="T7" fmla="*/ 0 h 301"/>
              </a:gdLst>
              <a:ahLst/>
              <a:cxnLst>
                <a:cxn ang="0">
                  <a:pos x="T0" y="T1"/>
                </a:cxn>
                <a:cxn ang="0">
                  <a:pos x="T2" y="T3"/>
                </a:cxn>
                <a:cxn ang="0">
                  <a:pos x="T4" y="T5"/>
                </a:cxn>
                <a:cxn ang="0">
                  <a:pos x="T6" y="T7"/>
                </a:cxn>
              </a:cxnLst>
              <a:rect l="0" t="0" r="r" b="b"/>
              <a:pathLst>
                <a:path w="272" h="301">
                  <a:moveTo>
                    <a:pt x="0" y="0"/>
                  </a:moveTo>
                  <a:lnTo>
                    <a:pt x="156" y="301"/>
                  </a:lnTo>
                  <a:lnTo>
                    <a:pt x="272" y="17"/>
                  </a:lnTo>
                  <a:lnTo>
                    <a:pt x="0" y="0"/>
                  </a:lnTo>
                  <a:close/>
                </a:path>
              </a:pathLst>
            </a:custGeom>
            <a:solidFill>
              <a:srgbClr val="E3E4E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5" name="Freeform 244"/>
            <p:cNvSpPr/>
            <p:nvPr/>
          </p:nvSpPr>
          <p:spPr bwMode="auto">
            <a:xfrm>
              <a:off x="3121026" y="715963"/>
              <a:ext cx="431800" cy="477838"/>
            </a:xfrm>
            <a:custGeom>
              <a:avLst/>
              <a:gdLst>
                <a:gd name="T0" fmla="*/ 0 w 272"/>
                <a:gd name="T1" fmla="*/ 0 h 301"/>
                <a:gd name="T2" fmla="*/ 156 w 272"/>
                <a:gd name="T3" fmla="*/ 301 h 301"/>
                <a:gd name="T4" fmla="*/ 272 w 272"/>
                <a:gd name="T5" fmla="*/ 17 h 301"/>
                <a:gd name="T6" fmla="*/ 0 w 272"/>
                <a:gd name="T7" fmla="*/ 0 h 301"/>
              </a:gdLst>
              <a:ahLst/>
              <a:cxnLst>
                <a:cxn ang="0">
                  <a:pos x="T0" y="T1"/>
                </a:cxn>
                <a:cxn ang="0">
                  <a:pos x="T2" y="T3"/>
                </a:cxn>
                <a:cxn ang="0">
                  <a:pos x="T4" y="T5"/>
                </a:cxn>
                <a:cxn ang="0">
                  <a:pos x="T6" y="T7"/>
                </a:cxn>
              </a:cxnLst>
              <a:rect l="0" t="0" r="r" b="b"/>
              <a:pathLst>
                <a:path w="272" h="301">
                  <a:moveTo>
                    <a:pt x="0" y="0"/>
                  </a:moveTo>
                  <a:lnTo>
                    <a:pt x="156" y="301"/>
                  </a:lnTo>
                  <a:lnTo>
                    <a:pt x="272"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6" name="Freeform 245"/>
            <p:cNvSpPr/>
            <p:nvPr/>
          </p:nvSpPr>
          <p:spPr bwMode="auto">
            <a:xfrm>
              <a:off x="3398838" y="754063"/>
              <a:ext cx="822325" cy="450850"/>
            </a:xfrm>
            <a:custGeom>
              <a:avLst/>
              <a:gdLst>
                <a:gd name="T0" fmla="*/ 118 w 518"/>
                <a:gd name="T1" fmla="*/ 0 h 284"/>
                <a:gd name="T2" fmla="*/ 0 w 518"/>
                <a:gd name="T3" fmla="*/ 284 h 284"/>
                <a:gd name="T4" fmla="*/ 518 w 518"/>
                <a:gd name="T5" fmla="*/ 253 h 284"/>
                <a:gd name="T6" fmla="*/ 118 w 518"/>
                <a:gd name="T7" fmla="*/ 0 h 284"/>
              </a:gdLst>
              <a:ahLst/>
              <a:cxnLst>
                <a:cxn ang="0">
                  <a:pos x="T0" y="T1"/>
                </a:cxn>
                <a:cxn ang="0">
                  <a:pos x="T2" y="T3"/>
                </a:cxn>
                <a:cxn ang="0">
                  <a:pos x="T4" y="T5"/>
                </a:cxn>
                <a:cxn ang="0">
                  <a:pos x="T6" y="T7"/>
                </a:cxn>
              </a:cxnLst>
              <a:rect l="0" t="0" r="r" b="b"/>
              <a:pathLst>
                <a:path w="518" h="284">
                  <a:moveTo>
                    <a:pt x="118" y="0"/>
                  </a:moveTo>
                  <a:lnTo>
                    <a:pt x="0" y="284"/>
                  </a:lnTo>
                  <a:lnTo>
                    <a:pt x="518" y="253"/>
                  </a:lnTo>
                  <a:lnTo>
                    <a:pt x="118"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7" name="Freeform 246"/>
            <p:cNvSpPr/>
            <p:nvPr/>
          </p:nvSpPr>
          <p:spPr bwMode="auto">
            <a:xfrm>
              <a:off x="3398838" y="754063"/>
              <a:ext cx="822325" cy="450850"/>
            </a:xfrm>
            <a:custGeom>
              <a:avLst/>
              <a:gdLst>
                <a:gd name="T0" fmla="*/ 118 w 518"/>
                <a:gd name="T1" fmla="*/ 0 h 284"/>
                <a:gd name="T2" fmla="*/ 0 w 518"/>
                <a:gd name="T3" fmla="*/ 284 h 284"/>
                <a:gd name="T4" fmla="*/ 518 w 518"/>
                <a:gd name="T5" fmla="*/ 253 h 284"/>
                <a:gd name="T6" fmla="*/ 118 w 518"/>
                <a:gd name="T7" fmla="*/ 0 h 284"/>
              </a:gdLst>
              <a:ahLst/>
              <a:cxnLst>
                <a:cxn ang="0">
                  <a:pos x="T0" y="T1"/>
                </a:cxn>
                <a:cxn ang="0">
                  <a:pos x="T2" y="T3"/>
                </a:cxn>
                <a:cxn ang="0">
                  <a:pos x="T4" y="T5"/>
                </a:cxn>
                <a:cxn ang="0">
                  <a:pos x="T6" y="T7"/>
                </a:cxn>
              </a:cxnLst>
              <a:rect l="0" t="0" r="r" b="b"/>
              <a:pathLst>
                <a:path w="518" h="284">
                  <a:moveTo>
                    <a:pt x="118" y="0"/>
                  </a:moveTo>
                  <a:lnTo>
                    <a:pt x="0" y="284"/>
                  </a:lnTo>
                  <a:lnTo>
                    <a:pt x="518" y="253"/>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8" name="Freeform 247"/>
            <p:cNvSpPr/>
            <p:nvPr/>
          </p:nvSpPr>
          <p:spPr bwMode="auto">
            <a:xfrm>
              <a:off x="6249988" y="6232525"/>
              <a:ext cx="736600" cy="577850"/>
            </a:xfrm>
            <a:custGeom>
              <a:avLst/>
              <a:gdLst>
                <a:gd name="T0" fmla="*/ 464 w 464"/>
                <a:gd name="T1" fmla="*/ 0 h 364"/>
                <a:gd name="T2" fmla="*/ 12 w 464"/>
                <a:gd name="T3" fmla="*/ 364 h 364"/>
                <a:gd name="T4" fmla="*/ 0 w 464"/>
                <a:gd name="T5" fmla="*/ 364 h 364"/>
                <a:gd name="T6" fmla="*/ 357 w 464"/>
                <a:gd name="T7" fmla="*/ 364 h 364"/>
                <a:gd name="T8" fmla="*/ 346 w 464"/>
                <a:gd name="T9" fmla="*/ 364 h 364"/>
                <a:gd name="T10" fmla="*/ 464 w 464"/>
                <a:gd name="T11" fmla="*/ 0 h 364"/>
              </a:gdLst>
              <a:ahLst/>
              <a:cxnLst>
                <a:cxn ang="0">
                  <a:pos x="T0" y="T1"/>
                </a:cxn>
                <a:cxn ang="0">
                  <a:pos x="T2" y="T3"/>
                </a:cxn>
                <a:cxn ang="0">
                  <a:pos x="T4" y="T5"/>
                </a:cxn>
                <a:cxn ang="0">
                  <a:pos x="T6" y="T7"/>
                </a:cxn>
                <a:cxn ang="0">
                  <a:pos x="T8" y="T9"/>
                </a:cxn>
                <a:cxn ang="0">
                  <a:pos x="T10" y="T11"/>
                </a:cxn>
              </a:cxnLst>
              <a:rect l="0" t="0" r="r" b="b"/>
              <a:pathLst>
                <a:path w="464" h="364">
                  <a:moveTo>
                    <a:pt x="464" y="0"/>
                  </a:moveTo>
                  <a:lnTo>
                    <a:pt x="12" y="364"/>
                  </a:lnTo>
                  <a:lnTo>
                    <a:pt x="0" y="364"/>
                  </a:lnTo>
                  <a:lnTo>
                    <a:pt x="357" y="364"/>
                  </a:lnTo>
                  <a:lnTo>
                    <a:pt x="346" y="364"/>
                  </a:lnTo>
                  <a:lnTo>
                    <a:pt x="464" y="0"/>
                  </a:lnTo>
                  <a:close/>
                </a:path>
              </a:pathLst>
            </a:custGeom>
            <a:solidFill>
              <a:srgbClr val="C8C9C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9" name="Freeform 248"/>
            <p:cNvSpPr/>
            <p:nvPr/>
          </p:nvSpPr>
          <p:spPr bwMode="auto">
            <a:xfrm>
              <a:off x="6249988" y="6232525"/>
              <a:ext cx="736600" cy="577850"/>
            </a:xfrm>
            <a:custGeom>
              <a:avLst/>
              <a:gdLst>
                <a:gd name="T0" fmla="*/ 464 w 464"/>
                <a:gd name="T1" fmla="*/ 0 h 364"/>
                <a:gd name="T2" fmla="*/ 12 w 464"/>
                <a:gd name="T3" fmla="*/ 364 h 364"/>
                <a:gd name="T4" fmla="*/ 0 w 464"/>
                <a:gd name="T5" fmla="*/ 364 h 364"/>
                <a:gd name="T6" fmla="*/ 357 w 464"/>
                <a:gd name="T7" fmla="*/ 364 h 364"/>
                <a:gd name="T8" fmla="*/ 346 w 464"/>
                <a:gd name="T9" fmla="*/ 364 h 364"/>
                <a:gd name="T10" fmla="*/ 464 w 464"/>
                <a:gd name="T11" fmla="*/ 0 h 364"/>
              </a:gdLst>
              <a:ahLst/>
              <a:cxnLst>
                <a:cxn ang="0">
                  <a:pos x="T0" y="T1"/>
                </a:cxn>
                <a:cxn ang="0">
                  <a:pos x="T2" y="T3"/>
                </a:cxn>
                <a:cxn ang="0">
                  <a:pos x="T4" y="T5"/>
                </a:cxn>
                <a:cxn ang="0">
                  <a:pos x="T6" y="T7"/>
                </a:cxn>
                <a:cxn ang="0">
                  <a:pos x="T8" y="T9"/>
                </a:cxn>
                <a:cxn ang="0">
                  <a:pos x="T10" y="T11"/>
                </a:cxn>
              </a:cxnLst>
              <a:rect l="0" t="0" r="r" b="b"/>
              <a:pathLst>
                <a:path w="464" h="364">
                  <a:moveTo>
                    <a:pt x="464" y="0"/>
                  </a:moveTo>
                  <a:lnTo>
                    <a:pt x="12" y="364"/>
                  </a:lnTo>
                  <a:lnTo>
                    <a:pt x="0" y="364"/>
                  </a:lnTo>
                  <a:lnTo>
                    <a:pt x="357" y="364"/>
                  </a:lnTo>
                  <a:lnTo>
                    <a:pt x="346" y="364"/>
                  </a:lnTo>
                  <a:lnTo>
                    <a:pt x="4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0" name="Freeform 249"/>
            <p:cNvSpPr/>
            <p:nvPr/>
          </p:nvSpPr>
          <p:spPr bwMode="auto">
            <a:xfrm>
              <a:off x="2805113" y="1749425"/>
              <a:ext cx="439738" cy="555625"/>
            </a:xfrm>
            <a:custGeom>
              <a:avLst/>
              <a:gdLst>
                <a:gd name="T0" fmla="*/ 0 w 277"/>
                <a:gd name="T1" fmla="*/ 0 h 350"/>
                <a:gd name="T2" fmla="*/ 0 w 277"/>
                <a:gd name="T3" fmla="*/ 350 h 350"/>
                <a:gd name="T4" fmla="*/ 277 w 277"/>
                <a:gd name="T5" fmla="*/ 107 h 350"/>
                <a:gd name="T6" fmla="*/ 0 w 277"/>
                <a:gd name="T7" fmla="*/ 0 h 350"/>
              </a:gdLst>
              <a:ahLst/>
              <a:cxnLst>
                <a:cxn ang="0">
                  <a:pos x="T0" y="T1"/>
                </a:cxn>
                <a:cxn ang="0">
                  <a:pos x="T2" y="T3"/>
                </a:cxn>
                <a:cxn ang="0">
                  <a:pos x="T4" y="T5"/>
                </a:cxn>
                <a:cxn ang="0">
                  <a:pos x="T6" y="T7"/>
                </a:cxn>
              </a:cxnLst>
              <a:rect l="0" t="0" r="r" b="b"/>
              <a:pathLst>
                <a:path w="277" h="350">
                  <a:moveTo>
                    <a:pt x="0" y="0"/>
                  </a:moveTo>
                  <a:lnTo>
                    <a:pt x="0" y="350"/>
                  </a:lnTo>
                  <a:lnTo>
                    <a:pt x="277" y="107"/>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1" name="Freeform 250"/>
            <p:cNvSpPr/>
            <p:nvPr/>
          </p:nvSpPr>
          <p:spPr bwMode="auto">
            <a:xfrm>
              <a:off x="2805113" y="1749425"/>
              <a:ext cx="439738" cy="555625"/>
            </a:xfrm>
            <a:custGeom>
              <a:avLst/>
              <a:gdLst>
                <a:gd name="T0" fmla="*/ 0 w 277"/>
                <a:gd name="T1" fmla="*/ 0 h 350"/>
                <a:gd name="T2" fmla="*/ 0 w 277"/>
                <a:gd name="T3" fmla="*/ 350 h 350"/>
                <a:gd name="T4" fmla="*/ 277 w 277"/>
                <a:gd name="T5" fmla="*/ 107 h 350"/>
                <a:gd name="T6" fmla="*/ 0 w 277"/>
                <a:gd name="T7" fmla="*/ 0 h 350"/>
              </a:gdLst>
              <a:ahLst/>
              <a:cxnLst>
                <a:cxn ang="0">
                  <a:pos x="T0" y="T1"/>
                </a:cxn>
                <a:cxn ang="0">
                  <a:pos x="T2" y="T3"/>
                </a:cxn>
                <a:cxn ang="0">
                  <a:pos x="T4" y="T5"/>
                </a:cxn>
                <a:cxn ang="0">
                  <a:pos x="T6" y="T7"/>
                </a:cxn>
              </a:cxnLst>
              <a:rect l="0" t="0" r="r" b="b"/>
              <a:pathLst>
                <a:path w="277" h="350">
                  <a:moveTo>
                    <a:pt x="0" y="0"/>
                  </a:moveTo>
                  <a:lnTo>
                    <a:pt x="0" y="350"/>
                  </a:lnTo>
                  <a:lnTo>
                    <a:pt x="277" y="1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2" name="Freeform 251"/>
            <p:cNvSpPr/>
            <p:nvPr/>
          </p:nvSpPr>
          <p:spPr bwMode="auto">
            <a:xfrm>
              <a:off x="2805113" y="1936750"/>
              <a:ext cx="446088" cy="530225"/>
            </a:xfrm>
            <a:custGeom>
              <a:avLst/>
              <a:gdLst>
                <a:gd name="T0" fmla="*/ 281 w 281"/>
                <a:gd name="T1" fmla="*/ 0 h 334"/>
                <a:gd name="T2" fmla="*/ 0 w 281"/>
                <a:gd name="T3" fmla="*/ 251 h 334"/>
                <a:gd name="T4" fmla="*/ 0 w 281"/>
                <a:gd name="T5" fmla="*/ 334 h 334"/>
                <a:gd name="T6" fmla="*/ 189 w 281"/>
                <a:gd name="T7" fmla="*/ 303 h 334"/>
                <a:gd name="T8" fmla="*/ 281 w 281"/>
                <a:gd name="T9" fmla="*/ 0 h 334"/>
              </a:gdLst>
              <a:ahLst/>
              <a:cxnLst>
                <a:cxn ang="0">
                  <a:pos x="T0" y="T1"/>
                </a:cxn>
                <a:cxn ang="0">
                  <a:pos x="T2" y="T3"/>
                </a:cxn>
                <a:cxn ang="0">
                  <a:pos x="T4" y="T5"/>
                </a:cxn>
                <a:cxn ang="0">
                  <a:pos x="T6" y="T7"/>
                </a:cxn>
                <a:cxn ang="0">
                  <a:pos x="T8" y="T9"/>
                </a:cxn>
              </a:cxnLst>
              <a:rect l="0" t="0" r="r" b="b"/>
              <a:pathLst>
                <a:path w="281" h="334">
                  <a:moveTo>
                    <a:pt x="281" y="0"/>
                  </a:moveTo>
                  <a:lnTo>
                    <a:pt x="0" y="251"/>
                  </a:lnTo>
                  <a:lnTo>
                    <a:pt x="0" y="334"/>
                  </a:lnTo>
                  <a:lnTo>
                    <a:pt x="189" y="303"/>
                  </a:lnTo>
                  <a:lnTo>
                    <a:pt x="281"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3" name="Freeform 252"/>
            <p:cNvSpPr/>
            <p:nvPr/>
          </p:nvSpPr>
          <p:spPr bwMode="auto">
            <a:xfrm>
              <a:off x="2805113" y="1936750"/>
              <a:ext cx="446088" cy="530225"/>
            </a:xfrm>
            <a:custGeom>
              <a:avLst/>
              <a:gdLst>
                <a:gd name="T0" fmla="*/ 281 w 281"/>
                <a:gd name="T1" fmla="*/ 0 h 334"/>
                <a:gd name="T2" fmla="*/ 0 w 281"/>
                <a:gd name="T3" fmla="*/ 251 h 334"/>
                <a:gd name="T4" fmla="*/ 0 w 281"/>
                <a:gd name="T5" fmla="*/ 334 h 334"/>
                <a:gd name="T6" fmla="*/ 189 w 281"/>
                <a:gd name="T7" fmla="*/ 303 h 334"/>
                <a:gd name="T8" fmla="*/ 281 w 281"/>
                <a:gd name="T9" fmla="*/ 0 h 334"/>
              </a:gdLst>
              <a:ahLst/>
              <a:cxnLst>
                <a:cxn ang="0">
                  <a:pos x="T0" y="T1"/>
                </a:cxn>
                <a:cxn ang="0">
                  <a:pos x="T2" y="T3"/>
                </a:cxn>
                <a:cxn ang="0">
                  <a:pos x="T4" y="T5"/>
                </a:cxn>
                <a:cxn ang="0">
                  <a:pos x="T6" y="T7"/>
                </a:cxn>
                <a:cxn ang="0">
                  <a:pos x="T8" y="T9"/>
                </a:cxn>
              </a:cxnLst>
              <a:rect l="0" t="0" r="r" b="b"/>
              <a:pathLst>
                <a:path w="281" h="334">
                  <a:moveTo>
                    <a:pt x="281" y="0"/>
                  </a:moveTo>
                  <a:lnTo>
                    <a:pt x="0" y="251"/>
                  </a:lnTo>
                  <a:lnTo>
                    <a:pt x="0" y="334"/>
                  </a:lnTo>
                  <a:lnTo>
                    <a:pt x="189" y="303"/>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4" name="Freeform 253"/>
            <p:cNvSpPr/>
            <p:nvPr/>
          </p:nvSpPr>
          <p:spPr bwMode="auto">
            <a:xfrm>
              <a:off x="4870451" y="5108575"/>
              <a:ext cx="398463" cy="522288"/>
            </a:xfrm>
            <a:custGeom>
              <a:avLst/>
              <a:gdLst>
                <a:gd name="T0" fmla="*/ 131 w 251"/>
                <a:gd name="T1" fmla="*/ 0 h 329"/>
                <a:gd name="T2" fmla="*/ 0 w 251"/>
                <a:gd name="T3" fmla="*/ 329 h 329"/>
                <a:gd name="T4" fmla="*/ 251 w 251"/>
                <a:gd name="T5" fmla="*/ 246 h 329"/>
                <a:gd name="T6" fmla="*/ 131 w 251"/>
                <a:gd name="T7" fmla="*/ 0 h 329"/>
              </a:gdLst>
              <a:ahLst/>
              <a:cxnLst>
                <a:cxn ang="0">
                  <a:pos x="T0" y="T1"/>
                </a:cxn>
                <a:cxn ang="0">
                  <a:pos x="T2" y="T3"/>
                </a:cxn>
                <a:cxn ang="0">
                  <a:pos x="T4" y="T5"/>
                </a:cxn>
                <a:cxn ang="0">
                  <a:pos x="T6" y="T7"/>
                </a:cxn>
              </a:cxnLst>
              <a:rect l="0" t="0" r="r" b="b"/>
              <a:pathLst>
                <a:path w="251" h="329">
                  <a:moveTo>
                    <a:pt x="131" y="0"/>
                  </a:moveTo>
                  <a:lnTo>
                    <a:pt x="0" y="329"/>
                  </a:lnTo>
                  <a:lnTo>
                    <a:pt x="251" y="246"/>
                  </a:lnTo>
                  <a:lnTo>
                    <a:pt x="131" y="0"/>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5" name="Freeform 254"/>
            <p:cNvSpPr/>
            <p:nvPr/>
          </p:nvSpPr>
          <p:spPr bwMode="auto">
            <a:xfrm>
              <a:off x="4870451" y="5108575"/>
              <a:ext cx="398463" cy="522288"/>
            </a:xfrm>
            <a:custGeom>
              <a:avLst/>
              <a:gdLst>
                <a:gd name="T0" fmla="*/ 131 w 251"/>
                <a:gd name="T1" fmla="*/ 0 h 329"/>
                <a:gd name="T2" fmla="*/ 0 w 251"/>
                <a:gd name="T3" fmla="*/ 329 h 329"/>
                <a:gd name="T4" fmla="*/ 251 w 251"/>
                <a:gd name="T5" fmla="*/ 246 h 329"/>
                <a:gd name="T6" fmla="*/ 131 w 251"/>
                <a:gd name="T7" fmla="*/ 0 h 329"/>
              </a:gdLst>
              <a:ahLst/>
              <a:cxnLst>
                <a:cxn ang="0">
                  <a:pos x="T0" y="T1"/>
                </a:cxn>
                <a:cxn ang="0">
                  <a:pos x="T2" y="T3"/>
                </a:cxn>
                <a:cxn ang="0">
                  <a:pos x="T4" y="T5"/>
                </a:cxn>
                <a:cxn ang="0">
                  <a:pos x="T6" y="T7"/>
                </a:cxn>
              </a:cxnLst>
              <a:rect l="0" t="0" r="r" b="b"/>
              <a:pathLst>
                <a:path w="251" h="329">
                  <a:moveTo>
                    <a:pt x="131" y="0"/>
                  </a:moveTo>
                  <a:lnTo>
                    <a:pt x="0" y="329"/>
                  </a:lnTo>
                  <a:lnTo>
                    <a:pt x="251" y="246"/>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6" name="Freeform 255"/>
            <p:cNvSpPr/>
            <p:nvPr/>
          </p:nvSpPr>
          <p:spPr bwMode="auto">
            <a:xfrm>
              <a:off x="4641851" y="5097463"/>
              <a:ext cx="417513" cy="522288"/>
            </a:xfrm>
            <a:custGeom>
              <a:avLst/>
              <a:gdLst>
                <a:gd name="T0" fmla="*/ 263 w 263"/>
                <a:gd name="T1" fmla="*/ 0 h 329"/>
                <a:gd name="T2" fmla="*/ 0 w 263"/>
                <a:gd name="T3" fmla="*/ 31 h 329"/>
                <a:gd name="T4" fmla="*/ 135 w 263"/>
                <a:gd name="T5" fmla="*/ 329 h 329"/>
                <a:gd name="T6" fmla="*/ 263 w 263"/>
                <a:gd name="T7" fmla="*/ 0 h 329"/>
              </a:gdLst>
              <a:ahLst/>
              <a:cxnLst>
                <a:cxn ang="0">
                  <a:pos x="T0" y="T1"/>
                </a:cxn>
                <a:cxn ang="0">
                  <a:pos x="T2" y="T3"/>
                </a:cxn>
                <a:cxn ang="0">
                  <a:pos x="T4" y="T5"/>
                </a:cxn>
                <a:cxn ang="0">
                  <a:pos x="T6" y="T7"/>
                </a:cxn>
              </a:cxnLst>
              <a:rect l="0" t="0" r="r" b="b"/>
              <a:pathLst>
                <a:path w="263" h="329">
                  <a:moveTo>
                    <a:pt x="263" y="0"/>
                  </a:moveTo>
                  <a:lnTo>
                    <a:pt x="0" y="31"/>
                  </a:lnTo>
                  <a:lnTo>
                    <a:pt x="135" y="329"/>
                  </a:lnTo>
                  <a:lnTo>
                    <a:pt x="263" y="0"/>
                  </a:lnTo>
                  <a:close/>
                </a:path>
              </a:pathLst>
            </a:custGeom>
            <a:solidFill>
              <a:srgbClr val="C6C7C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7" name="Freeform 256"/>
            <p:cNvSpPr/>
            <p:nvPr/>
          </p:nvSpPr>
          <p:spPr bwMode="auto">
            <a:xfrm>
              <a:off x="4641851" y="5097463"/>
              <a:ext cx="417513" cy="522288"/>
            </a:xfrm>
            <a:custGeom>
              <a:avLst/>
              <a:gdLst>
                <a:gd name="T0" fmla="*/ 263 w 263"/>
                <a:gd name="T1" fmla="*/ 0 h 329"/>
                <a:gd name="T2" fmla="*/ 0 w 263"/>
                <a:gd name="T3" fmla="*/ 31 h 329"/>
                <a:gd name="T4" fmla="*/ 135 w 263"/>
                <a:gd name="T5" fmla="*/ 329 h 329"/>
                <a:gd name="T6" fmla="*/ 263 w 263"/>
                <a:gd name="T7" fmla="*/ 0 h 329"/>
              </a:gdLst>
              <a:ahLst/>
              <a:cxnLst>
                <a:cxn ang="0">
                  <a:pos x="T0" y="T1"/>
                </a:cxn>
                <a:cxn ang="0">
                  <a:pos x="T2" y="T3"/>
                </a:cxn>
                <a:cxn ang="0">
                  <a:pos x="T4" y="T5"/>
                </a:cxn>
                <a:cxn ang="0">
                  <a:pos x="T6" y="T7"/>
                </a:cxn>
              </a:cxnLst>
              <a:rect l="0" t="0" r="r" b="b"/>
              <a:pathLst>
                <a:path w="263" h="329">
                  <a:moveTo>
                    <a:pt x="263" y="0"/>
                  </a:moveTo>
                  <a:lnTo>
                    <a:pt x="0" y="31"/>
                  </a:lnTo>
                  <a:lnTo>
                    <a:pt x="135" y="329"/>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8" name="Freeform 257"/>
            <p:cNvSpPr/>
            <p:nvPr/>
          </p:nvSpPr>
          <p:spPr bwMode="auto">
            <a:xfrm>
              <a:off x="2805113" y="4699000"/>
              <a:ext cx="60325" cy="74613"/>
            </a:xfrm>
            <a:custGeom>
              <a:avLst/>
              <a:gdLst>
                <a:gd name="T0" fmla="*/ 38 w 38"/>
                <a:gd name="T1" fmla="*/ 0 h 47"/>
                <a:gd name="T2" fmla="*/ 0 w 38"/>
                <a:gd name="T3" fmla="*/ 9 h 47"/>
                <a:gd name="T4" fmla="*/ 0 w 38"/>
                <a:gd name="T5" fmla="*/ 47 h 47"/>
                <a:gd name="T6" fmla="*/ 38 w 38"/>
                <a:gd name="T7" fmla="*/ 0 h 47"/>
              </a:gdLst>
              <a:ahLst/>
              <a:cxnLst>
                <a:cxn ang="0">
                  <a:pos x="T0" y="T1"/>
                </a:cxn>
                <a:cxn ang="0">
                  <a:pos x="T2" y="T3"/>
                </a:cxn>
                <a:cxn ang="0">
                  <a:pos x="T4" y="T5"/>
                </a:cxn>
                <a:cxn ang="0">
                  <a:pos x="T6" y="T7"/>
                </a:cxn>
              </a:cxnLst>
              <a:rect l="0" t="0" r="r" b="b"/>
              <a:pathLst>
                <a:path w="38" h="47">
                  <a:moveTo>
                    <a:pt x="38" y="0"/>
                  </a:moveTo>
                  <a:lnTo>
                    <a:pt x="0" y="9"/>
                  </a:lnTo>
                  <a:lnTo>
                    <a:pt x="0" y="47"/>
                  </a:lnTo>
                  <a:lnTo>
                    <a:pt x="38"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9" name="Freeform 258"/>
            <p:cNvSpPr/>
            <p:nvPr/>
          </p:nvSpPr>
          <p:spPr bwMode="auto">
            <a:xfrm>
              <a:off x="2805113" y="4699000"/>
              <a:ext cx="60325" cy="74613"/>
            </a:xfrm>
            <a:custGeom>
              <a:avLst/>
              <a:gdLst>
                <a:gd name="T0" fmla="*/ 38 w 38"/>
                <a:gd name="T1" fmla="*/ 0 h 47"/>
                <a:gd name="T2" fmla="*/ 0 w 38"/>
                <a:gd name="T3" fmla="*/ 9 h 47"/>
                <a:gd name="T4" fmla="*/ 0 w 38"/>
                <a:gd name="T5" fmla="*/ 47 h 47"/>
                <a:gd name="T6" fmla="*/ 38 w 38"/>
                <a:gd name="T7" fmla="*/ 0 h 47"/>
              </a:gdLst>
              <a:ahLst/>
              <a:cxnLst>
                <a:cxn ang="0">
                  <a:pos x="T0" y="T1"/>
                </a:cxn>
                <a:cxn ang="0">
                  <a:pos x="T2" y="T3"/>
                </a:cxn>
                <a:cxn ang="0">
                  <a:pos x="T4" y="T5"/>
                </a:cxn>
                <a:cxn ang="0">
                  <a:pos x="T6" y="T7"/>
                </a:cxn>
              </a:cxnLst>
              <a:rect l="0" t="0" r="r" b="b"/>
              <a:pathLst>
                <a:path w="38" h="47">
                  <a:moveTo>
                    <a:pt x="38" y="0"/>
                  </a:moveTo>
                  <a:lnTo>
                    <a:pt x="0" y="9"/>
                  </a:lnTo>
                  <a:lnTo>
                    <a:pt x="0" y="47"/>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0" name="Freeform 259"/>
            <p:cNvSpPr/>
            <p:nvPr/>
          </p:nvSpPr>
          <p:spPr bwMode="auto">
            <a:xfrm>
              <a:off x="5156201" y="5532438"/>
              <a:ext cx="587375" cy="827088"/>
            </a:xfrm>
            <a:custGeom>
              <a:avLst/>
              <a:gdLst>
                <a:gd name="T0" fmla="*/ 86 w 370"/>
                <a:gd name="T1" fmla="*/ 0 h 521"/>
                <a:gd name="T2" fmla="*/ 0 w 370"/>
                <a:gd name="T3" fmla="*/ 521 h 521"/>
                <a:gd name="T4" fmla="*/ 370 w 370"/>
                <a:gd name="T5" fmla="*/ 33 h 521"/>
                <a:gd name="T6" fmla="*/ 86 w 370"/>
                <a:gd name="T7" fmla="*/ 0 h 521"/>
              </a:gdLst>
              <a:ahLst/>
              <a:cxnLst>
                <a:cxn ang="0">
                  <a:pos x="T0" y="T1"/>
                </a:cxn>
                <a:cxn ang="0">
                  <a:pos x="T2" y="T3"/>
                </a:cxn>
                <a:cxn ang="0">
                  <a:pos x="T4" y="T5"/>
                </a:cxn>
                <a:cxn ang="0">
                  <a:pos x="T6" y="T7"/>
                </a:cxn>
              </a:cxnLst>
              <a:rect l="0" t="0" r="r" b="b"/>
              <a:pathLst>
                <a:path w="370" h="521">
                  <a:moveTo>
                    <a:pt x="86" y="0"/>
                  </a:moveTo>
                  <a:lnTo>
                    <a:pt x="0" y="521"/>
                  </a:lnTo>
                  <a:lnTo>
                    <a:pt x="370" y="33"/>
                  </a:lnTo>
                  <a:lnTo>
                    <a:pt x="86"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1" name="Freeform 260"/>
            <p:cNvSpPr/>
            <p:nvPr/>
          </p:nvSpPr>
          <p:spPr bwMode="auto">
            <a:xfrm>
              <a:off x="5156201" y="5532438"/>
              <a:ext cx="587375" cy="827088"/>
            </a:xfrm>
            <a:custGeom>
              <a:avLst/>
              <a:gdLst>
                <a:gd name="T0" fmla="*/ 86 w 370"/>
                <a:gd name="T1" fmla="*/ 0 h 521"/>
                <a:gd name="T2" fmla="*/ 0 w 370"/>
                <a:gd name="T3" fmla="*/ 521 h 521"/>
                <a:gd name="T4" fmla="*/ 370 w 370"/>
                <a:gd name="T5" fmla="*/ 33 h 521"/>
                <a:gd name="T6" fmla="*/ 86 w 370"/>
                <a:gd name="T7" fmla="*/ 0 h 521"/>
              </a:gdLst>
              <a:ahLst/>
              <a:cxnLst>
                <a:cxn ang="0">
                  <a:pos x="T0" y="T1"/>
                </a:cxn>
                <a:cxn ang="0">
                  <a:pos x="T2" y="T3"/>
                </a:cxn>
                <a:cxn ang="0">
                  <a:pos x="T4" y="T5"/>
                </a:cxn>
                <a:cxn ang="0">
                  <a:pos x="T6" y="T7"/>
                </a:cxn>
              </a:cxnLst>
              <a:rect l="0" t="0" r="r" b="b"/>
              <a:pathLst>
                <a:path w="370" h="521">
                  <a:moveTo>
                    <a:pt x="86" y="0"/>
                  </a:moveTo>
                  <a:lnTo>
                    <a:pt x="0" y="521"/>
                  </a:lnTo>
                  <a:lnTo>
                    <a:pt x="370" y="33"/>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2" name="Freeform 261"/>
            <p:cNvSpPr/>
            <p:nvPr/>
          </p:nvSpPr>
          <p:spPr bwMode="auto">
            <a:xfrm>
              <a:off x="7388226" y="47625"/>
              <a:ext cx="195263" cy="349250"/>
            </a:xfrm>
            <a:custGeom>
              <a:avLst/>
              <a:gdLst>
                <a:gd name="T0" fmla="*/ 123 w 123"/>
                <a:gd name="T1" fmla="*/ 0 h 220"/>
                <a:gd name="T2" fmla="*/ 0 w 123"/>
                <a:gd name="T3" fmla="*/ 0 h 220"/>
                <a:gd name="T4" fmla="*/ 123 w 123"/>
                <a:gd name="T5" fmla="*/ 220 h 220"/>
                <a:gd name="T6" fmla="*/ 123 w 123"/>
                <a:gd name="T7" fmla="*/ 0 h 220"/>
              </a:gdLst>
              <a:ahLst/>
              <a:cxnLst>
                <a:cxn ang="0">
                  <a:pos x="T0" y="T1"/>
                </a:cxn>
                <a:cxn ang="0">
                  <a:pos x="T2" y="T3"/>
                </a:cxn>
                <a:cxn ang="0">
                  <a:pos x="T4" y="T5"/>
                </a:cxn>
                <a:cxn ang="0">
                  <a:pos x="T6" y="T7"/>
                </a:cxn>
              </a:cxnLst>
              <a:rect l="0" t="0" r="r" b="b"/>
              <a:pathLst>
                <a:path w="123" h="220">
                  <a:moveTo>
                    <a:pt x="123" y="0"/>
                  </a:moveTo>
                  <a:lnTo>
                    <a:pt x="0" y="0"/>
                  </a:lnTo>
                  <a:lnTo>
                    <a:pt x="123" y="220"/>
                  </a:lnTo>
                  <a:lnTo>
                    <a:pt x="123" y="0"/>
                  </a:lnTo>
                  <a:close/>
                </a:path>
              </a:pathLst>
            </a:custGeom>
            <a:solidFill>
              <a:srgbClr val="E4E5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3" name="Freeform 262"/>
            <p:cNvSpPr/>
            <p:nvPr/>
          </p:nvSpPr>
          <p:spPr bwMode="auto">
            <a:xfrm>
              <a:off x="7388226" y="47625"/>
              <a:ext cx="195263" cy="349250"/>
            </a:xfrm>
            <a:custGeom>
              <a:avLst/>
              <a:gdLst>
                <a:gd name="T0" fmla="*/ 123 w 123"/>
                <a:gd name="T1" fmla="*/ 0 h 220"/>
                <a:gd name="T2" fmla="*/ 0 w 123"/>
                <a:gd name="T3" fmla="*/ 0 h 220"/>
                <a:gd name="T4" fmla="*/ 123 w 123"/>
                <a:gd name="T5" fmla="*/ 220 h 220"/>
                <a:gd name="T6" fmla="*/ 123 w 123"/>
                <a:gd name="T7" fmla="*/ 0 h 220"/>
              </a:gdLst>
              <a:ahLst/>
              <a:cxnLst>
                <a:cxn ang="0">
                  <a:pos x="T0" y="T1"/>
                </a:cxn>
                <a:cxn ang="0">
                  <a:pos x="T2" y="T3"/>
                </a:cxn>
                <a:cxn ang="0">
                  <a:pos x="T4" y="T5"/>
                </a:cxn>
                <a:cxn ang="0">
                  <a:pos x="T6" y="T7"/>
                </a:cxn>
              </a:cxnLst>
              <a:rect l="0" t="0" r="r" b="b"/>
              <a:pathLst>
                <a:path w="123" h="220">
                  <a:moveTo>
                    <a:pt x="123" y="0"/>
                  </a:moveTo>
                  <a:lnTo>
                    <a:pt x="0" y="0"/>
                  </a:lnTo>
                  <a:lnTo>
                    <a:pt x="123" y="220"/>
                  </a:lnTo>
                  <a:lnTo>
                    <a:pt x="1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4" name="Freeform 263"/>
            <p:cNvSpPr/>
            <p:nvPr/>
          </p:nvSpPr>
          <p:spPr bwMode="auto">
            <a:xfrm>
              <a:off x="3495676" y="6024563"/>
              <a:ext cx="590550" cy="650875"/>
            </a:xfrm>
            <a:custGeom>
              <a:avLst/>
              <a:gdLst>
                <a:gd name="T0" fmla="*/ 93 w 372"/>
                <a:gd name="T1" fmla="*/ 0 h 410"/>
                <a:gd name="T2" fmla="*/ 0 w 372"/>
                <a:gd name="T3" fmla="*/ 410 h 410"/>
                <a:gd name="T4" fmla="*/ 372 w 372"/>
                <a:gd name="T5" fmla="*/ 396 h 410"/>
                <a:gd name="T6" fmla="*/ 93 w 372"/>
                <a:gd name="T7" fmla="*/ 0 h 410"/>
              </a:gdLst>
              <a:ahLst/>
              <a:cxnLst>
                <a:cxn ang="0">
                  <a:pos x="T0" y="T1"/>
                </a:cxn>
                <a:cxn ang="0">
                  <a:pos x="T2" y="T3"/>
                </a:cxn>
                <a:cxn ang="0">
                  <a:pos x="T4" y="T5"/>
                </a:cxn>
                <a:cxn ang="0">
                  <a:pos x="T6" y="T7"/>
                </a:cxn>
              </a:cxnLst>
              <a:rect l="0" t="0" r="r" b="b"/>
              <a:pathLst>
                <a:path w="372" h="410">
                  <a:moveTo>
                    <a:pt x="93" y="0"/>
                  </a:moveTo>
                  <a:lnTo>
                    <a:pt x="0" y="410"/>
                  </a:lnTo>
                  <a:lnTo>
                    <a:pt x="372" y="396"/>
                  </a:lnTo>
                  <a:lnTo>
                    <a:pt x="93"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5" name="Freeform 264"/>
            <p:cNvSpPr/>
            <p:nvPr/>
          </p:nvSpPr>
          <p:spPr bwMode="auto">
            <a:xfrm>
              <a:off x="3495676" y="6024563"/>
              <a:ext cx="590550" cy="650875"/>
            </a:xfrm>
            <a:custGeom>
              <a:avLst/>
              <a:gdLst>
                <a:gd name="T0" fmla="*/ 93 w 372"/>
                <a:gd name="T1" fmla="*/ 0 h 410"/>
                <a:gd name="T2" fmla="*/ 0 w 372"/>
                <a:gd name="T3" fmla="*/ 410 h 410"/>
                <a:gd name="T4" fmla="*/ 372 w 372"/>
                <a:gd name="T5" fmla="*/ 396 h 410"/>
                <a:gd name="T6" fmla="*/ 93 w 372"/>
                <a:gd name="T7" fmla="*/ 0 h 410"/>
              </a:gdLst>
              <a:ahLst/>
              <a:cxnLst>
                <a:cxn ang="0">
                  <a:pos x="T0" y="T1"/>
                </a:cxn>
                <a:cxn ang="0">
                  <a:pos x="T2" y="T3"/>
                </a:cxn>
                <a:cxn ang="0">
                  <a:pos x="T4" y="T5"/>
                </a:cxn>
                <a:cxn ang="0">
                  <a:pos x="T6" y="T7"/>
                </a:cxn>
              </a:cxnLst>
              <a:rect l="0" t="0" r="r" b="b"/>
              <a:pathLst>
                <a:path w="372" h="410">
                  <a:moveTo>
                    <a:pt x="93" y="0"/>
                  </a:moveTo>
                  <a:lnTo>
                    <a:pt x="0" y="410"/>
                  </a:lnTo>
                  <a:lnTo>
                    <a:pt x="372" y="396"/>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6" name="Freeform 265"/>
            <p:cNvSpPr/>
            <p:nvPr/>
          </p:nvSpPr>
          <p:spPr bwMode="auto">
            <a:xfrm>
              <a:off x="3500438" y="6683375"/>
              <a:ext cx="585788" cy="127000"/>
            </a:xfrm>
            <a:custGeom>
              <a:avLst/>
              <a:gdLst>
                <a:gd name="T0" fmla="*/ 369 w 369"/>
                <a:gd name="T1" fmla="*/ 0 h 80"/>
                <a:gd name="T2" fmla="*/ 0 w 369"/>
                <a:gd name="T3" fmla="*/ 14 h 80"/>
                <a:gd name="T4" fmla="*/ 47 w 369"/>
                <a:gd name="T5" fmla="*/ 80 h 80"/>
                <a:gd name="T6" fmla="*/ 35 w 369"/>
                <a:gd name="T7" fmla="*/ 80 h 80"/>
                <a:gd name="T8" fmla="*/ 305 w 369"/>
                <a:gd name="T9" fmla="*/ 80 h 80"/>
                <a:gd name="T10" fmla="*/ 295 w 369"/>
                <a:gd name="T11" fmla="*/ 80 h 80"/>
                <a:gd name="T12" fmla="*/ 369 w 369"/>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69" h="80">
                  <a:moveTo>
                    <a:pt x="369" y="0"/>
                  </a:moveTo>
                  <a:lnTo>
                    <a:pt x="0" y="14"/>
                  </a:lnTo>
                  <a:lnTo>
                    <a:pt x="47" y="80"/>
                  </a:lnTo>
                  <a:lnTo>
                    <a:pt x="35" y="80"/>
                  </a:lnTo>
                  <a:lnTo>
                    <a:pt x="305" y="80"/>
                  </a:lnTo>
                  <a:lnTo>
                    <a:pt x="295" y="80"/>
                  </a:lnTo>
                  <a:lnTo>
                    <a:pt x="369"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7" name="Freeform 266"/>
            <p:cNvSpPr/>
            <p:nvPr/>
          </p:nvSpPr>
          <p:spPr bwMode="auto">
            <a:xfrm>
              <a:off x="3500438" y="6683375"/>
              <a:ext cx="585788" cy="127000"/>
            </a:xfrm>
            <a:custGeom>
              <a:avLst/>
              <a:gdLst>
                <a:gd name="T0" fmla="*/ 369 w 369"/>
                <a:gd name="T1" fmla="*/ 0 h 80"/>
                <a:gd name="T2" fmla="*/ 0 w 369"/>
                <a:gd name="T3" fmla="*/ 14 h 80"/>
                <a:gd name="T4" fmla="*/ 47 w 369"/>
                <a:gd name="T5" fmla="*/ 80 h 80"/>
                <a:gd name="T6" fmla="*/ 35 w 369"/>
                <a:gd name="T7" fmla="*/ 80 h 80"/>
                <a:gd name="T8" fmla="*/ 305 w 369"/>
                <a:gd name="T9" fmla="*/ 80 h 80"/>
                <a:gd name="T10" fmla="*/ 295 w 369"/>
                <a:gd name="T11" fmla="*/ 80 h 80"/>
                <a:gd name="T12" fmla="*/ 369 w 369"/>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69" h="80">
                  <a:moveTo>
                    <a:pt x="369" y="0"/>
                  </a:moveTo>
                  <a:lnTo>
                    <a:pt x="0" y="14"/>
                  </a:lnTo>
                  <a:lnTo>
                    <a:pt x="47" y="80"/>
                  </a:lnTo>
                  <a:lnTo>
                    <a:pt x="35" y="80"/>
                  </a:lnTo>
                  <a:lnTo>
                    <a:pt x="305" y="80"/>
                  </a:lnTo>
                  <a:lnTo>
                    <a:pt x="295" y="80"/>
                  </a:lnTo>
                  <a:lnTo>
                    <a:pt x="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8" name="Freeform 267"/>
            <p:cNvSpPr/>
            <p:nvPr/>
          </p:nvSpPr>
          <p:spPr bwMode="auto">
            <a:xfrm>
              <a:off x="6651626" y="2120900"/>
              <a:ext cx="376238" cy="546100"/>
            </a:xfrm>
            <a:custGeom>
              <a:avLst/>
              <a:gdLst>
                <a:gd name="T0" fmla="*/ 237 w 237"/>
                <a:gd name="T1" fmla="*/ 0 h 344"/>
                <a:gd name="T2" fmla="*/ 0 w 237"/>
                <a:gd name="T3" fmla="*/ 161 h 344"/>
                <a:gd name="T4" fmla="*/ 187 w 237"/>
                <a:gd name="T5" fmla="*/ 344 h 344"/>
                <a:gd name="T6" fmla="*/ 237 w 237"/>
                <a:gd name="T7" fmla="*/ 0 h 344"/>
              </a:gdLst>
              <a:ahLst/>
              <a:cxnLst>
                <a:cxn ang="0">
                  <a:pos x="T0" y="T1"/>
                </a:cxn>
                <a:cxn ang="0">
                  <a:pos x="T2" y="T3"/>
                </a:cxn>
                <a:cxn ang="0">
                  <a:pos x="T4" y="T5"/>
                </a:cxn>
                <a:cxn ang="0">
                  <a:pos x="T6" y="T7"/>
                </a:cxn>
              </a:cxnLst>
              <a:rect l="0" t="0" r="r" b="b"/>
              <a:pathLst>
                <a:path w="237" h="344">
                  <a:moveTo>
                    <a:pt x="237" y="0"/>
                  </a:moveTo>
                  <a:lnTo>
                    <a:pt x="0" y="161"/>
                  </a:lnTo>
                  <a:lnTo>
                    <a:pt x="187" y="344"/>
                  </a:lnTo>
                  <a:lnTo>
                    <a:pt x="237" y="0"/>
                  </a:lnTo>
                  <a:close/>
                </a:path>
              </a:pathLst>
            </a:custGeom>
            <a:solidFill>
              <a:srgbClr val="E4E5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9" name="Freeform 268"/>
            <p:cNvSpPr/>
            <p:nvPr/>
          </p:nvSpPr>
          <p:spPr bwMode="auto">
            <a:xfrm>
              <a:off x="6651626" y="2120900"/>
              <a:ext cx="376238" cy="546100"/>
            </a:xfrm>
            <a:custGeom>
              <a:avLst/>
              <a:gdLst>
                <a:gd name="T0" fmla="*/ 237 w 237"/>
                <a:gd name="T1" fmla="*/ 0 h 344"/>
                <a:gd name="T2" fmla="*/ 0 w 237"/>
                <a:gd name="T3" fmla="*/ 161 h 344"/>
                <a:gd name="T4" fmla="*/ 187 w 237"/>
                <a:gd name="T5" fmla="*/ 344 h 344"/>
                <a:gd name="T6" fmla="*/ 237 w 237"/>
                <a:gd name="T7" fmla="*/ 0 h 344"/>
              </a:gdLst>
              <a:ahLst/>
              <a:cxnLst>
                <a:cxn ang="0">
                  <a:pos x="T0" y="T1"/>
                </a:cxn>
                <a:cxn ang="0">
                  <a:pos x="T2" y="T3"/>
                </a:cxn>
                <a:cxn ang="0">
                  <a:pos x="T4" y="T5"/>
                </a:cxn>
                <a:cxn ang="0">
                  <a:pos x="T6" y="T7"/>
                </a:cxn>
              </a:cxnLst>
              <a:rect l="0" t="0" r="r" b="b"/>
              <a:pathLst>
                <a:path w="237" h="344">
                  <a:moveTo>
                    <a:pt x="237" y="0"/>
                  </a:moveTo>
                  <a:lnTo>
                    <a:pt x="0" y="161"/>
                  </a:lnTo>
                  <a:lnTo>
                    <a:pt x="187" y="344"/>
                  </a:lnTo>
                  <a:lnTo>
                    <a:pt x="2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0" name="Freeform 269"/>
            <p:cNvSpPr/>
            <p:nvPr/>
          </p:nvSpPr>
          <p:spPr bwMode="auto">
            <a:xfrm>
              <a:off x="6975476" y="2128838"/>
              <a:ext cx="525463" cy="620713"/>
            </a:xfrm>
            <a:custGeom>
              <a:avLst/>
              <a:gdLst>
                <a:gd name="T0" fmla="*/ 47 w 331"/>
                <a:gd name="T1" fmla="*/ 0 h 391"/>
                <a:gd name="T2" fmla="*/ 0 w 331"/>
                <a:gd name="T3" fmla="*/ 346 h 391"/>
                <a:gd name="T4" fmla="*/ 331 w 331"/>
                <a:gd name="T5" fmla="*/ 391 h 391"/>
                <a:gd name="T6" fmla="*/ 47 w 331"/>
                <a:gd name="T7" fmla="*/ 0 h 391"/>
              </a:gdLst>
              <a:ahLst/>
              <a:cxnLst>
                <a:cxn ang="0">
                  <a:pos x="T0" y="T1"/>
                </a:cxn>
                <a:cxn ang="0">
                  <a:pos x="T2" y="T3"/>
                </a:cxn>
                <a:cxn ang="0">
                  <a:pos x="T4" y="T5"/>
                </a:cxn>
                <a:cxn ang="0">
                  <a:pos x="T6" y="T7"/>
                </a:cxn>
              </a:cxnLst>
              <a:rect l="0" t="0" r="r" b="b"/>
              <a:pathLst>
                <a:path w="331" h="391">
                  <a:moveTo>
                    <a:pt x="47" y="0"/>
                  </a:moveTo>
                  <a:lnTo>
                    <a:pt x="0" y="346"/>
                  </a:lnTo>
                  <a:lnTo>
                    <a:pt x="331" y="391"/>
                  </a:lnTo>
                  <a:lnTo>
                    <a:pt x="47"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1" name="Freeform 270"/>
            <p:cNvSpPr/>
            <p:nvPr/>
          </p:nvSpPr>
          <p:spPr bwMode="auto">
            <a:xfrm>
              <a:off x="6975476" y="2128838"/>
              <a:ext cx="525463" cy="620713"/>
            </a:xfrm>
            <a:custGeom>
              <a:avLst/>
              <a:gdLst>
                <a:gd name="T0" fmla="*/ 47 w 331"/>
                <a:gd name="T1" fmla="*/ 0 h 391"/>
                <a:gd name="T2" fmla="*/ 0 w 331"/>
                <a:gd name="T3" fmla="*/ 346 h 391"/>
                <a:gd name="T4" fmla="*/ 331 w 331"/>
                <a:gd name="T5" fmla="*/ 391 h 391"/>
                <a:gd name="T6" fmla="*/ 47 w 331"/>
                <a:gd name="T7" fmla="*/ 0 h 391"/>
              </a:gdLst>
              <a:ahLst/>
              <a:cxnLst>
                <a:cxn ang="0">
                  <a:pos x="T0" y="T1"/>
                </a:cxn>
                <a:cxn ang="0">
                  <a:pos x="T2" y="T3"/>
                </a:cxn>
                <a:cxn ang="0">
                  <a:pos x="T4" y="T5"/>
                </a:cxn>
                <a:cxn ang="0">
                  <a:pos x="T6" y="T7"/>
                </a:cxn>
              </a:cxnLst>
              <a:rect l="0" t="0" r="r" b="b"/>
              <a:pathLst>
                <a:path w="331" h="391">
                  <a:moveTo>
                    <a:pt x="47" y="0"/>
                  </a:moveTo>
                  <a:lnTo>
                    <a:pt x="0" y="346"/>
                  </a:lnTo>
                  <a:lnTo>
                    <a:pt x="331" y="391"/>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2" name="Freeform 271"/>
            <p:cNvSpPr/>
            <p:nvPr/>
          </p:nvSpPr>
          <p:spPr bwMode="auto">
            <a:xfrm>
              <a:off x="6483351" y="2395538"/>
              <a:ext cx="450850" cy="357188"/>
            </a:xfrm>
            <a:custGeom>
              <a:avLst/>
              <a:gdLst>
                <a:gd name="T0" fmla="*/ 97 w 284"/>
                <a:gd name="T1" fmla="*/ 0 h 225"/>
                <a:gd name="T2" fmla="*/ 0 w 284"/>
                <a:gd name="T3" fmla="*/ 225 h 225"/>
                <a:gd name="T4" fmla="*/ 284 w 284"/>
                <a:gd name="T5" fmla="*/ 182 h 225"/>
                <a:gd name="T6" fmla="*/ 97 w 284"/>
                <a:gd name="T7" fmla="*/ 0 h 225"/>
              </a:gdLst>
              <a:ahLst/>
              <a:cxnLst>
                <a:cxn ang="0">
                  <a:pos x="T0" y="T1"/>
                </a:cxn>
                <a:cxn ang="0">
                  <a:pos x="T2" y="T3"/>
                </a:cxn>
                <a:cxn ang="0">
                  <a:pos x="T4" y="T5"/>
                </a:cxn>
                <a:cxn ang="0">
                  <a:pos x="T6" y="T7"/>
                </a:cxn>
              </a:cxnLst>
              <a:rect l="0" t="0" r="r" b="b"/>
              <a:pathLst>
                <a:path w="284" h="225">
                  <a:moveTo>
                    <a:pt x="97" y="0"/>
                  </a:moveTo>
                  <a:lnTo>
                    <a:pt x="0" y="225"/>
                  </a:lnTo>
                  <a:lnTo>
                    <a:pt x="284" y="182"/>
                  </a:lnTo>
                  <a:lnTo>
                    <a:pt x="97"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3" name="Freeform 272"/>
            <p:cNvSpPr/>
            <p:nvPr/>
          </p:nvSpPr>
          <p:spPr bwMode="auto">
            <a:xfrm>
              <a:off x="6483351" y="2395538"/>
              <a:ext cx="450850" cy="357188"/>
            </a:xfrm>
            <a:custGeom>
              <a:avLst/>
              <a:gdLst>
                <a:gd name="T0" fmla="*/ 97 w 284"/>
                <a:gd name="T1" fmla="*/ 0 h 225"/>
                <a:gd name="T2" fmla="*/ 0 w 284"/>
                <a:gd name="T3" fmla="*/ 225 h 225"/>
                <a:gd name="T4" fmla="*/ 284 w 284"/>
                <a:gd name="T5" fmla="*/ 182 h 225"/>
                <a:gd name="T6" fmla="*/ 97 w 284"/>
                <a:gd name="T7" fmla="*/ 0 h 225"/>
              </a:gdLst>
              <a:ahLst/>
              <a:cxnLst>
                <a:cxn ang="0">
                  <a:pos x="T0" y="T1"/>
                </a:cxn>
                <a:cxn ang="0">
                  <a:pos x="T2" y="T3"/>
                </a:cxn>
                <a:cxn ang="0">
                  <a:pos x="T4" y="T5"/>
                </a:cxn>
                <a:cxn ang="0">
                  <a:pos x="T6" y="T7"/>
                </a:cxn>
              </a:cxnLst>
              <a:rect l="0" t="0" r="r" b="b"/>
              <a:pathLst>
                <a:path w="284" h="225">
                  <a:moveTo>
                    <a:pt x="97" y="0"/>
                  </a:moveTo>
                  <a:lnTo>
                    <a:pt x="0" y="225"/>
                  </a:lnTo>
                  <a:lnTo>
                    <a:pt x="284" y="182"/>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4" name="Freeform 273"/>
            <p:cNvSpPr/>
            <p:nvPr/>
          </p:nvSpPr>
          <p:spPr bwMode="auto">
            <a:xfrm>
              <a:off x="3360738" y="6716713"/>
              <a:ext cx="195263" cy="93663"/>
            </a:xfrm>
            <a:custGeom>
              <a:avLst/>
              <a:gdLst>
                <a:gd name="T0" fmla="*/ 71 w 123"/>
                <a:gd name="T1" fmla="*/ 0 h 59"/>
                <a:gd name="T2" fmla="*/ 12 w 123"/>
                <a:gd name="T3" fmla="*/ 59 h 59"/>
                <a:gd name="T4" fmla="*/ 0 w 123"/>
                <a:gd name="T5" fmla="*/ 59 h 59"/>
                <a:gd name="T6" fmla="*/ 123 w 123"/>
                <a:gd name="T7" fmla="*/ 59 h 59"/>
                <a:gd name="T8" fmla="*/ 111 w 123"/>
                <a:gd name="T9" fmla="*/ 59 h 59"/>
                <a:gd name="T10" fmla="*/ 71 w 123"/>
                <a:gd name="T11" fmla="*/ 0 h 59"/>
              </a:gdLst>
              <a:ahLst/>
              <a:cxnLst>
                <a:cxn ang="0">
                  <a:pos x="T0" y="T1"/>
                </a:cxn>
                <a:cxn ang="0">
                  <a:pos x="T2" y="T3"/>
                </a:cxn>
                <a:cxn ang="0">
                  <a:pos x="T4" y="T5"/>
                </a:cxn>
                <a:cxn ang="0">
                  <a:pos x="T6" y="T7"/>
                </a:cxn>
                <a:cxn ang="0">
                  <a:pos x="T8" y="T9"/>
                </a:cxn>
                <a:cxn ang="0">
                  <a:pos x="T10" y="T11"/>
                </a:cxn>
              </a:cxnLst>
              <a:rect l="0" t="0" r="r" b="b"/>
              <a:pathLst>
                <a:path w="123" h="59">
                  <a:moveTo>
                    <a:pt x="71" y="0"/>
                  </a:moveTo>
                  <a:lnTo>
                    <a:pt x="12" y="59"/>
                  </a:lnTo>
                  <a:lnTo>
                    <a:pt x="0" y="59"/>
                  </a:lnTo>
                  <a:lnTo>
                    <a:pt x="123" y="59"/>
                  </a:lnTo>
                  <a:lnTo>
                    <a:pt x="111" y="59"/>
                  </a:lnTo>
                  <a:lnTo>
                    <a:pt x="71"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5" name="Freeform 274"/>
            <p:cNvSpPr/>
            <p:nvPr/>
          </p:nvSpPr>
          <p:spPr bwMode="auto">
            <a:xfrm>
              <a:off x="3360738" y="6716713"/>
              <a:ext cx="195263" cy="93663"/>
            </a:xfrm>
            <a:custGeom>
              <a:avLst/>
              <a:gdLst>
                <a:gd name="T0" fmla="*/ 71 w 123"/>
                <a:gd name="T1" fmla="*/ 0 h 59"/>
                <a:gd name="T2" fmla="*/ 12 w 123"/>
                <a:gd name="T3" fmla="*/ 59 h 59"/>
                <a:gd name="T4" fmla="*/ 0 w 123"/>
                <a:gd name="T5" fmla="*/ 59 h 59"/>
                <a:gd name="T6" fmla="*/ 123 w 123"/>
                <a:gd name="T7" fmla="*/ 59 h 59"/>
                <a:gd name="T8" fmla="*/ 111 w 123"/>
                <a:gd name="T9" fmla="*/ 59 h 59"/>
                <a:gd name="T10" fmla="*/ 71 w 123"/>
                <a:gd name="T11" fmla="*/ 0 h 59"/>
              </a:gdLst>
              <a:ahLst/>
              <a:cxnLst>
                <a:cxn ang="0">
                  <a:pos x="T0" y="T1"/>
                </a:cxn>
                <a:cxn ang="0">
                  <a:pos x="T2" y="T3"/>
                </a:cxn>
                <a:cxn ang="0">
                  <a:pos x="T4" y="T5"/>
                </a:cxn>
                <a:cxn ang="0">
                  <a:pos x="T6" y="T7"/>
                </a:cxn>
                <a:cxn ang="0">
                  <a:pos x="T8" y="T9"/>
                </a:cxn>
                <a:cxn ang="0">
                  <a:pos x="T10" y="T11"/>
                </a:cxn>
              </a:cxnLst>
              <a:rect l="0" t="0" r="r" b="b"/>
              <a:pathLst>
                <a:path w="123" h="59">
                  <a:moveTo>
                    <a:pt x="71" y="0"/>
                  </a:moveTo>
                  <a:lnTo>
                    <a:pt x="12" y="59"/>
                  </a:lnTo>
                  <a:lnTo>
                    <a:pt x="0" y="59"/>
                  </a:lnTo>
                  <a:lnTo>
                    <a:pt x="123" y="59"/>
                  </a:lnTo>
                  <a:lnTo>
                    <a:pt x="111" y="5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6" name="Freeform 275"/>
            <p:cNvSpPr/>
            <p:nvPr/>
          </p:nvSpPr>
          <p:spPr bwMode="auto">
            <a:xfrm>
              <a:off x="5216526" y="4127500"/>
              <a:ext cx="733425" cy="598488"/>
            </a:xfrm>
            <a:custGeom>
              <a:avLst/>
              <a:gdLst>
                <a:gd name="T0" fmla="*/ 462 w 462"/>
                <a:gd name="T1" fmla="*/ 0 h 377"/>
                <a:gd name="T2" fmla="*/ 0 w 462"/>
                <a:gd name="T3" fmla="*/ 332 h 377"/>
                <a:gd name="T4" fmla="*/ 395 w 462"/>
                <a:gd name="T5" fmla="*/ 377 h 377"/>
                <a:gd name="T6" fmla="*/ 462 w 462"/>
                <a:gd name="T7" fmla="*/ 0 h 377"/>
              </a:gdLst>
              <a:ahLst/>
              <a:cxnLst>
                <a:cxn ang="0">
                  <a:pos x="T0" y="T1"/>
                </a:cxn>
                <a:cxn ang="0">
                  <a:pos x="T2" y="T3"/>
                </a:cxn>
                <a:cxn ang="0">
                  <a:pos x="T4" y="T5"/>
                </a:cxn>
                <a:cxn ang="0">
                  <a:pos x="T6" y="T7"/>
                </a:cxn>
              </a:cxnLst>
              <a:rect l="0" t="0" r="r" b="b"/>
              <a:pathLst>
                <a:path w="462" h="377">
                  <a:moveTo>
                    <a:pt x="462" y="0"/>
                  </a:moveTo>
                  <a:lnTo>
                    <a:pt x="0" y="332"/>
                  </a:lnTo>
                  <a:lnTo>
                    <a:pt x="395" y="377"/>
                  </a:lnTo>
                  <a:lnTo>
                    <a:pt x="462"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7" name="Freeform 276"/>
            <p:cNvSpPr/>
            <p:nvPr/>
          </p:nvSpPr>
          <p:spPr bwMode="auto">
            <a:xfrm>
              <a:off x="5216526" y="4127500"/>
              <a:ext cx="733425" cy="598488"/>
            </a:xfrm>
            <a:custGeom>
              <a:avLst/>
              <a:gdLst>
                <a:gd name="T0" fmla="*/ 462 w 462"/>
                <a:gd name="T1" fmla="*/ 0 h 377"/>
                <a:gd name="T2" fmla="*/ 0 w 462"/>
                <a:gd name="T3" fmla="*/ 332 h 377"/>
                <a:gd name="T4" fmla="*/ 395 w 462"/>
                <a:gd name="T5" fmla="*/ 377 h 377"/>
                <a:gd name="T6" fmla="*/ 462 w 462"/>
                <a:gd name="T7" fmla="*/ 0 h 377"/>
              </a:gdLst>
              <a:ahLst/>
              <a:cxnLst>
                <a:cxn ang="0">
                  <a:pos x="T0" y="T1"/>
                </a:cxn>
                <a:cxn ang="0">
                  <a:pos x="T2" y="T3"/>
                </a:cxn>
                <a:cxn ang="0">
                  <a:pos x="T4" y="T5"/>
                </a:cxn>
                <a:cxn ang="0">
                  <a:pos x="T6" y="T7"/>
                </a:cxn>
              </a:cxnLst>
              <a:rect l="0" t="0" r="r" b="b"/>
              <a:pathLst>
                <a:path w="462" h="377">
                  <a:moveTo>
                    <a:pt x="462" y="0"/>
                  </a:moveTo>
                  <a:lnTo>
                    <a:pt x="0" y="332"/>
                  </a:lnTo>
                  <a:lnTo>
                    <a:pt x="395" y="377"/>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8" name="Freeform 277"/>
            <p:cNvSpPr/>
            <p:nvPr/>
          </p:nvSpPr>
          <p:spPr bwMode="auto">
            <a:xfrm>
              <a:off x="5213351" y="3621088"/>
              <a:ext cx="728663" cy="998538"/>
            </a:xfrm>
            <a:custGeom>
              <a:avLst/>
              <a:gdLst>
                <a:gd name="T0" fmla="*/ 255 w 459"/>
                <a:gd name="T1" fmla="*/ 0 h 629"/>
                <a:gd name="T2" fmla="*/ 0 w 459"/>
                <a:gd name="T3" fmla="*/ 629 h 629"/>
                <a:gd name="T4" fmla="*/ 459 w 459"/>
                <a:gd name="T5" fmla="*/ 300 h 629"/>
                <a:gd name="T6" fmla="*/ 255 w 459"/>
                <a:gd name="T7" fmla="*/ 0 h 629"/>
              </a:gdLst>
              <a:ahLst/>
              <a:cxnLst>
                <a:cxn ang="0">
                  <a:pos x="T0" y="T1"/>
                </a:cxn>
                <a:cxn ang="0">
                  <a:pos x="T2" y="T3"/>
                </a:cxn>
                <a:cxn ang="0">
                  <a:pos x="T4" y="T5"/>
                </a:cxn>
                <a:cxn ang="0">
                  <a:pos x="T6" y="T7"/>
                </a:cxn>
              </a:cxnLst>
              <a:rect l="0" t="0" r="r" b="b"/>
              <a:pathLst>
                <a:path w="459" h="629">
                  <a:moveTo>
                    <a:pt x="255" y="0"/>
                  </a:moveTo>
                  <a:lnTo>
                    <a:pt x="0" y="629"/>
                  </a:lnTo>
                  <a:lnTo>
                    <a:pt x="459" y="300"/>
                  </a:lnTo>
                  <a:lnTo>
                    <a:pt x="255"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9" name="Freeform 278"/>
            <p:cNvSpPr/>
            <p:nvPr/>
          </p:nvSpPr>
          <p:spPr bwMode="auto">
            <a:xfrm>
              <a:off x="5213351" y="3621088"/>
              <a:ext cx="728663" cy="998538"/>
            </a:xfrm>
            <a:custGeom>
              <a:avLst/>
              <a:gdLst>
                <a:gd name="T0" fmla="*/ 255 w 459"/>
                <a:gd name="T1" fmla="*/ 0 h 629"/>
                <a:gd name="T2" fmla="*/ 0 w 459"/>
                <a:gd name="T3" fmla="*/ 629 h 629"/>
                <a:gd name="T4" fmla="*/ 459 w 459"/>
                <a:gd name="T5" fmla="*/ 300 h 629"/>
                <a:gd name="T6" fmla="*/ 255 w 459"/>
                <a:gd name="T7" fmla="*/ 0 h 629"/>
              </a:gdLst>
              <a:ahLst/>
              <a:cxnLst>
                <a:cxn ang="0">
                  <a:pos x="T0" y="T1"/>
                </a:cxn>
                <a:cxn ang="0">
                  <a:pos x="T2" y="T3"/>
                </a:cxn>
                <a:cxn ang="0">
                  <a:pos x="T4" y="T5"/>
                </a:cxn>
                <a:cxn ang="0">
                  <a:pos x="T6" y="T7"/>
                </a:cxn>
              </a:cxnLst>
              <a:rect l="0" t="0" r="r" b="b"/>
              <a:pathLst>
                <a:path w="459" h="629">
                  <a:moveTo>
                    <a:pt x="255" y="0"/>
                  </a:moveTo>
                  <a:lnTo>
                    <a:pt x="0" y="629"/>
                  </a:lnTo>
                  <a:lnTo>
                    <a:pt x="459" y="300"/>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0" name="Freeform 279"/>
            <p:cNvSpPr/>
            <p:nvPr/>
          </p:nvSpPr>
          <p:spPr bwMode="auto">
            <a:xfrm>
              <a:off x="5138738" y="3613150"/>
              <a:ext cx="457200" cy="1000125"/>
            </a:xfrm>
            <a:custGeom>
              <a:avLst/>
              <a:gdLst>
                <a:gd name="T0" fmla="*/ 288 w 288"/>
                <a:gd name="T1" fmla="*/ 0 h 630"/>
                <a:gd name="T2" fmla="*/ 0 w 288"/>
                <a:gd name="T3" fmla="*/ 121 h 630"/>
                <a:gd name="T4" fmla="*/ 30 w 288"/>
                <a:gd name="T5" fmla="*/ 630 h 630"/>
                <a:gd name="T6" fmla="*/ 288 w 288"/>
                <a:gd name="T7" fmla="*/ 0 h 630"/>
              </a:gdLst>
              <a:ahLst/>
              <a:cxnLst>
                <a:cxn ang="0">
                  <a:pos x="T0" y="T1"/>
                </a:cxn>
                <a:cxn ang="0">
                  <a:pos x="T2" y="T3"/>
                </a:cxn>
                <a:cxn ang="0">
                  <a:pos x="T4" y="T5"/>
                </a:cxn>
                <a:cxn ang="0">
                  <a:pos x="T6" y="T7"/>
                </a:cxn>
              </a:cxnLst>
              <a:rect l="0" t="0" r="r" b="b"/>
              <a:pathLst>
                <a:path w="288" h="630">
                  <a:moveTo>
                    <a:pt x="288" y="0"/>
                  </a:moveTo>
                  <a:lnTo>
                    <a:pt x="0" y="121"/>
                  </a:lnTo>
                  <a:lnTo>
                    <a:pt x="30" y="630"/>
                  </a:lnTo>
                  <a:lnTo>
                    <a:pt x="288" y="0"/>
                  </a:lnTo>
                  <a:close/>
                </a:path>
              </a:pathLst>
            </a:custGeom>
            <a:solidFill>
              <a:srgbClr val="CECF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1" name="Freeform 280"/>
            <p:cNvSpPr/>
            <p:nvPr/>
          </p:nvSpPr>
          <p:spPr bwMode="auto">
            <a:xfrm>
              <a:off x="5138738" y="3613150"/>
              <a:ext cx="457200" cy="1000125"/>
            </a:xfrm>
            <a:custGeom>
              <a:avLst/>
              <a:gdLst>
                <a:gd name="T0" fmla="*/ 288 w 288"/>
                <a:gd name="T1" fmla="*/ 0 h 630"/>
                <a:gd name="T2" fmla="*/ 0 w 288"/>
                <a:gd name="T3" fmla="*/ 121 h 630"/>
                <a:gd name="T4" fmla="*/ 30 w 288"/>
                <a:gd name="T5" fmla="*/ 630 h 630"/>
                <a:gd name="T6" fmla="*/ 288 w 288"/>
                <a:gd name="T7" fmla="*/ 0 h 630"/>
              </a:gdLst>
              <a:ahLst/>
              <a:cxnLst>
                <a:cxn ang="0">
                  <a:pos x="T0" y="T1"/>
                </a:cxn>
                <a:cxn ang="0">
                  <a:pos x="T2" y="T3"/>
                </a:cxn>
                <a:cxn ang="0">
                  <a:pos x="T4" y="T5"/>
                </a:cxn>
                <a:cxn ang="0">
                  <a:pos x="T6" y="T7"/>
                </a:cxn>
              </a:cxnLst>
              <a:rect l="0" t="0" r="r" b="b"/>
              <a:pathLst>
                <a:path w="288" h="630">
                  <a:moveTo>
                    <a:pt x="288" y="0"/>
                  </a:moveTo>
                  <a:lnTo>
                    <a:pt x="0" y="121"/>
                  </a:lnTo>
                  <a:lnTo>
                    <a:pt x="30" y="63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2" name="Freeform 281"/>
            <p:cNvSpPr/>
            <p:nvPr/>
          </p:nvSpPr>
          <p:spPr bwMode="auto">
            <a:xfrm>
              <a:off x="4781551" y="3811588"/>
              <a:ext cx="382588" cy="808038"/>
            </a:xfrm>
            <a:custGeom>
              <a:avLst/>
              <a:gdLst>
                <a:gd name="T0" fmla="*/ 210 w 241"/>
                <a:gd name="T1" fmla="*/ 0 h 509"/>
                <a:gd name="T2" fmla="*/ 0 w 241"/>
                <a:gd name="T3" fmla="*/ 81 h 509"/>
                <a:gd name="T4" fmla="*/ 241 w 241"/>
                <a:gd name="T5" fmla="*/ 509 h 509"/>
                <a:gd name="T6" fmla="*/ 210 w 241"/>
                <a:gd name="T7" fmla="*/ 0 h 509"/>
              </a:gdLst>
              <a:ahLst/>
              <a:cxnLst>
                <a:cxn ang="0">
                  <a:pos x="T0" y="T1"/>
                </a:cxn>
                <a:cxn ang="0">
                  <a:pos x="T2" y="T3"/>
                </a:cxn>
                <a:cxn ang="0">
                  <a:pos x="T4" y="T5"/>
                </a:cxn>
                <a:cxn ang="0">
                  <a:pos x="T6" y="T7"/>
                </a:cxn>
              </a:cxnLst>
              <a:rect l="0" t="0" r="r" b="b"/>
              <a:pathLst>
                <a:path w="241" h="509">
                  <a:moveTo>
                    <a:pt x="210" y="0"/>
                  </a:moveTo>
                  <a:lnTo>
                    <a:pt x="0" y="81"/>
                  </a:lnTo>
                  <a:lnTo>
                    <a:pt x="241" y="509"/>
                  </a:lnTo>
                  <a:lnTo>
                    <a:pt x="210"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3" name="Freeform 282"/>
            <p:cNvSpPr/>
            <p:nvPr/>
          </p:nvSpPr>
          <p:spPr bwMode="auto">
            <a:xfrm>
              <a:off x="4781551" y="3811588"/>
              <a:ext cx="382588" cy="808038"/>
            </a:xfrm>
            <a:custGeom>
              <a:avLst/>
              <a:gdLst>
                <a:gd name="T0" fmla="*/ 210 w 241"/>
                <a:gd name="T1" fmla="*/ 0 h 509"/>
                <a:gd name="T2" fmla="*/ 0 w 241"/>
                <a:gd name="T3" fmla="*/ 81 h 509"/>
                <a:gd name="T4" fmla="*/ 241 w 241"/>
                <a:gd name="T5" fmla="*/ 509 h 509"/>
                <a:gd name="T6" fmla="*/ 210 w 241"/>
                <a:gd name="T7" fmla="*/ 0 h 509"/>
              </a:gdLst>
              <a:ahLst/>
              <a:cxnLst>
                <a:cxn ang="0">
                  <a:pos x="T0" y="T1"/>
                </a:cxn>
                <a:cxn ang="0">
                  <a:pos x="T2" y="T3"/>
                </a:cxn>
                <a:cxn ang="0">
                  <a:pos x="T4" y="T5"/>
                </a:cxn>
                <a:cxn ang="0">
                  <a:pos x="T6" y="T7"/>
                </a:cxn>
              </a:cxnLst>
              <a:rect l="0" t="0" r="r" b="b"/>
              <a:pathLst>
                <a:path w="241" h="509">
                  <a:moveTo>
                    <a:pt x="210" y="0"/>
                  </a:moveTo>
                  <a:lnTo>
                    <a:pt x="0" y="81"/>
                  </a:lnTo>
                  <a:lnTo>
                    <a:pt x="241" y="509"/>
                  </a:lnTo>
                  <a:lnTo>
                    <a:pt x="2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4" name="Freeform 283"/>
            <p:cNvSpPr/>
            <p:nvPr/>
          </p:nvSpPr>
          <p:spPr bwMode="auto">
            <a:xfrm>
              <a:off x="2805113" y="6288088"/>
              <a:ext cx="82550" cy="266700"/>
            </a:xfrm>
            <a:custGeom>
              <a:avLst/>
              <a:gdLst>
                <a:gd name="T0" fmla="*/ 0 w 52"/>
                <a:gd name="T1" fmla="*/ 0 h 168"/>
                <a:gd name="T2" fmla="*/ 0 w 52"/>
                <a:gd name="T3" fmla="*/ 147 h 168"/>
                <a:gd name="T4" fmla="*/ 52 w 52"/>
                <a:gd name="T5" fmla="*/ 168 h 168"/>
                <a:gd name="T6" fmla="*/ 0 w 52"/>
                <a:gd name="T7" fmla="*/ 0 h 168"/>
              </a:gdLst>
              <a:ahLst/>
              <a:cxnLst>
                <a:cxn ang="0">
                  <a:pos x="T0" y="T1"/>
                </a:cxn>
                <a:cxn ang="0">
                  <a:pos x="T2" y="T3"/>
                </a:cxn>
                <a:cxn ang="0">
                  <a:pos x="T4" y="T5"/>
                </a:cxn>
                <a:cxn ang="0">
                  <a:pos x="T6" y="T7"/>
                </a:cxn>
              </a:cxnLst>
              <a:rect l="0" t="0" r="r" b="b"/>
              <a:pathLst>
                <a:path w="52" h="168">
                  <a:moveTo>
                    <a:pt x="0" y="0"/>
                  </a:moveTo>
                  <a:lnTo>
                    <a:pt x="0" y="147"/>
                  </a:lnTo>
                  <a:lnTo>
                    <a:pt x="52" y="168"/>
                  </a:lnTo>
                  <a:lnTo>
                    <a:pt x="0" y="0"/>
                  </a:lnTo>
                  <a:close/>
                </a:path>
              </a:pathLst>
            </a:custGeom>
            <a:solidFill>
              <a:srgbClr val="D6D7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5" name="Freeform 284"/>
            <p:cNvSpPr/>
            <p:nvPr/>
          </p:nvSpPr>
          <p:spPr bwMode="auto">
            <a:xfrm>
              <a:off x="2805113" y="6288088"/>
              <a:ext cx="82550" cy="266700"/>
            </a:xfrm>
            <a:custGeom>
              <a:avLst/>
              <a:gdLst>
                <a:gd name="T0" fmla="*/ 0 w 52"/>
                <a:gd name="T1" fmla="*/ 0 h 168"/>
                <a:gd name="T2" fmla="*/ 0 w 52"/>
                <a:gd name="T3" fmla="*/ 147 h 168"/>
                <a:gd name="T4" fmla="*/ 52 w 52"/>
                <a:gd name="T5" fmla="*/ 168 h 168"/>
                <a:gd name="T6" fmla="*/ 0 w 52"/>
                <a:gd name="T7" fmla="*/ 0 h 168"/>
              </a:gdLst>
              <a:ahLst/>
              <a:cxnLst>
                <a:cxn ang="0">
                  <a:pos x="T0" y="T1"/>
                </a:cxn>
                <a:cxn ang="0">
                  <a:pos x="T2" y="T3"/>
                </a:cxn>
                <a:cxn ang="0">
                  <a:pos x="T4" y="T5"/>
                </a:cxn>
                <a:cxn ang="0">
                  <a:pos x="T6" y="T7"/>
                </a:cxn>
              </a:cxnLst>
              <a:rect l="0" t="0" r="r" b="b"/>
              <a:pathLst>
                <a:path w="52" h="168">
                  <a:moveTo>
                    <a:pt x="0" y="0"/>
                  </a:moveTo>
                  <a:lnTo>
                    <a:pt x="0" y="147"/>
                  </a:lnTo>
                  <a:lnTo>
                    <a:pt x="52" y="1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6" name="Freeform 285"/>
            <p:cNvSpPr/>
            <p:nvPr/>
          </p:nvSpPr>
          <p:spPr bwMode="auto">
            <a:xfrm>
              <a:off x="2947988" y="6021388"/>
              <a:ext cx="660400" cy="654050"/>
            </a:xfrm>
            <a:custGeom>
              <a:avLst/>
              <a:gdLst>
                <a:gd name="T0" fmla="*/ 416 w 416"/>
                <a:gd name="T1" fmla="*/ 0 h 412"/>
                <a:gd name="T2" fmla="*/ 0 w 416"/>
                <a:gd name="T3" fmla="*/ 346 h 412"/>
                <a:gd name="T4" fmla="*/ 326 w 416"/>
                <a:gd name="T5" fmla="*/ 412 h 412"/>
                <a:gd name="T6" fmla="*/ 416 w 416"/>
                <a:gd name="T7" fmla="*/ 0 h 412"/>
              </a:gdLst>
              <a:ahLst/>
              <a:cxnLst>
                <a:cxn ang="0">
                  <a:pos x="T0" y="T1"/>
                </a:cxn>
                <a:cxn ang="0">
                  <a:pos x="T2" y="T3"/>
                </a:cxn>
                <a:cxn ang="0">
                  <a:pos x="T4" y="T5"/>
                </a:cxn>
                <a:cxn ang="0">
                  <a:pos x="T6" y="T7"/>
                </a:cxn>
              </a:cxnLst>
              <a:rect l="0" t="0" r="r" b="b"/>
              <a:pathLst>
                <a:path w="416" h="412">
                  <a:moveTo>
                    <a:pt x="416" y="0"/>
                  </a:moveTo>
                  <a:lnTo>
                    <a:pt x="0" y="346"/>
                  </a:lnTo>
                  <a:lnTo>
                    <a:pt x="326" y="412"/>
                  </a:lnTo>
                  <a:lnTo>
                    <a:pt x="416"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7" name="Freeform 286"/>
            <p:cNvSpPr/>
            <p:nvPr/>
          </p:nvSpPr>
          <p:spPr bwMode="auto">
            <a:xfrm>
              <a:off x="2947988" y="6021388"/>
              <a:ext cx="660400" cy="654050"/>
            </a:xfrm>
            <a:custGeom>
              <a:avLst/>
              <a:gdLst>
                <a:gd name="T0" fmla="*/ 416 w 416"/>
                <a:gd name="T1" fmla="*/ 0 h 412"/>
                <a:gd name="T2" fmla="*/ 0 w 416"/>
                <a:gd name="T3" fmla="*/ 346 h 412"/>
                <a:gd name="T4" fmla="*/ 326 w 416"/>
                <a:gd name="T5" fmla="*/ 412 h 412"/>
                <a:gd name="T6" fmla="*/ 416 w 416"/>
                <a:gd name="T7" fmla="*/ 0 h 412"/>
              </a:gdLst>
              <a:ahLst/>
              <a:cxnLst>
                <a:cxn ang="0">
                  <a:pos x="T0" y="T1"/>
                </a:cxn>
                <a:cxn ang="0">
                  <a:pos x="T2" y="T3"/>
                </a:cxn>
                <a:cxn ang="0">
                  <a:pos x="T4" y="T5"/>
                </a:cxn>
                <a:cxn ang="0">
                  <a:pos x="T6" y="T7"/>
                </a:cxn>
              </a:cxnLst>
              <a:rect l="0" t="0" r="r" b="b"/>
              <a:pathLst>
                <a:path w="416" h="412">
                  <a:moveTo>
                    <a:pt x="416" y="0"/>
                  </a:moveTo>
                  <a:lnTo>
                    <a:pt x="0" y="346"/>
                  </a:lnTo>
                  <a:lnTo>
                    <a:pt x="326" y="412"/>
                  </a:lnTo>
                  <a:lnTo>
                    <a:pt x="4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8" name="Freeform 287"/>
            <p:cNvSpPr/>
            <p:nvPr/>
          </p:nvSpPr>
          <p:spPr bwMode="auto">
            <a:xfrm>
              <a:off x="2805113" y="6551613"/>
              <a:ext cx="66675" cy="60325"/>
            </a:xfrm>
            <a:custGeom>
              <a:avLst/>
              <a:gdLst>
                <a:gd name="T0" fmla="*/ 0 w 42"/>
                <a:gd name="T1" fmla="*/ 0 h 38"/>
                <a:gd name="T2" fmla="*/ 0 w 42"/>
                <a:gd name="T3" fmla="*/ 38 h 38"/>
                <a:gd name="T4" fmla="*/ 42 w 42"/>
                <a:gd name="T5" fmla="*/ 19 h 38"/>
                <a:gd name="T6" fmla="*/ 0 w 42"/>
                <a:gd name="T7" fmla="*/ 0 h 38"/>
              </a:gdLst>
              <a:ahLst/>
              <a:cxnLst>
                <a:cxn ang="0">
                  <a:pos x="T0" y="T1"/>
                </a:cxn>
                <a:cxn ang="0">
                  <a:pos x="T2" y="T3"/>
                </a:cxn>
                <a:cxn ang="0">
                  <a:pos x="T4" y="T5"/>
                </a:cxn>
                <a:cxn ang="0">
                  <a:pos x="T6" y="T7"/>
                </a:cxn>
              </a:cxnLst>
              <a:rect l="0" t="0" r="r" b="b"/>
              <a:pathLst>
                <a:path w="42" h="38">
                  <a:moveTo>
                    <a:pt x="0" y="0"/>
                  </a:moveTo>
                  <a:lnTo>
                    <a:pt x="0" y="38"/>
                  </a:lnTo>
                  <a:lnTo>
                    <a:pt x="42" y="19"/>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9" name="Freeform 288"/>
            <p:cNvSpPr/>
            <p:nvPr/>
          </p:nvSpPr>
          <p:spPr bwMode="auto">
            <a:xfrm>
              <a:off x="2805113" y="6551613"/>
              <a:ext cx="66675" cy="60325"/>
            </a:xfrm>
            <a:custGeom>
              <a:avLst/>
              <a:gdLst>
                <a:gd name="T0" fmla="*/ 0 w 42"/>
                <a:gd name="T1" fmla="*/ 0 h 38"/>
                <a:gd name="T2" fmla="*/ 0 w 42"/>
                <a:gd name="T3" fmla="*/ 38 h 38"/>
                <a:gd name="T4" fmla="*/ 42 w 42"/>
                <a:gd name="T5" fmla="*/ 19 h 38"/>
                <a:gd name="T6" fmla="*/ 0 w 42"/>
                <a:gd name="T7" fmla="*/ 0 h 38"/>
              </a:gdLst>
              <a:ahLst/>
              <a:cxnLst>
                <a:cxn ang="0">
                  <a:pos x="T0" y="T1"/>
                </a:cxn>
                <a:cxn ang="0">
                  <a:pos x="T2" y="T3"/>
                </a:cxn>
                <a:cxn ang="0">
                  <a:pos x="T4" y="T5"/>
                </a:cxn>
                <a:cxn ang="0">
                  <a:pos x="T6" y="T7"/>
                </a:cxn>
              </a:cxnLst>
              <a:rect l="0" t="0" r="r" b="b"/>
              <a:pathLst>
                <a:path w="42" h="38">
                  <a:moveTo>
                    <a:pt x="0" y="0"/>
                  </a:moveTo>
                  <a:lnTo>
                    <a:pt x="0" y="38"/>
                  </a:lnTo>
                  <a:lnTo>
                    <a:pt x="42"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0" name="Freeform 289"/>
            <p:cNvSpPr/>
            <p:nvPr/>
          </p:nvSpPr>
          <p:spPr bwMode="auto">
            <a:xfrm>
              <a:off x="2936876" y="5784850"/>
              <a:ext cx="665163" cy="758825"/>
            </a:xfrm>
            <a:custGeom>
              <a:avLst/>
              <a:gdLst>
                <a:gd name="T0" fmla="*/ 116 w 419"/>
                <a:gd name="T1" fmla="*/ 0 h 478"/>
                <a:gd name="T2" fmla="*/ 0 w 419"/>
                <a:gd name="T3" fmla="*/ 478 h 478"/>
                <a:gd name="T4" fmla="*/ 419 w 419"/>
                <a:gd name="T5" fmla="*/ 135 h 478"/>
                <a:gd name="T6" fmla="*/ 116 w 419"/>
                <a:gd name="T7" fmla="*/ 0 h 478"/>
              </a:gdLst>
              <a:ahLst/>
              <a:cxnLst>
                <a:cxn ang="0">
                  <a:pos x="T0" y="T1"/>
                </a:cxn>
                <a:cxn ang="0">
                  <a:pos x="T2" y="T3"/>
                </a:cxn>
                <a:cxn ang="0">
                  <a:pos x="T4" y="T5"/>
                </a:cxn>
                <a:cxn ang="0">
                  <a:pos x="T6" y="T7"/>
                </a:cxn>
              </a:cxnLst>
              <a:rect l="0" t="0" r="r" b="b"/>
              <a:pathLst>
                <a:path w="419" h="478">
                  <a:moveTo>
                    <a:pt x="116" y="0"/>
                  </a:moveTo>
                  <a:lnTo>
                    <a:pt x="0" y="478"/>
                  </a:lnTo>
                  <a:lnTo>
                    <a:pt x="419" y="135"/>
                  </a:lnTo>
                  <a:lnTo>
                    <a:pt x="116"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1" name="Freeform 290"/>
            <p:cNvSpPr/>
            <p:nvPr/>
          </p:nvSpPr>
          <p:spPr bwMode="auto">
            <a:xfrm>
              <a:off x="2936876" y="5784850"/>
              <a:ext cx="665163" cy="758825"/>
            </a:xfrm>
            <a:custGeom>
              <a:avLst/>
              <a:gdLst>
                <a:gd name="T0" fmla="*/ 116 w 419"/>
                <a:gd name="T1" fmla="*/ 0 h 478"/>
                <a:gd name="T2" fmla="*/ 0 w 419"/>
                <a:gd name="T3" fmla="*/ 478 h 478"/>
                <a:gd name="T4" fmla="*/ 419 w 419"/>
                <a:gd name="T5" fmla="*/ 135 h 478"/>
                <a:gd name="T6" fmla="*/ 116 w 419"/>
                <a:gd name="T7" fmla="*/ 0 h 478"/>
              </a:gdLst>
              <a:ahLst/>
              <a:cxnLst>
                <a:cxn ang="0">
                  <a:pos x="T0" y="T1"/>
                </a:cxn>
                <a:cxn ang="0">
                  <a:pos x="T2" y="T3"/>
                </a:cxn>
                <a:cxn ang="0">
                  <a:pos x="T4" y="T5"/>
                </a:cxn>
                <a:cxn ang="0">
                  <a:pos x="T6" y="T7"/>
                </a:cxn>
              </a:cxnLst>
              <a:rect l="0" t="0" r="r" b="b"/>
              <a:pathLst>
                <a:path w="419" h="478">
                  <a:moveTo>
                    <a:pt x="116" y="0"/>
                  </a:moveTo>
                  <a:lnTo>
                    <a:pt x="0" y="478"/>
                  </a:lnTo>
                  <a:lnTo>
                    <a:pt x="419" y="135"/>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2" name="Freeform 291"/>
            <p:cNvSpPr/>
            <p:nvPr/>
          </p:nvSpPr>
          <p:spPr bwMode="auto">
            <a:xfrm>
              <a:off x="2805113" y="5784850"/>
              <a:ext cx="288925" cy="755650"/>
            </a:xfrm>
            <a:custGeom>
              <a:avLst/>
              <a:gdLst>
                <a:gd name="T0" fmla="*/ 182 w 182"/>
                <a:gd name="T1" fmla="*/ 0 h 476"/>
                <a:gd name="T2" fmla="*/ 0 w 182"/>
                <a:gd name="T3" fmla="*/ 71 h 476"/>
                <a:gd name="T4" fmla="*/ 0 w 182"/>
                <a:gd name="T5" fmla="*/ 258 h 476"/>
                <a:gd name="T6" fmla="*/ 66 w 182"/>
                <a:gd name="T7" fmla="*/ 476 h 476"/>
                <a:gd name="T8" fmla="*/ 182 w 182"/>
                <a:gd name="T9" fmla="*/ 0 h 476"/>
              </a:gdLst>
              <a:ahLst/>
              <a:cxnLst>
                <a:cxn ang="0">
                  <a:pos x="T0" y="T1"/>
                </a:cxn>
                <a:cxn ang="0">
                  <a:pos x="T2" y="T3"/>
                </a:cxn>
                <a:cxn ang="0">
                  <a:pos x="T4" y="T5"/>
                </a:cxn>
                <a:cxn ang="0">
                  <a:pos x="T6" y="T7"/>
                </a:cxn>
                <a:cxn ang="0">
                  <a:pos x="T8" y="T9"/>
                </a:cxn>
              </a:cxnLst>
              <a:rect l="0" t="0" r="r" b="b"/>
              <a:pathLst>
                <a:path w="182" h="476">
                  <a:moveTo>
                    <a:pt x="182" y="0"/>
                  </a:moveTo>
                  <a:lnTo>
                    <a:pt x="0" y="71"/>
                  </a:lnTo>
                  <a:lnTo>
                    <a:pt x="0" y="258"/>
                  </a:lnTo>
                  <a:lnTo>
                    <a:pt x="66" y="476"/>
                  </a:lnTo>
                  <a:lnTo>
                    <a:pt x="182" y="0"/>
                  </a:lnTo>
                  <a:close/>
                </a:path>
              </a:pathLst>
            </a:custGeom>
            <a:solidFill>
              <a:srgbClr val="D6D7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3" name="Freeform 292"/>
            <p:cNvSpPr/>
            <p:nvPr/>
          </p:nvSpPr>
          <p:spPr bwMode="auto">
            <a:xfrm>
              <a:off x="2805113" y="5784850"/>
              <a:ext cx="288925" cy="755650"/>
            </a:xfrm>
            <a:custGeom>
              <a:avLst/>
              <a:gdLst>
                <a:gd name="T0" fmla="*/ 182 w 182"/>
                <a:gd name="T1" fmla="*/ 0 h 476"/>
                <a:gd name="T2" fmla="*/ 0 w 182"/>
                <a:gd name="T3" fmla="*/ 71 h 476"/>
                <a:gd name="T4" fmla="*/ 0 w 182"/>
                <a:gd name="T5" fmla="*/ 258 h 476"/>
                <a:gd name="T6" fmla="*/ 66 w 182"/>
                <a:gd name="T7" fmla="*/ 476 h 476"/>
                <a:gd name="T8" fmla="*/ 182 w 182"/>
                <a:gd name="T9" fmla="*/ 0 h 476"/>
              </a:gdLst>
              <a:ahLst/>
              <a:cxnLst>
                <a:cxn ang="0">
                  <a:pos x="T0" y="T1"/>
                </a:cxn>
                <a:cxn ang="0">
                  <a:pos x="T2" y="T3"/>
                </a:cxn>
                <a:cxn ang="0">
                  <a:pos x="T4" y="T5"/>
                </a:cxn>
                <a:cxn ang="0">
                  <a:pos x="T6" y="T7"/>
                </a:cxn>
                <a:cxn ang="0">
                  <a:pos x="T8" y="T9"/>
                </a:cxn>
              </a:cxnLst>
              <a:rect l="0" t="0" r="r" b="b"/>
              <a:pathLst>
                <a:path w="182" h="476">
                  <a:moveTo>
                    <a:pt x="182" y="0"/>
                  </a:moveTo>
                  <a:lnTo>
                    <a:pt x="0" y="71"/>
                  </a:lnTo>
                  <a:lnTo>
                    <a:pt x="0" y="258"/>
                  </a:lnTo>
                  <a:lnTo>
                    <a:pt x="66" y="476"/>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4" name="Freeform 293"/>
            <p:cNvSpPr/>
            <p:nvPr/>
          </p:nvSpPr>
          <p:spPr bwMode="auto">
            <a:xfrm>
              <a:off x="5303838" y="5092700"/>
              <a:ext cx="446088" cy="458788"/>
            </a:xfrm>
            <a:custGeom>
              <a:avLst/>
              <a:gdLst>
                <a:gd name="T0" fmla="*/ 130 w 281"/>
                <a:gd name="T1" fmla="*/ 0 h 289"/>
                <a:gd name="T2" fmla="*/ 0 w 281"/>
                <a:gd name="T3" fmla="*/ 254 h 289"/>
                <a:gd name="T4" fmla="*/ 281 w 281"/>
                <a:gd name="T5" fmla="*/ 289 h 289"/>
                <a:gd name="T6" fmla="*/ 130 w 281"/>
                <a:gd name="T7" fmla="*/ 0 h 289"/>
              </a:gdLst>
              <a:ahLst/>
              <a:cxnLst>
                <a:cxn ang="0">
                  <a:pos x="T0" y="T1"/>
                </a:cxn>
                <a:cxn ang="0">
                  <a:pos x="T2" y="T3"/>
                </a:cxn>
                <a:cxn ang="0">
                  <a:pos x="T4" y="T5"/>
                </a:cxn>
                <a:cxn ang="0">
                  <a:pos x="T6" y="T7"/>
                </a:cxn>
              </a:cxnLst>
              <a:rect l="0" t="0" r="r" b="b"/>
              <a:pathLst>
                <a:path w="281" h="289">
                  <a:moveTo>
                    <a:pt x="130" y="0"/>
                  </a:moveTo>
                  <a:lnTo>
                    <a:pt x="0" y="254"/>
                  </a:lnTo>
                  <a:lnTo>
                    <a:pt x="281" y="289"/>
                  </a:lnTo>
                  <a:lnTo>
                    <a:pt x="130" y="0"/>
                  </a:lnTo>
                  <a:close/>
                </a:path>
              </a:pathLst>
            </a:custGeom>
            <a:solidFill>
              <a:srgbClr val="DCDDD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5" name="Freeform 294"/>
            <p:cNvSpPr/>
            <p:nvPr/>
          </p:nvSpPr>
          <p:spPr bwMode="auto">
            <a:xfrm>
              <a:off x="5303838" y="5092700"/>
              <a:ext cx="446088" cy="458788"/>
            </a:xfrm>
            <a:custGeom>
              <a:avLst/>
              <a:gdLst>
                <a:gd name="T0" fmla="*/ 130 w 281"/>
                <a:gd name="T1" fmla="*/ 0 h 289"/>
                <a:gd name="T2" fmla="*/ 0 w 281"/>
                <a:gd name="T3" fmla="*/ 254 h 289"/>
                <a:gd name="T4" fmla="*/ 281 w 281"/>
                <a:gd name="T5" fmla="*/ 289 h 289"/>
                <a:gd name="T6" fmla="*/ 130 w 281"/>
                <a:gd name="T7" fmla="*/ 0 h 289"/>
              </a:gdLst>
              <a:ahLst/>
              <a:cxnLst>
                <a:cxn ang="0">
                  <a:pos x="T0" y="T1"/>
                </a:cxn>
                <a:cxn ang="0">
                  <a:pos x="T2" y="T3"/>
                </a:cxn>
                <a:cxn ang="0">
                  <a:pos x="T4" y="T5"/>
                </a:cxn>
                <a:cxn ang="0">
                  <a:pos x="T6" y="T7"/>
                </a:cxn>
              </a:cxnLst>
              <a:rect l="0" t="0" r="r" b="b"/>
              <a:pathLst>
                <a:path w="281" h="289">
                  <a:moveTo>
                    <a:pt x="130" y="0"/>
                  </a:moveTo>
                  <a:lnTo>
                    <a:pt x="0" y="254"/>
                  </a:lnTo>
                  <a:lnTo>
                    <a:pt x="281" y="289"/>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6" name="Freeform 295"/>
            <p:cNvSpPr/>
            <p:nvPr/>
          </p:nvSpPr>
          <p:spPr bwMode="auto">
            <a:xfrm>
              <a:off x="5205413" y="4679950"/>
              <a:ext cx="623888" cy="368300"/>
            </a:xfrm>
            <a:custGeom>
              <a:avLst/>
              <a:gdLst>
                <a:gd name="T0" fmla="*/ 0 w 393"/>
                <a:gd name="T1" fmla="*/ 0 h 232"/>
                <a:gd name="T2" fmla="*/ 192 w 393"/>
                <a:gd name="T3" fmla="*/ 232 h 232"/>
                <a:gd name="T4" fmla="*/ 393 w 393"/>
                <a:gd name="T5" fmla="*/ 45 h 232"/>
                <a:gd name="T6" fmla="*/ 0 w 393"/>
                <a:gd name="T7" fmla="*/ 0 h 232"/>
              </a:gdLst>
              <a:ahLst/>
              <a:cxnLst>
                <a:cxn ang="0">
                  <a:pos x="T0" y="T1"/>
                </a:cxn>
                <a:cxn ang="0">
                  <a:pos x="T2" y="T3"/>
                </a:cxn>
                <a:cxn ang="0">
                  <a:pos x="T4" y="T5"/>
                </a:cxn>
                <a:cxn ang="0">
                  <a:pos x="T6" y="T7"/>
                </a:cxn>
              </a:cxnLst>
              <a:rect l="0" t="0" r="r" b="b"/>
              <a:pathLst>
                <a:path w="393" h="232">
                  <a:moveTo>
                    <a:pt x="0" y="0"/>
                  </a:moveTo>
                  <a:lnTo>
                    <a:pt x="192" y="232"/>
                  </a:lnTo>
                  <a:lnTo>
                    <a:pt x="393" y="45"/>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7" name="Freeform 296"/>
            <p:cNvSpPr/>
            <p:nvPr/>
          </p:nvSpPr>
          <p:spPr bwMode="auto">
            <a:xfrm>
              <a:off x="5205413" y="4679950"/>
              <a:ext cx="623888" cy="368300"/>
            </a:xfrm>
            <a:custGeom>
              <a:avLst/>
              <a:gdLst>
                <a:gd name="T0" fmla="*/ 0 w 393"/>
                <a:gd name="T1" fmla="*/ 0 h 232"/>
                <a:gd name="T2" fmla="*/ 192 w 393"/>
                <a:gd name="T3" fmla="*/ 232 h 232"/>
                <a:gd name="T4" fmla="*/ 393 w 393"/>
                <a:gd name="T5" fmla="*/ 45 h 232"/>
                <a:gd name="T6" fmla="*/ 0 w 393"/>
                <a:gd name="T7" fmla="*/ 0 h 232"/>
              </a:gdLst>
              <a:ahLst/>
              <a:cxnLst>
                <a:cxn ang="0">
                  <a:pos x="T0" y="T1"/>
                </a:cxn>
                <a:cxn ang="0">
                  <a:pos x="T2" y="T3"/>
                </a:cxn>
                <a:cxn ang="0">
                  <a:pos x="T4" y="T5"/>
                </a:cxn>
                <a:cxn ang="0">
                  <a:pos x="T6" y="T7"/>
                </a:cxn>
              </a:cxnLst>
              <a:rect l="0" t="0" r="r" b="b"/>
              <a:pathLst>
                <a:path w="393" h="232">
                  <a:moveTo>
                    <a:pt x="0" y="0"/>
                  </a:moveTo>
                  <a:lnTo>
                    <a:pt x="192" y="232"/>
                  </a:lnTo>
                  <a:lnTo>
                    <a:pt x="393" y="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8" name="Freeform 297"/>
            <p:cNvSpPr/>
            <p:nvPr/>
          </p:nvSpPr>
          <p:spPr bwMode="auto">
            <a:xfrm>
              <a:off x="5092701" y="4687888"/>
              <a:ext cx="398463" cy="379413"/>
            </a:xfrm>
            <a:custGeom>
              <a:avLst/>
              <a:gdLst>
                <a:gd name="T0" fmla="*/ 57 w 251"/>
                <a:gd name="T1" fmla="*/ 0 h 239"/>
                <a:gd name="T2" fmla="*/ 0 w 251"/>
                <a:gd name="T3" fmla="*/ 239 h 239"/>
                <a:gd name="T4" fmla="*/ 251 w 251"/>
                <a:gd name="T5" fmla="*/ 232 h 239"/>
                <a:gd name="T6" fmla="*/ 57 w 251"/>
                <a:gd name="T7" fmla="*/ 0 h 239"/>
              </a:gdLst>
              <a:ahLst/>
              <a:cxnLst>
                <a:cxn ang="0">
                  <a:pos x="T0" y="T1"/>
                </a:cxn>
                <a:cxn ang="0">
                  <a:pos x="T2" y="T3"/>
                </a:cxn>
                <a:cxn ang="0">
                  <a:pos x="T4" y="T5"/>
                </a:cxn>
                <a:cxn ang="0">
                  <a:pos x="T6" y="T7"/>
                </a:cxn>
              </a:cxnLst>
              <a:rect l="0" t="0" r="r" b="b"/>
              <a:pathLst>
                <a:path w="251" h="239">
                  <a:moveTo>
                    <a:pt x="57" y="0"/>
                  </a:moveTo>
                  <a:lnTo>
                    <a:pt x="0" y="239"/>
                  </a:lnTo>
                  <a:lnTo>
                    <a:pt x="251" y="232"/>
                  </a:lnTo>
                  <a:lnTo>
                    <a:pt x="57" y="0"/>
                  </a:lnTo>
                  <a:close/>
                </a:path>
              </a:pathLst>
            </a:custGeom>
            <a:solidFill>
              <a:srgbClr val="ECEC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9" name="Freeform 298"/>
            <p:cNvSpPr/>
            <p:nvPr/>
          </p:nvSpPr>
          <p:spPr bwMode="auto">
            <a:xfrm>
              <a:off x="5092701" y="4687888"/>
              <a:ext cx="398463" cy="379413"/>
            </a:xfrm>
            <a:custGeom>
              <a:avLst/>
              <a:gdLst>
                <a:gd name="T0" fmla="*/ 57 w 251"/>
                <a:gd name="T1" fmla="*/ 0 h 239"/>
                <a:gd name="T2" fmla="*/ 0 w 251"/>
                <a:gd name="T3" fmla="*/ 239 h 239"/>
                <a:gd name="T4" fmla="*/ 251 w 251"/>
                <a:gd name="T5" fmla="*/ 232 h 239"/>
                <a:gd name="T6" fmla="*/ 57 w 251"/>
                <a:gd name="T7" fmla="*/ 0 h 239"/>
              </a:gdLst>
              <a:ahLst/>
              <a:cxnLst>
                <a:cxn ang="0">
                  <a:pos x="T0" y="T1"/>
                </a:cxn>
                <a:cxn ang="0">
                  <a:pos x="T2" y="T3"/>
                </a:cxn>
                <a:cxn ang="0">
                  <a:pos x="T4" y="T5"/>
                </a:cxn>
                <a:cxn ang="0">
                  <a:pos x="T6" y="T7"/>
                </a:cxn>
              </a:cxnLst>
              <a:rect l="0" t="0" r="r" b="b"/>
              <a:pathLst>
                <a:path w="251" h="239">
                  <a:moveTo>
                    <a:pt x="57" y="0"/>
                  </a:moveTo>
                  <a:lnTo>
                    <a:pt x="0" y="239"/>
                  </a:lnTo>
                  <a:lnTo>
                    <a:pt x="251" y="232"/>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0" name="Freeform 299"/>
            <p:cNvSpPr/>
            <p:nvPr/>
          </p:nvSpPr>
          <p:spPr bwMode="auto">
            <a:xfrm>
              <a:off x="5095876" y="5078413"/>
              <a:ext cx="395288" cy="406400"/>
            </a:xfrm>
            <a:custGeom>
              <a:avLst/>
              <a:gdLst>
                <a:gd name="T0" fmla="*/ 249 w 249"/>
                <a:gd name="T1" fmla="*/ 0 h 256"/>
                <a:gd name="T2" fmla="*/ 0 w 249"/>
                <a:gd name="T3" fmla="*/ 7 h 256"/>
                <a:gd name="T4" fmla="*/ 119 w 249"/>
                <a:gd name="T5" fmla="*/ 256 h 256"/>
                <a:gd name="T6" fmla="*/ 249 w 249"/>
                <a:gd name="T7" fmla="*/ 0 h 256"/>
              </a:gdLst>
              <a:ahLst/>
              <a:cxnLst>
                <a:cxn ang="0">
                  <a:pos x="T0" y="T1"/>
                </a:cxn>
                <a:cxn ang="0">
                  <a:pos x="T2" y="T3"/>
                </a:cxn>
                <a:cxn ang="0">
                  <a:pos x="T4" y="T5"/>
                </a:cxn>
                <a:cxn ang="0">
                  <a:pos x="T6" y="T7"/>
                </a:cxn>
              </a:cxnLst>
              <a:rect l="0" t="0" r="r" b="b"/>
              <a:pathLst>
                <a:path w="249" h="256">
                  <a:moveTo>
                    <a:pt x="249" y="0"/>
                  </a:moveTo>
                  <a:lnTo>
                    <a:pt x="0" y="7"/>
                  </a:lnTo>
                  <a:lnTo>
                    <a:pt x="119" y="256"/>
                  </a:lnTo>
                  <a:lnTo>
                    <a:pt x="249" y="0"/>
                  </a:lnTo>
                  <a:close/>
                </a:path>
              </a:pathLst>
            </a:custGeom>
            <a:solidFill>
              <a:srgbClr val="DCDDD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1" name="Freeform 300"/>
            <p:cNvSpPr/>
            <p:nvPr/>
          </p:nvSpPr>
          <p:spPr bwMode="auto">
            <a:xfrm>
              <a:off x="5095876" y="5078413"/>
              <a:ext cx="395288" cy="406400"/>
            </a:xfrm>
            <a:custGeom>
              <a:avLst/>
              <a:gdLst>
                <a:gd name="T0" fmla="*/ 249 w 249"/>
                <a:gd name="T1" fmla="*/ 0 h 256"/>
                <a:gd name="T2" fmla="*/ 0 w 249"/>
                <a:gd name="T3" fmla="*/ 7 h 256"/>
                <a:gd name="T4" fmla="*/ 119 w 249"/>
                <a:gd name="T5" fmla="*/ 256 h 256"/>
                <a:gd name="T6" fmla="*/ 249 w 249"/>
                <a:gd name="T7" fmla="*/ 0 h 256"/>
              </a:gdLst>
              <a:ahLst/>
              <a:cxnLst>
                <a:cxn ang="0">
                  <a:pos x="T0" y="T1"/>
                </a:cxn>
                <a:cxn ang="0">
                  <a:pos x="T2" y="T3"/>
                </a:cxn>
                <a:cxn ang="0">
                  <a:pos x="T4" y="T5"/>
                </a:cxn>
                <a:cxn ang="0">
                  <a:pos x="T6" y="T7"/>
                </a:cxn>
              </a:cxnLst>
              <a:rect l="0" t="0" r="r" b="b"/>
              <a:pathLst>
                <a:path w="249" h="256">
                  <a:moveTo>
                    <a:pt x="249" y="0"/>
                  </a:moveTo>
                  <a:lnTo>
                    <a:pt x="0" y="7"/>
                  </a:lnTo>
                  <a:lnTo>
                    <a:pt x="119" y="256"/>
                  </a:lnTo>
                  <a:lnTo>
                    <a:pt x="2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2" name="Freeform 301"/>
            <p:cNvSpPr/>
            <p:nvPr/>
          </p:nvSpPr>
          <p:spPr bwMode="auto">
            <a:xfrm>
              <a:off x="2932113" y="6596063"/>
              <a:ext cx="519113" cy="214313"/>
            </a:xfrm>
            <a:custGeom>
              <a:avLst/>
              <a:gdLst>
                <a:gd name="T0" fmla="*/ 0 w 327"/>
                <a:gd name="T1" fmla="*/ 0 h 135"/>
                <a:gd name="T2" fmla="*/ 45 w 327"/>
                <a:gd name="T3" fmla="*/ 135 h 135"/>
                <a:gd name="T4" fmla="*/ 36 w 327"/>
                <a:gd name="T5" fmla="*/ 135 h 135"/>
                <a:gd name="T6" fmla="*/ 270 w 327"/>
                <a:gd name="T7" fmla="*/ 135 h 135"/>
                <a:gd name="T8" fmla="*/ 261 w 327"/>
                <a:gd name="T9" fmla="*/ 135 h 135"/>
                <a:gd name="T10" fmla="*/ 327 w 327"/>
                <a:gd name="T11" fmla="*/ 69 h 135"/>
                <a:gd name="T12" fmla="*/ 0 w 327"/>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327" h="135">
                  <a:moveTo>
                    <a:pt x="0" y="0"/>
                  </a:moveTo>
                  <a:lnTo>
                    <a:pt x="45" y="135"/>
                  </a:lnTo>
                  <a:lnTo>
                    <a:pt x="36" y="135"/>
                  </a:lnTo>
                  <a:lnTo>
                    <a:pt x="270" y="135"/>
                  </a:lnTo>
                  <a:lnTo>
                    <a:pt x="261" y="135"/>
                  </a:lnTo>
                  <a:lnTo>
                    <a:pt x="327" y="69"/>
                  </a:lnTo>
                  <a:lnTo>
                    <a:pt x="0"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3" name="Freeform 302"/>
            <p:cNvSpPr/>
            <p:nvPr/>
          </p:nvSpPr>
          <p:spPr bwMode="auto">
            <a:xfrm>
              <a:off x="2932113" y="6596063"/>
              <a:ext cx="519113" cy="214313"/>
            </a:xfrm>
            <a:custGeom>
              <a:avLst/>
              <a:gdLst>
                <a:gd name="T0" fmla="*/ 0 w 327"/>
                <a:gd name="T1" fmla="*/ 0 h 135"/>
                <a:gd name="T2" fmla="*/ 45 w 327"/>
                <a:gd name="T3" fmla="*/ 135 h 135"/>
                <a:gd name="T4" fmla="*/ 36 w 327"/>
                <a:gd name="T5" fmla="*/ 135 h 135"/>
                <a:gd name="T6" fmla="*/ 270 w 327"/>
                <a:gd name="T7" fmla="*/ 135 h 135"/>
                <a:gd name="T8" fmla="*/ 261 w 327"/>
                <a:gd name="T9" fmla="*/ 135 h 135"/>
                <a:gd name="T10" fmla="*/ 327 w 327"/>
                <a:gd name="T11" fmla="*/ 69 h 135"/>
                <a:gd name="T12" fmla="*/ 0 w 327"/>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327" h="135">
                  <a:moveTo>
                    <a:pt x="0" y="0"/>
                  </a:moveTo>
                  <a:lnTo>
                    <a:pt x="45" y="135"/>
                  </a:lnTo>
                  <a:lnTo>
                    <a:pt x="36" y="135"/>
                  </a:lnTo>
                  <a:lnTo>
                    <a:pt x="270" y="135"/>
                  </a:lnTo>
                  <a:lnTo>
                    <a:pt x="261" y="135"/>
                  </a:lnTo>
                  <a:lnTo>
                    <a:pt x="327"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4" name="Freeform 303"/>
            <p:cNvSpPr/>
            <p:nvPr/>
          </p:nvSpPr>
          <p:spPr bwMode="auto">
            <a:xfrm>
              <a:off x="6527801" y="5999163"/>
              <a:ext cx="796925" cy="187325"/>
            </a:xfrm>
            <a:custGeom>
              <a:avLst/>
              <a:gdLst>
                <a:gd name="T0" fmla="*/ 502 w 502"/>
                <a:gd name="T1" fmla="*/ 0 h 118"/>
                <a:gd name="T2" fmla="*/ 0 w 502"/>
                <a:gd name="T3" fmla="*/ 12 h 118"/>
                <a:gd name="T4" fmla="*/ 303 w 502"/>
                <a:gd name="T5" fmla="*/ 118 h 118"/>
                <a:gd name="T6" fmla="*/ 502 w 502"/>
                <a:gd name="T7" fmla="*/ 0 h 118"/>
              </a:gdLst>
              <a:ahLst/>
              <a:cxnLst>
                <a:cxn ang="0">
                  <a:pos x="T0" y="T1"/>
                </a:cxn>
                <a:cxn ang="0">
                  <a:pos x="T2" y="T3"/>
                </a:cxn>
                <a:cxn ang="0">
                  <a:pos x="T4" y="T5"/>
                </a:cxn>
                <a:cxn ang="0">
                  <a:pos x="T6" y="T7"/>
                </a:cxn>
              </a:cxnLst>
              <a:rect l="0" t="0" r="r" b="b"/>
              <a:pathLst>
                <a:path w="502" h="118">
                  <a:moveTo>
                    <a:pt x="502" y="0"/>
                  </a:moveTo>
                  <a:lnTo>
                    <a:pt x="0" y="12"/>
                  </a:lnTo>
                  <a:lnTo>
                    <a:pt x="303" y="118"/>
                  </a:lnTo>
                  <a:lnTo>
                    <a:pt x="502"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5" name="Freeform 304"/>
            <p:cNvSpPr/>
            <p:nvPr/>
          </p:nvSpPr>
          <p:spPr bwMode="auto">
            <a:xfrm>
              <a:off x="6527801" y="5999163"/>
              <a:ext cx="796925" cy="187325"/>
            </a:xfrm>
            <a:custGeom>
              <a:avLst/>
              <a:gdLst>
                <a:gd name="T0" fmla="*/ 502 w 502"/>
                <a:gd name="T1" fmla="*/ 0 h 118"/>
                <a:gd name="T2" fmla="*/ 0 w 502"/>
                <a:gd name="T3" fmla="*/ 12 h 118"/>
                <a:gd name="T4" fmla="*/ 303 w 502"/>
                <a:gd name="T5" fmla="*/ 118 h 118"/>
                <a:gd name="T6" fmla="*/ 502 w 502"/>
                <a:gd name="T7" fmla="*/ 0 h 118"/>
              </a:gdLst>
              <a:ahLst/>
              <a:cxnLst>
                <a:cxn ang="0">
                  <a:pos x="T0" y="T1"/>
                </a:cxn>
                <a:cxn ang="0">
                  <a:pos x="T2" y="T3"/>
                </a:cxn>
                <a:cxn ang="0">
                  <a:pos x="T4" y="T5"/>
                </a:cxn>
                <a:cxn ang="0">
                  <a:pos x="T6" y="T7"/>
                </a:cxn>
              </a:cxnLst>
              <a:rect l="0" t="0" r="r" b="b"/>
              <a:pathLst>
                <a:path w="502" h="118">
                  <a:moveTo>
                    <a:pt x="502" y="0"/>
                  </a:moveTo>
                  <a:lnTo>
                    <a:pt x="0" y="12"/>
                  </a:lnTo>
                  <a:lnTo>
                    <a:pt x="303" y="118"/>
                  </a:lnTo>
                  <a:lnTo>
                    <a:pt x="5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6" name="Freeform 305"/>
            <p:cNvSpPr/>
            <p:nvPr/>
          </p:nvSpPr>
          <p:spPr bwMode="auto">
            <a:xfrm>
              <a:off x="6242051" y="6040438"/>
              <a:ext cx="736600" cy="762000"/>
            </a:xfrm>
            <a:custGeom>
              <a:avLst/>
              <a:gdLst>
                <a:gd name="T0" fmla="*/ 161 w 464"/>
                <a:gd name="T1" fmla="*/ 0 h 480"/>
                <a:gd name="T2" fmla="*/ 0 w 464"/>
                <a:gd name="T3" fmla="*/ 480 h 480"/>
                <a:gd name="T4" fmla="*/ 464 w 464"/>
                <a:gd name="T5" fmla="*/ 106 h 480"/>
                <a:gd name="T6" fmla="*/ 161 w 464"/>
                <a:gd name="T7" fmla="*/ 0 h 480"/>
              </a:gdLst>
              <a:ahLst/>
              <a:cxnLst>
                <a:cxn ang="0">
                  <a:pos x="T0" y="T1"/>
                </a:cxn>
                <a:cxn ang="0">
                  <a:pos x="T2" y="T3"/>
                </a:cxn>
                <a:cxn ang="0">
                  <a:pos x="T4" y="T5"/>
                </a:cxn>
                <a:cxn ang="0">
                  <a:pos x="T6" y="T7"/>
                </a:cxn>
              </a:cxnLst>
              <a:rect l="0" t="0" r="r" b="b"/>
              <a:pathLst>
                <a:path w="464" h="480">
                  <a:moveTo>
                    <a:pt x="161" y="0"/>
                  </a:moveTo>
                  <a:lnTo>
                    <a:pt x="0" y="480"/>
                  </a:lnTo>
                  <a:lnTo>
                    <a:pt x="464" y="106"/>
                  </a:lnTo>
                  <a:lnTo>
                    <a:pt x="161" y="0"/>
                  </a:lnTo>
                  <a:close/>
                </a:path>
              </a:pathLst>
            </a:custGeom>
            <a:solidFill>
              <a:srgbClr val="E4E5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7" name="Freeform 306"/>
            <p:cNvSpPr/>
            <p:nvPr/>
          </p:nvSpPr>
          <p:spPr bwMode="auto">
            <a:xfrm>
              <a:off x="6242051" y="6040438"/>
              <a:ext cx="736600" cy="762000"/>
            </a:xfrm>
            <a:custGeom>
              <a:avLst/>
              <a:gdLst>
                <a:gd name="T0" fmla="*/ 161 w 464"/>
                <a:gd name="T1" fmla="*/ 0 h 480"/>
                <a:gd name="T2" fmla="*/ 0 w 464"/>
                <a:gd name="T3" fmla="*/ 480 h 480"/>
                <a:gd name="T4" fmla="*/ 464 w 464"/>
                <a:gd name="T5" fmla="*/ 106 h 480"/>
                <a:gd name="T6" fmla="*/ 161 w 464"/>
                <a:gd name="T7" fmla="*/ 0 h 480"/>
              </a:gdLst>
              <a:ahLst/>
              <a:cxnLst>
                <a:cxn ang="0">
                  <a:pos x="T0" y="T1"/>
                </a:cxn>
                <a:cxn ang="0">
                  <a:pos x="T2" y="T3"/>
                </a:cxn>
                <a:cxn ang="0">
                  <a:pos x="T4" y="T5"/>
                </a:cxn>
                <a:cxn ang="0">
                  <a:pos x="T6" y="T7"/>
                </a:cxn>
              </a:cxnLst>
              <a:rect l="0" t="0" r="r" b="b"/>
              <a:pathLst>
                <a:path w="464" h="480">
                  <a:moveTo>
                    <a:pt x="161" y="0"/>
                  </a:moveTo>
                  <a:lnTo>
                    <a:pt x="0" y="480"/>
                  </a:lnTo>
                  <a:lnTo>
                    <a:pt x="464" y="106"/>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8" name="Freeform 307"/>
            <p:cNvSpPr/>
            <p:nvPr/>
          </p:nvSpPr>
          <p:spPr bwMode="auto">
            <a:xfrm>
              <a:off x="5810251" y="5529263"/>
              <a:ext cx="661988" cy="458788"/>
            </a:xfrm>
            <a:custGeom>
              <a:avLst/>
              <a:gdLst>
                <a:gd name="T0" fmla="*/ 414 w 417"/>
                <a:gd name="T1" fmla="*/ 0 h 289"/>
                <a:gd name="T2" fmla="*/ 0 w 417"/>
                <a:gd name="T3" fmla="*/ 31 h 289"/>
                <a:gd name="T4" fmla="*/ 417 w 417"/>
                <a:gd name="T5" fmla="*/ 289 h 289"/>
                <a:gd name="T6" fmla="*/ 414 w 417"/>
                <a:gd name="T7" fmla="*/ 0 h 289"/>
              </a:gdLst>
              <a:ahLst/>
              <a:cxnLst>
                <a:cxn ang="0">
                  <a:pos x="T0" y="T1"/>
                </a:cxn>
                <a:cxn ang="0">
                  <a:pos x="T2" y="T3"/>
                </a:cxn>
                <a:cxn ang="0">
                  <a:pos x="T4" y="T5"/>
                </a:cxn>
                <a:cxn ang="0">
                  <a:pos x="T6" y="T7"/>
                </a:cxn>
              </a:cxnLst>
              <a:rect l="0" t="0" r="r" b="b"/>
              <a:pathLst>
                <a:path w="417" h="289">
                  <a:moveTo>
                    <a:pt x="414" y="0"/>
                  </a:moveTo>
                  <a:lnTo>
                    <a:pt x="0" y="31"/>
                  </a:lnTo>
                  <a:lnTo>
                    <a:pt x="417" y="289"/>
                  </a:lnTo>
                  <a:lnTo>
                    <a:pt x="414"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9" name="Freeform 308"/>
            <p:cNvSpPr/>
            <p:nvPr/>
          </p:nvSpPr>
          <p:spPr bwMode="auto">
            <a:xfrm>
              <a:off x="5810251" y="5529263"/>
              <a:ext cx="661988" cy="458788"/>
            </a:xfrm>
            <a:custGeom>
              <a:avLst/>
              <a:gdLst>
                <a:gd name="T0" fmla="*/ 414 w 417"/>
                <a:gd name="T1" fmla="*/ 0 h 289"/>
                <a:gd name="T2" fmla="*/ 0 w 417"/>
                <a:gd name="T3" fmla="*/ 31 h 289"/>
                <a:gd name="T4" fmla="*/ 417 w 417"/>
                <a:gd name="T5" fmla="*/ 289 h 289"/>
                <a:gd name="T6" fmla="*/ 414 w 417"/>
                <a:gd name="T7" fmla="*/ 0 h 289"/>
              </a:gdLst>
              <a:ahLst/>
              <a:cxnLst>
                <a:cxn ang="0">
                  <a:pos x="T0" y="T1"/>
                </a:cxn>
                <a:cxn ang="0">
                  <a:pos x="T2" y="T3"/>
                </a:cxn>
                <a:cxn ang="0">
                  <a:pos x="T4" y="T5"/>
                </a:cxn>
                <a:cxn ang="0">
                  <a:pos x="T6" y="T7"/>
                </a:cxn>
              </a:cxnLst>
              <a:rect l="0" t="0" r="r" b="b"/>
              <a:pathLst>
                <a:path w="417" h="289">
                  <a:moveTo>
                    <a:pt x="414" y="0"/>
                  </a:moveTo>
                  <a:lnTo>
                    <a:pt x="0" y="31"/>
                  </a:lnTo>
                  <a:lnTo>
                    <a:pt x="417" y="289"/>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0" name="Freeform 309"/>
            <p:cNvSpPr/>
            <p:nvPr/>
          </p:nvSpPr>
          <p:spPr bwMode="auto">
            <a:xfrm>
              <a:off x="6508751" y="5540375"/>
              <a:ext cx="804863" cy="458788"/>
            </a:xfrm>
            <a:custGeom>
              <a:avLst/>
              <a:gdLst>
                <a:gd name="T0" fmla="*/ 0 w 507"/>
                <a:gd name="T1" fmla="*/ 0 h 289"/>
                <a:gd name="T2" fmla="*/ 5 w 507"/>
                <a:gd name="T3" fmla="*/ 289 h 289"/>
                <a:gd name="T4" fmla="*/ 507 w 507"/>
                <a:gd name="T5" fmla="*/ 277 h 289"/>
                <a:gd name="T6" fmla="*/ 0 w 507"/>
                <a:gd name="T7" fmla="*/ 0 h 289"/>
              </a:gdLst>
              <a:ahLst/>
              <a:cxnLst>
                <a:cxn ang="0">
                  <a:pos x="T0" y="T1"/>
                </a:cxn>
                <a:cxn ang="0">
                  <a:pos x="T2" y="T3"/>
                </a:cxn>
                <a:cxn ang="0">
                  <a:pos x="T4" y="T5"/>
                </a:cxn>
                <a:cxn ang="0">
                  <a:pos x="T6" y="T7"/>
                </a:cxn>
              </a:cxnLst>
              <a:rect l="0" t="0" r="r" b="b"/>
              <a:pathLst>
                <a:path w="507" h="289">
                  <a:moveTo>
                    <a:pt x="0" y="0"/>
                  </a:moveTo>
                  <a:lnTo>
                    <a:pt x="5" y="289"/>
                  </a:lnTo>
                  <a:lnTo>
                    <a:pt x="507" y="277"/>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1" name="Freeform 310"/>
            <p:cNvSpPr/>
            <p:nvPr/>
          </p:nvSpPr>
          <p:spPr bwMode="auto">
            <a:xfrm>
              <a:off x="6508751" y="5540375"/>
              <a:ext cx="804863" cy="458788"/>
            </a:xfrm>
            <a:custGeom>
              <a:avLst/>
              <a:gdLst>
                <a:gd name="T0" fmla="*/ 0 w 507"/>
                <a:gd name="T1" fmla="*/ 0 h 289"/>
                <a:gd name="T2" fmla="*/ 5 w 507"/>
                <a:gd name="T3" fmla="*/ 289 h 289"/>
                <a:gd name="T4" fmla="*/ 507 w 507"/>
                <a:gd name="T5" fmla="*/ 277 h 289"/>
                <a:gd name="T6" fmla="*/ 0 w 507"/>
                <a:gd name="T7" fmla="*/ 0 h 289"/>
              </a:gdLst>
              <a:ahLst/>
              <a:cxnLst>
                <a:cxn ang="0">
                  <a:pos x="T0" y="T1"/>
                </a:cxn>
                <a:cxn ang="0">
                  <a:pos x="T2" y="T3"/>
                </a:cxn>
                <a:cxn ang="0">
                  <a:pos x="T4" y="T5"/>
                </a:cxn>
                <a:cxn ang="0">
                  <a:pos x="T6" y="T7"/>
                </a:cxn>
              </a:cxnLst>
              <a:rect l="0" t="0" r="r" b="b"/>
              <a:pathLst>
                <a:path w="507" h="289">
                  <a:moveTo>
                    <a:pt x="0" y="0"/>
                  </a:moveTo>
                  <a:lnTo>
                    <a:pt x="5" y="289"/>
                  </a:lnTo>
                  <a:lnTo>
                    <a:pt x="507"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2" name="Freeform 311"/>
            <p:cNvSpPr/>
            <p:nvPr/>
          </p:nvSpPr>
          <p:spPr bwMode="auto">
            <a:xfrm>
              <a:off x="6486526" y="88900"/>
              <a:ext cx="568325" cy="833438"/>
            </a:xfrm>
            <a:custGeom>
              <a:avLst/>
              <a:gdLst>
                <a:gd name="T0" fmla="*/ 140 w 358"/>
                <a:gd name="T1" fmla="*/ 0 h 525"/>
                <a:gd name="T2" fmla="*/ 0 w 358"/>
                <a:gd name="T3" fmla="*/ 525 h 525"/>
                <a:gd name="T4" fmla="*/ 358 w 358"/>
                <a:gd name="T5" fmla="*/ 298 h 525"/>
                <a:gd name="T6" fmla="*/ 140 w 358"/>
                <a:gd name="T7" fmla="*/ 0 h 525"/>
              </a:gdLst>
              <a:ahLst/>
              <a:cxnLst>
                <a:cxn ang="0">
                  <a:pos x="T0" y="T1"/>
                </a:cxn>
                <a:cxn ang="0">
                  <a:pos x="T2" y="T3"/>
                </a:cxn>
                <a:cxn ang="0">
                  <a:pos x="T4" y="T5"/>
                </a:cxn>
                <a:cxn ang="0">
                  <a:pos x="T6" y="T7"/>
                </a:cxn>
              </a:cxnLst>
              <a:rect l="0" t="0" r="r" b="b"/>
              <a:pathLst>
                <a:path w="358" h="525">
                  <a:moveTo>
                    <a:pt x="140" y="0"/>
                  </a:moveTo>
                  <a:lnTo>
                    <a:pt x="0" y="525"/>
                  </a:lnTo>
                  <a:lnTo>
                    <a:pt x="358" y="298"/>
                  </a:lnTo>
                  <a:lnTo>
                    <a:pt x="14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3" name="Freeform 312"/>
            <p:cNvSpPr/>
            <p:nvPr/>
          </p:nvSpPr>
          <p:spPr bwMode="auto">
            <a:xfrm>
              <a:off x="6486526" y="88900"/>
              <a:ext cx="568325" cy="833438"/>
            </a:xfrm>
            <a:custGeom>
              <a:avLst/>
              <a:gdLst>
                <a:gd name="T0" fmla="*/ 140 w 358"/>
                <a:gd name="T1" fmla="*/ 0 h 525"/>
                <a:gd name="T2" fmla="*/ 0 w 358"/>
                <a:gd name="T3" fmla="*/ 525 h 525"/>
                <a:gd name="T4" fmla="*/ 358 w 358"/>
                <a:gd name="T5" fmla="*/ 298 h 525"/>
                <a:gd name="T6" fmla="*/ 140 w 358"/>
                <a:gd name="T7" fmla="*/ 0 h 525"/>
              </a:gdLst>
              <a:ahLst/>
              <a:cxnLst>
                <a:cxn ang="0">
                  <a:pos x="T0" y="T1"/>
                </a:cxn>
                <a:cxn ang="0">
                  <a:pos x="T2" y="T3"/>
                </a:cxn>
                <a:cxn ang="0">
                  <a:pos x="T4" y="T5"/>
                </a:cxn>
                <a:cxn ang="0">
                  <a:pos x="T6" y="T7"/>
                </a:cxn>
              </a:cxnLst>
              <a:rect l="0" t="0" r="r" b="b"/>
              <a:pathLst>
                <a:path w="358" h="525">
                  <a:moveTo>
                    <a:pt x="140" y="0"/>
                  </a:moveTo>
                  <a:lnTo>
                    <a:pt x="0" y="525"/>
                  </a:lnTo>
                  <a:lnTo>
                    <a:pt x="358" y="29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4" name="Freeform 313"/>
            <p:cNvSpPr/>
            <p:nvPr/>
          </p:nvSpPr>
          <p:spPr bwMode="auto">
            <a:xfrm>
              <a:off x="5103813" y="152400"/>
              <a:ext cx="447675" cy="585788"/>
            </a:xfrm>
            <a:custGeom>
              <a:avLst/>
              <a:gdLst>
                <a:gd name="T0" fmla="*/ 282 w 282"/>
                <a:gd name="T1" fmla="*/ 0 h 369"/>
                <a:gd name="T2" fmla="*/ 0 w 282"/>
                <a:gd name="T3" fmla="*/ 251 h 369"/>
                <a:gd name="T4" fmla="*/ 164 w 282"/>
                <a:gd name="T5" fmla="*/ 369 h 369"/>
                <a:gd name="T6" fmla="*/ 282 w 282"/>
                <a:gd name="T7" fmla="*/ 0 h 369"/>
              </a:gdLst>
              <a:ahLst/>
              <a:cxnLst>
                <a:cxn ang="0">
                  <a:pos x="T0" y="T1"/>
                </a:cxn>
                <a:cxn ang="0">
                  <a:pos x="T2" y="T3"/>
                </a:cxn>
                <a:cxn ang="0">
                  <a:pos x="T4" y="T5"/>
                </a:cxn>
                <a:cxn ang="0">
                  <a:pos x="T6" y="T7"/>
                </a:cxn>
              </a:cxnLst>
              <a:rect l="0" t="0" r="r" b="b"/>
              <a:pathLst>
                <a:path w="282" h="369">
                  <a:moveTo>
                    <a:pt x="282" y="0"/>
                  </a:moveTo>
                  <a:lnTo>
                    <a:pt x="0" y="251"/>
                  </a:lnTo>
                  <a:lnTo>
                    <a:pt x="164" y="369"/>
                  </a:lnTo>
                  <a:lnTo>
                    <a:pt x="282"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5" name="Freeform 314"/>
            <p:cNvSpPr/>
            <p:nvPr/>
          </p:nvSpPr>
          <p:spPr bwMode="auto">
            <a:xfrm>
              <a:off x="5103813" y="152400"/>
              <a:ext cx="447675" cy="585788"/>
            </a:xfrm>
            <a:custGeom>
              <a:avLst/>
              <a:gdLst>
                <a:gd name="T0" fmla="*/ 282 w 282"/>
                <a:gd name="T1" fmla="*/ 0 h 369"/>
                <a:gd name="T2" fmla="*/ 0 w 282"/>
                <a:gd name="T3" fmla="*/ 251 h 369"/>
                <a:gd name="T4" fmla="*/ 164 w 282"/>
                <a:gd name="T5" fmla="*/ 369 h 369"/>
                <a:gd name="T6" fmla="*/ 282 w 282"/>
                <a:gd name="T7" fmla="*/ 0 h 369"/>
              </a:gdLst>
              <a:ahLst/>
              <a:cxnLst>
                <a:cxn ang="0">
                  <a:pos x="T0" y="T1"/>
                </a:cxn>
                <a:cxn ang="0">
                  <a:pos x="T2" y="T3"/>
                </a:cxn>
                <a:cxn ang="0">
                  <a:pos x="T4" y="T5"/>
                </a:cxn>
                <a:cxn ang="0">
                  <a:pos x="T6" y="T7"/>
                </a:cxn>
              </a:cxnLst>
              <a:rect l="0" t="0" r="r" b="b"/>
              <a:pathLst>
                <a:path w="282" h="369">
                  <a:moveTo>
                    <a:pt x="282" y="0"/>
                  </a:moveTo>
                  <a:lnTo>
                    <a:pt x="0" y="251"/>
                  </a:lnTo>
                  <a:lnTo>
                    <a:pt x="164" y="369"/>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6" name="Freeform 315"/>
            <p:cNvSpPr/>
            <p:nvPr/>
          </p:nvSpPr>
          <p:spPr bwMode="auto">
            <a:xfrm>
              <a:off x="5386388" y="152400"/>
              <a:ext cx="533400" cy="582613"/>
            </a:xfrm>
            <a:custGeom>
              <a:avLst/>
              <a:gdLst>
                <a:gd name="T0" fmla="*/ 118 w 336"/>
                <a:gd name="T1" fmla="*/ 0 h 367"/>
                <a:gd name="T2" fmla="*/ 0 w 336"/>
                <a:gd name="T3" fmla="*/ 367 h 367"/>
                <a:gd name="T4" fmla="*/ 336 w 336"/>
                <a:gd name="T5" fmla="*/ 190 h 367"/>
                <a:gd name="T6" fmla="*/ 118 w 336"/>
                <a:gd name="T7" fmla="*/ 0 h 367"/>
              </a:gdLst>
              <a:ahLst/>
              <a:cxnLst>
                <a:cxn ang="0">
                  <a:pos x="T0" y="T1"/>
                </a:cxn>
                <a:cxn ang="0">
                  <a:pos x="T2" y="T3"/>
                </a:cxn>
                <a:cxn ang="0">
                  <a:pos x="T4" y="T5"/>
                </a:cxn>
                <a:cxn ang="0">
                  <a:pos x="T6" y="T7"/>
                </a:cxn>
              </a:cxnLst>
              <a:rect l="0" t="0" r="r" b="b"/>
              <a:pathLst>
                <a:path w="336" h="367">
                  <a:moveTo>
                    <a:pt x="118" y="0"/>
                  </a:moveTo>
                  <a:lnTo>
                    <a:pt x="0" y="367"/>
                  </a:lnTo>
                  <a:lnTo>
                    <a:pt x="336" y="190"/>
                  </a:lnTo>
                  <a:lnTo>
                    <a:pt x="118"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7" name="Freeform 316"/>
            <p:cNvSpPr/>
            <p:nvPr/>
          </p:nvSpPr>
          <p:spPr bwMode="auto">
            <a:xfrm>
              <a:off x="5386388" y="152400"/>
              <a:ext cx="533400" cy="582613"/>
            </a:xfrm>
            <a:custGeom>
              <a:avLst/>
              <a:gdLst>
                <a:gd name="T0" fmla="*/ 118 w 336"/>
                <a:gd name="T1" fmla="*/ 0 h 367"/>
                <a:gd name="T2" fmla="*/ 0 w 336"/>
                <a:gd name="T3" fmla="*/ 367 h 367"/>
                <a:gd name="T4" fmla="*/ 336 w 336"/>
                <a:gd name="T5" fmla="*/ 190 h 367"/>
                <a:gd name="T6" fmla="*/ 118 w 336"/>
                <a:gd name="T7" fmla="*/ 0 h 367"/>
              </a:gdLst>
              <a:ahLst/>
              <a:cxnLst>
                <a:cxn ang="0">
                  <a:pos x="T0" y="T1"/>
                </a:cxn>
                <a:cxn ang="0">
                  <a:pos x="T2" y="T3"/>
                </a:cxn>
                <a:cxn ang="0">
                  <a:pos x="T4" y="T5"/>
                </a:cxn>
                <a:cxn ang="0">
                  <a:pos x="T6" y="T7"/>
                </a:cxn>
              </a:cxnLst>
              <a:rect l="0" t="0" r="r" b="b"/>
              <a:pathLst>
                <a:path w="336" h="367">
                  <a:moveTo>
                    <a:pt x="118" y="0"/>
                  </a:moveTo>
                  <a:lnTo>
                    <a:pt x="0" y="367"/>
                  </a:lnTo>
                  <a:lnTo>
                    <a:pt x="336" y="190"/>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8" name="Freeform 317"/>
            <p:cNvSpPr/>
            <p:nvPr/>
          </p:nvSpPr>
          <p:spPr bwMode="auto">
            <a:xfrm>
              <a:off x="5510213" y="47625"/>
              <a:ext cx="63500" cy="49213"/>
            </a:xfrm>
            <a:custGeom>
              <a:avLst/>
              <a:gdLst>
                <a:gd name="T0" fmla="*/ 40 w 40"/>
                <a:gd name="T1" fmla="*/ 0 h 31"/>
                <a:gd name="T2" fmla="*/ 0 w 40"/>
                <a:gd name="T3" fmla="*/ 0 h 31"/>
                <a:gd name="T4" fmla="*/ 31 w 40"/>
                <a:gd name="T5" fmla="*/ 31 h 31"/>
                <a:gd name="T6" fmla="*/ 40 w 40"/>
                <a:gd name="T7" fmla="*/ 0 h 31"/>
              </a:gdLst>
              <a:ahLst/>
              <a:cxnLst>
                <a:cxn ang="0">
                  <a:pos x="T0" y="T1"/>
                </a:cxn>
                <a:cxn ang="0">
                  <a:pos x="T2" y="T3"/>
                </a:cxn>
                <a:cxn ang="0">
                  <a:pos x="T4" y="T5"/>
                </a:cxn>
                <a:cxn ang="0">
                  <a:pos x="T6" y="T7"/>
                </a:cxn>
              </a:cxnLst>
              <a:rect l="0" t="0" r="r" b="b"/>
              <a:pathLst>
                <a:path w="40" h="31">
                  <a:moveTo>
                    <a:pt x="40" y="0"/>
                  </a:moveTo>
                  <a:lnTo>
                    <a:pt x="0" y="0"/>
                  </a:lnTo>
                  <a:lnTo>
                    <a:pt x="31" y="31"/>
                  </a:lnTo>
                  <a:lnTo>
                    <a:pt x="40" y="0"/>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9" name="Freeform 318"/>
            <p:cNvSpPr/>
            <p:nvPr/>
          </p:nvSpPr>
          <p:spPr bwMode="auto">
            <a:xfrm>
              <a:off x="5510213" y="47625"/>
              <a:ext cx="63500" cy="49213"/>
            </a:xfrm>
            <a:custGeom>
              <a:avLst/>
              <a:gdLst>
                <a:gd name="T0" fmla="*/ 40 w 40"/>
                <a:gd name="T1" fmla="*/ 0 h 31"/>
                <a:gd name="T2" fmla="*/ 0 w 40"/>
                <a:gd name="T3" fmla="*/ 0 h 31"/>
                <a:gd name="T4" fmla="*/ 31 w 40"/>
                <a:gd name="T5" fmla="*/ 31 h 31"/>
                <a:gd name="T6" fmla="*/ 40 w 40"/>
                <a:gd name="T7" fmla="*/ 0 h 31"/>
              </a:gdLst>
              <a:ahLst/>
              <a:cxnLst>
                <a:cxn ang="0">
                  <a:pos x="T0" y="T1"/>
                </a:cxn>
                <a:cxn ang="0">
                  <a:pos x="T2" y="T3"/>
                </a:cxn>
                <a:cxn ang="0">
                  <a:pos x="T4" y="T5"/>
                </a:cxn>
                <a:cxn ang="0">
                  <a:pos x="T6" y="T7"/>
                </a:cxn>
              </a:cxnLst>
              <a:rect l="0" t="0" r="r" b="b"/>
              <a:pathLst>
                <a:path w="40" h="31">
                  <a:moveTo>
                    <a:pt x="40" y="0"/>
                  </a:moveTo>
                  <a:lnTo>
                    <a:pt x="0" y="0"/>
                  </a:lnTo>
                  <a:lnTo>
                    <a:pt x="31" y="31"/>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0" name="Freeform 319"/>
            <p:cNvSpPr/>
            <p:nvPr/>
          </p:nvSpPr>
          <p:spPr bwMode="auto">
            <a:xfrm>
              <a:off x="5067301" y="47625"/>
              <a:ext cx="473075" cy="469900"/>
            </a:xfrm>
            <a:custGeom>
              <a:avLst/>
              <a:gdLst>
                <a:gd name="T0" fmla="*/ 255 w 298"/>
                <a:gd name="T1" fmla="*/ 0 h 296"/>
                <a:gd name="T2" fmla="*/ 0 w 298"/>
                <a:gd name="T3" fmla="*/ 0 h 296"/>
                <a:gd name="T4" fmla="*/ 16 w 298"/>
                <a:gd name="T5" fmla="*/ 296 h 296"/>
                <a:gd name="T6" fmla="*/ 298 w 298"/>
                <a:gd name="T7" fmla="*/ 47 h 296"/>
                <a:gd name="T8" fmla="*/ 255 w 298"/>
                <a:gd name="T9" fmla="*/ 0 h 296"/>
              </a:gdLst>
              <a:ahLst/>
              <a:cxnLst>
                <a:cxn ang="0">
                  <a:pos x="T0" y="T1"/>
                </a:cxn>
                <a:cxn ang="0">
                  <a:pos x="T2" y="T3"/>
                </a:cxn>
                <a:cxn ang="0">
                  <a:pos x="T4" y="T5"/>
                </a:cxn>
                <a:cxn ang="0">
                  <a:pos x="T6" y="T7"/>
                </a:cxn>
                <a:cxn ang="0">
                  <a:pos x="T8" y="T9"/>
                </a:cxn>
              </a:cxnLst>
              <a:rect l="0" t="0" r="r" b="b"/>
              <a:pathLst>
                <a:path w="298" h="296">
                  <a:moveTo>
                    <a:pt x="255" y="0"/>
                  </a:moveTo>
                  <a:lnTo>
                    <a:pt x="0" y="0"/>
                  </a:lnTo>
                  <a:lnTo>
                    <a:pt x="16" y="296"/>
                  </a:lnTo>
                  <a:lnTo>
                    <a:pt x="298" y="47"/>
                  </a:lnTo>
                  <a:lnTo>
                    <a:pt x="255"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1" name="Freeform 320"/>
            <p:cNvSpPr/>
            <p:nvPr/>
          </p:nvSpPr>
          <p:spPr bwMode="auto">
            <a:xfrm>
              <a:off x="5067301" y="47625"/>
              <a:ext cx="473075" cy="469900"/>
            </a:xfrm>
            <a:custGeom>
              <a:avLst/>
              <a:gdLst>
                <a:gd name="T0" fmla="*/ 255 w 298"/>
                <a:gd name="T1" fmla="*/ 0 h 296"/>
                <a:gd name="T2" fmla="*/ 0 w 298"/>
                <a:gd name="T3" fmla="*/ 0 h 296"/>
                <a:gd name="T4" fmla="*/ 16 w 298"/>
                <a:gd name="T5" fmla="*/ 296 h 296"/>
                <a:gd name="T6" fmla="*/ 298 w 298"/>
                <a:gd name="T7" fmla="*/ 47 h 296"/>
                <a:gd name="T8" fmla="*/ 255 w 298"/>
                <a:gd name="T9" fmla="*/ 0 h 296"/>
              </a:gdLst>
              <a:ahLst/>
              <a:cxnLst>
                <a:cxn ang="0">
                  <a:pos x="T0" y="T1"/>
                </a:cxn>
                <a:cxn ang="0">
                  <a:pos x="T2" y="T3"/>
                </a:cxn>
                <a:cxn ang="0">
                  <a:pos x="T4" y="T5"/>
                </a:cxn>
                <a:cxn ang="0">
                  <a:pos x="T6" y="T7"/>
                </a:cxn>
                <a:cxn ang="0">
                  <a:pos x="T8" y="T9"/>
                </a:cxn>
              </a:cxnLst>
              <a:rect l="0" t="0" r="r" b="b"/>
              <a:pathLst>
                <a:path w="298" h="296">
                  <a:moveTo>
                    <a:pt x="255" y="0"/>
                  </a:moveTo>
                  <a:lnTo>
                    <a:pt x="0" y="0"/>
                  </a:lnTo>
                  <a:lnTo>
                    <a:pt x="16" y="296"/>
                  </a:lnTo>
                  <a:lnTo>
                    <a:pt x="298" y="47"/>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2" name="Freeform 321"/>
            <p:cNvSpPr/>
            <p:nvPr/>
          </p:nvSpPr>
          <p:spPr bwMode="auto">
            <a:xfrm>
              <a:off x="7497763" y="963613"/>
              <a:ext cx="85725" cy="158750"/>
            </a:xfrm>
            <a:custGeom>
              <a:avLst/>
              <a:gdLst>
                <a:gd name="T0" fmla="*/ 54 w 54"/>
                <a:gd name="T1" fmla="*/ 0 h 100"/>
                <a:gd name="T2" fmla="*/ 0 w 54"/>
                <a:gd name="T3" fmla="*/ 15 h 100"/>
                <a:gd name="T4" fmla="*/ 54 w 54"/>
                <a:gd name="T5" fmla="*/ 100 h 100"/>
                <a:gd name="T6" fmla="*/ 54 w 54"/>
                <a:gd name="T7" fmla="*/ 0 h 100"/>
              </a:gdLst>
              <a:ahLst/>
              <a:cxnLst>
                <a:cxn ang="0">
                  <a:pos x="T0" y="T1"/>
                </a:cxn>
                <a:cxn ang="0">
                  <a:pos x="T2" y="T3"/>
                </a:cxn>
                <a:cxn ang="0">
                  <a:pos x="T4" y="T5"/>
                </a:cxn>
                <a:cxn ang="0">
                  <a:pos x="T6" y="T7"/>
                </a:cxn>
              </a:cxnLst>
              <a:rect l="0" t="0" r="r" b="b"/>
              <a:pathLst>
                <a:path w="54" h="100">
                  <a:moveTo>
                    <a:pt x="54" y="0"/>
                  </a:moveTo>
                  <a:lnTo>
                    <a:pt x="0" y="15"/>
                  </a:lnTo>
                  <a:lnTo>
                    <a:pt x="54" y="100"/>
                  </a:lnTo>
                  <a:lnTo>
                    <a:pt x="54" y="0"/>
                  </a:lnTo>
                  <a:close/>
                </a:path>
              </a:pathLst>
            </a:custGeom>
            <a:solidFill>
              <a:srgbClr val="CECF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3" name="Freeform 322"/>
            <p:cNvSpPr/>
            <p:nvPr/>
          </p:nvSpPr>
          <p:spPr bwMode="auto">
            <a:xfrm>
              <a:off x="7497763" y="963613"/>
              <a:ext cx="85725" cy="158750"/>
            </a:xfrm>
            <a:custGeom>
              <a:avLst/>
              <a:gdLst>
                <a:gd name="T0" fmla="*/ 54 w 54"/>
                <a:gd name="T1" fmla="*/ 0 h 100"/>
                <a:gd name="T2" fmla="*/ 0 w 54"/>
                <a:gd name="T3" fmla="*/ 15 h 100"/>
                <a:gd name="T4" fmla="*/ 54 w 54"/>
                <a:gd name="T5" fmla="*/ 100 h 100"/>
                <a:gd name="T6" fmla="*/ 54 w 54"/>
                <a:gd name="T7" fmla="*/ 0 h 100"/>
              </a:gdLst>
              <a:ahLst/>
              <a:cxnLst>
                <a:cxn ang="0">
                  <a:pos x="T0" y="T1"/>
                </a:cxn>
                <a:cxn ang="0">
                  <a:pos x="T2" y="T3"/>
                </a:cxn>
                <a:cxn ang="0">
                  <a:pos x="T4" y="T5"/>
                </a:cxn>
                <a:cxn ang="0">
                  <a:pos x="T6" y="T7"/>
                </a:cxn>
              </a:cxnLst>
              <a:rect l="0" t="0" r="r" b="b"/>
              <a:pathLst>
                <a:path w="54" h="100">
                  <a:moveTo>
                    <a:pt x="54" y="0"/>
                  </a:moveTo>
                  <a:lnTo>
                    <a:pt x="0" y="15"/>
                  </a:lnTo>
                  <a:lnTo>
                    <a:pt x="54" y="1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4" name="Freeform 323"/>
            <p:cNvSpPr/>
            <p:nvPr/>
          </p:nvSpPr>
          <p:spPr bwMode="auto">
            <a:xfrm>
              <a:off x="6846888" y="990600"/>
              <a:ext cx="736600" cy="371475"/>
            </a:xfrm>
            <a:custGeom>
              <a:avLst/>
              <a:gdLst>
                <a:gd name="T0" fmla="*/ 388 w 464"/>
                <a:gd name="T1" fmla="*/ 0 h 234"/>
                <a:gd name="T2" fmla="*/ 0 w 464"/>
                <a:gd name="T3" fmla="*/ 10 h 234"/>
                <a:gd name="T4" fmla="*/ 464 w 464"/>
                <a:gd name="T5" fmla="*/ 234 h 234"/>
                <a:gd name="T6" fmla="*/ 464 w 464"/>
                <a:gd name="T7" fmla="*/ 116 h 234"/>
                <a:gd name="T8" fmla="*/ 388 w 464"/>
                <a:gd name="T9" fmla="*/ 0 h 234"/>
              </a:gdLst>
              <a:ahLst/>
              <a:cxnLst>
                <a:cxn ang="0">
                  <a:pos x="T0" y="T1"/>
                </a:cxn>
                <a:cxn ang="0">
                  <a:pos x="T2" y="T3"/>
                </a:cxn>
                <a:cxn ang="0">
                  <a:pos x="T4" y="T5"/>
                </a:cxn>
                <a:cxn ang="0">
                  <a:pos x="T6" y="T7"/>
                </a:cxn>
                <a:cxn ang="0">
                  <a:pos x="T8" y="T9"/>
                </a:cxn>
              </a:cxnLst>
              <a:rect l="0" t="0" r="r" b="b"/>
              <a:pathLst>
                <a:path w="464" h="234">
                  <a:moveTo>
                    <a:pt x="388" y="0"/>
                  </a:moveTo>
                  <a:lnTo>
                    <a:pt x="0" y="10"/>
                  </a:lnTo>
                  <a:lnTo>
                    <a:pt x="464" y="234"/>
                  </a:lnTo>
                  <a:lnTo>
                    <a:pt x="464" y="116"/>
                  </a:lnTo>
                  <a:lnTo>
                    <a:pt x="388" y="0"/>
                  </a:lnTo>
                  <a:close/>
                </a:path>
              </a:pathLst>
            </a:custGeom>
            <a:solidFill>
              <a:srgbClr val="BFC1C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5" name="Freeform 324"/>
            <p:cNvSpPr/>
            <p:nvPr/>
          </p:nvSpPr>
          <p:spPr bwMode="auto">
            <a:xfrm>
              <a:off x="6846888" y="990600"/>
              <a:ext cx="736600" cy="371475"/>
            </a:xfrm>
            <a:custGeom>
              <a:avLst/>
              <a:gdLst>
                <a:gd name="T0" fmla="*/ 388 w 464"/>
                <a:gd name="T1" fmla="*/ 0 h 234"/>
                <a:gd name="T2" fmla="*/ 0 w 464"/>
                <a:gd name="T3" fmla="*/ 10 h 234"/>
                <a:gd name="T4" fmla="*/ 464 w 464"/>
                <a:gd name="T5" fmla="*/ 234 h 234"/>
                <a:gd name="T6" fmla="*/ 464 w 464"/>
                <a:gd name="T7" fmla="*/ 116 h 234"/>
                <a:gd name="T8" fmla="*/ 388 w 464"/>
                <a:gd name="T9" fmla="*/ 0 h 234"/>
              </a:gdLst>
              <a:ahLst/>
              <a:cxnLst>
                <a:cxn ang="0">
                  <a:pos x="T0" y="T1"/>
                </a:cxn>
                <a:cxn ang="0">
                  <a:pos x="T2" y="T3"/>
                </a:cxn>
                <a:cxn ang="0">
                  <a:pos x="T4" y="T5"/>
                </a:cxn>
                <a:cxn ang="0">
                  <a:pos x="T6" y="T7"/>
                </a:cxn>
                <a:cxn ang="0">
                  <a:pos x="T8" y="T9"/>
                </a:cxn>
              </a:cxnLst>
              <a:rect l="0" t="0" r="r" b="b"/>
              <a:pathLst>
                <a:path w="464" h="234">
                  <a:moveTo>
                    <a:pt x="388" y="0"/>
                  </a:moveTo>
                  <a:lnTo>
                    <a:pt x="0" y="10"/>
                  </a:lnTo>
                  <a:lnTo>
                    <a:pt x="464" y="234"/>
                  </a:lnTo>
                  <a:lnTo>
                    <a:pt x="464" y="116"/>
                  </a:lnTo>
                  <a:lnTo>
                    <a:pt x="3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6" name="Freeform 325"/>
            <p:cNvSpPr/>
            <p:nvPr/>
          </p:nvSpPr>
          <p:spPr bwMode="auto">
            <a:xfrm>
              <a:off x="5749926" y="1919288"/>
              <a:ext cx="857250" cy="439738"/>
            </a:xfrm>
            <a:custGeom>
              <a:avLst/>
              <a:gdLst>
                <a:gd name="T0" fmla="*/ 476 w 540"/>
                <a:gd name="T1" fmla="*/ 0 h 277"/>
                <a:gd name="T2" fmla="*/ 0 w 540"/>
                <a:gd name="T3" fmla="*/ 149 h 277"/>
                <a:gd name="T4" fmla="*/ 540 w 540"/>
                <a:gd name="T5" fmla="*/ 277 h 277"/>
                <a:gd name="T6" fmla="*/ 476 w 540"/>
                <a:gd name="T7" fmla="*/ 0 h 277"/>
              </a:gdLst>
              <a:ahLst/>
              <a:cxnLst>
                <a:cxn ang="0">
                  <a:pos x="T0" y="T1"/>
                </a:cxn>
                <a:cxn ang="0">
                  <a:pos x="T2" y="T3"/>
                </a:cxn>
                <a:cxn ang="0">
                  <a:pos x="T4" y="T5"/>
                </a:cxn>
                <a:cxn ang="0">
                  <a:pos x="T6" y="T7"/>
                </a:cxn>
              </a:cxnLst>
              <a:rect l="0" t="0" r="r" b="b"/>
              <a:pathLst>
                <a:path w="540" h="277">
                  <a:moveTo>
                    <a:pt x="476" y="0"/>
                  </a:moveTo>
                  <a:lnTo>
                    <a:pt x="0" y="149"/>
                  </a:lnTo>
                  <a:lnTo>
                    <a:pt x="540" y="277"/>
                  </a:lnTo>
                  <a:lnTo>
                    <a:pt x="476" y="0"/>
                  </a:lnTo>
                  <a:close/>
                </a:path>
              </a:pathLst>
            </a:custGeom>
            <a:solidFill>
              <a:srgbClr val="ECEC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7" name="Freeform 326"/>
            <p:cNvSpPr/>
            <p:nvPr/>
          </p:nvSpPr>
          <p:spPr bwMode="auto">
            <a:xfrm>
              <a:off x="5749926" y="1919288"/>
              <a:ext cx="857250" cy="439738"/>
            </a:xfrm>
            <a:custGeom>
              <a:avLst/>
              <a:gdLst>
                <a:gd name="T0" fmla="*/ 476 w 540"/>
                <a:gd name="T1" fmla="*/ 0 h 277"/>
                <a:gd name="T2" fmla="*/ 0 w 540"/>
                <a:gd name="T3" fmla="*/ 149 h 277"/>
                <a:gd name="T4" fmla="*/ 540 w 540"/>
                <a:gd name="T5" fmla="*/ 277 h 277"/>
                <a:gd name="T6" fmla="*/ 476 w 540"/>
                <a:gd name="T7" fmla="*/ 0 h 277"/>
              </a:gdLst>
              <a:ahLst/>
              <a:cxnLst>
                <a:cxn ang="0">
                  <a:pos x="T0" y="T1"/>
                </a:cxn>
                <a:cxn ang="0">
                  <a:pos x="T2" y="T3"/>
                </a:cxn>
                <a:cxn ang="0">
                  <a:pos x="T4" y="T5"/>
                </a:cxn>
                <a:cxn ang="0">
                  <a:pos x="T6" y="T7"/>
                </a:cxn>
              </a:cxnLst>
              <a:rect l="0" t="0" r="r" b="b"/>
              <a:pathLst>
                <a:path w="540" h="277">
                  <a:moveTo>
                    <a:pt x="476" y="0"/>
                  </a:moveTo>
                  <a:lnTo>
                    <a:pt x="0" y="149"/>
                  </a:lnTo>
                  <a:lnTo>
                    <a:pt x="540" y="277"/>
                  </a:lnTo>
                  <a:lnTo>
                    <a:pt x="4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8" name="Freeform 327"/>
            <p:cNvSpPr/>
            <p:nvPr/>
          </p:nvSpPr>
          <p:spPr bwMode="auto">
            <a:xfrm>
              <a:off x="6054726" y="1468438"/>
              <a:ext cx="454025" cy="415925"/>
            </a:xfrm>
            <a:custGeom>
              <a:avLst/>
              <a:gdLst>
                <a:gd name="T0" fmla="*/ 248 w 286"/>
                <a:gd name="T1" fmla="*/ 0 h 262"/>
                <a:gd name="T2" fmla="*/ 0 w 286"/>
                <a:gd name="T3" fmla="*/ 194 h 262"/>
                <a:gd name="T4" fmla="*/ 286 w 286"/>
                <a:gd name="T5" fmla="*/ 262 h 262"/>
                <a:gd name="T6" fmla="*/ 248 w 286"/>
                <a:gd name="T7" fmla="*/ 0 h 262"/>
              </a:gdLst>
              <a:ahLst/>
              <a:cxnLst>
                <a:cxn ang="0">
                  <a:pos x="T0" y="T1"/>
                </a:cxn>
                <a:cxn ang="0">
                  <a:pos x="T2" y="T3"/>
                </a:cxn>
                <a:cxn ang="0">
                  <a:pos x="T4" y="T5"/>
                </a:cxn>
                <a:cxn ang="0">
                  <a:pos x="T6" y="T7"/>
                </a:cxn>
              </a:cxnLst>
              <a:rect l="0" t="0" r="r" b="b"/>
              <a:pathLst>
                <a:path w="286" h="262">
                  <a:moveTo>
                    <a:pt x="248" y="0"/>
                  </a:moveTo>
                  <a:lnTo>
                    <a:pt x="0" y="194"/>
                  </a:lnTo>
                  <a:lnTo>
                    <a:pt x="286" y="262"/>
                  </a:lnTo>
                  <a:lnTo>
                    <a:pt x="248" y="0"/>
                  </a:lnTo>
                  <a:close/>
                </a:path>
              </a:pathLst>
            </a:custGeom>
            <a:solidFill>
              <a:srgbClr val="E0E1E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9" name="Freeform 328"/>
            <p:cNvSpPr/>
            <p:nvPr/>
          </p:nvSpPr>
          <p:spPr bwMode="auto">
            <a:xfrm>
              <a:off x="6054726" y="1468438"/>
              <a:ext cx="454025" cy="415925"/>
            </a:xfrm>
            <a:custGeom>
              <a:avLst/>
              <a:gdLst>
                <a:gd name="T0" fmla="*/ 248 w 286"/>
                <a:gd name="T1" fmla="*/ 0 h 262"/>
                <a:gd name="T2" fmla="*/ 0 w 286"/>
                <a:gd name="T3" fmla="*/ 194 h 262"/>
                <a:gd name="T4" fmla="*/ 286 w 286"/>
                <a:gd name="T5" fmla="*/ 262 h 262"/>
                <a:gd name="T6" fmla="*/ 248 w 286"/>
                <a:gd name="T7" fmla="*/ 0 h 262"/>
              </a:gdLst>
              <a:ahLst/>
              <a:cxnLst>
                <a:cxn ang="0">
                  <a:pos x="T0" y="T1"/>
                </a:cxn>
                <a:cxn ang="0">
                  <a:pos x="T2" y="T3"/>
                </a:cxn>
                <a:cxn ang="0">
                  <a:pos x="T4" y="T5"/>
                </a:cxn>
                <a:cxn ang="0">
                  <a:pos x="T6" y="T7"/>
                </a:cxn>
              </a:cxnLst>
              <a:rect l="0" t="0" r="r" b="b"/>
              <a:pathLst>
                <a:path w="286" h="262">
                  <a:moveTo>
                    <a:pt x="248" y="0"/>
                  </a:moveTo>
                  <a:lnTo>
                    <a:pt x="0" y="194"/>
                  </a:lnTo>
                  <a:lnTo>
                    <a:pt x="286" y="262"/>
                  </a:lnTo>
                  <a:lnTo>
                    <a:pt x="2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0" name="Freeform 329"/>
            <p:cNvSpPr/>
            <p:nvPr/>
          </p:nvSpPr>
          <p:spPr bwMode="auto">
            <a:xfrm>
              <a:off x="6538913" y="1919288"/>
              <a:ext cx="477838" cy="439738"/>
            </a:xfrm>
            <a:custGeom>
              <a:avLst/>
              <a:gdLst>
                <a:gd name="T0" fmla="*/ 0 w 301"/>
                <a:gd name="T1" fmla="*/ 0 h 277"/>
                <a:gd name="T2" fmla="*/ 64 w 301"/>
                <a:gd name="T3" fmla="*/ 277 h 277"/>
                <a:gd name="T4" fmla="*/ 301 w 301"/>
                <a:gd name="T5" fmla="*/ 113 h 277"/>
                <a:gd name="T6" fmla="*/ 0 w 301"/>
                <a:gd name="T7" fmla="*/ 0 h 277"/>
              </a:gdLst>
              <a:ahLst/>
              <a:cxnLst>
                <a:cxn ang="0">
                  <a:pos x="T0" y="T1"/>
                </a:cxn>
                <a:cxn ang="0">
                  <a:pos x="T2" y="T3"/>
                </a:cxn>
                <a:cxn ang="0">
                  <a:pos x="T4" y="T5"/>
                </a:cxn>
                <a:cxn ang="0">
                  <a:pos x="T6" y="T7"/>
                </a:cxn>
              </a:cxnLst>
              <a:rect l="0" t="0" r="r" b="b"/>
              <a:pathLst>
                <a:path w="301" h="277">
                  <a:moveTo>
                    <a:pt x="0" y="0"/>
                  </a:moveTo>
                  <a:lnTo>
                    <a:pt x="64" y="277"/>
                  </a:lnTo>
                  <a:lnTo>
                    <a:pt x="301" y="113"/>
                  </a:lnTo>
                  <a:lnTo>
                    <a:pt x="0" y="0"/>
                  </a:lnTo>
                  <a:close/>
                </a:path>
              </a:pathLst>
            </a:cu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1" name="Freeform 330"/>
            <p:cNvSpPr/>
            <p:nvPr/>
          </p:nvSpPr>
          <p:spPr bwMode="auto">
            <a:xfrm>
              <a:off x="6538913" y="1919288"/>
              <a:ext cx="477838" cy="439738"/>
            </a:xfrm>
            <a:custGeom>
              <a:avLst/>
              <a:gdLst>
                <a:gd name="T0" fmla="*/ 0 w 301"/>
                <a:gd name="T1" fmla="*/ 0 h 277"/>
                <a:gd name="T2" fmla="*/ 64 w 301"/>
                <a:gd name="T3" fmla="*/ 277 h 277"/>
                <a:gd name="T4" fmla="*/ 301 w 301"/>
                <a:gd name="T5" fmla="*/ 113 h 277"/>
                <a:gd name="T6" fmla="*/ 0 w 301"/>
                <a:gd name="T7" fmla="*/ 0 h 277"/>
              </a:gdLst>
              <a:ahLst/>
              <a:cxnLst>
                <a:cxn ang="0">
                  <a:pos x="T0" y="T1"/>
                </a:cxn>
                <a:cxn ang="0">
                  <a:pos x="T2" y="T3"/>
                </a:cxn>
                <a:cxn ang="0">
                  <a:pos x="T4" y="T5"/>
                </a:cxn>
                <a:cxn ang="0">
                  <a:pos x="T6" y="T7"/>
                </a:cxn>
              </a:cxnLst>
              <a:rect l="0" t="0" r="r" b="b"/>
              <a:pathLst>
                <a:path w="301" h="277">
                  <a:moveTo>
                    <a:pt x="0" y="0"/>
                  </a:moveTo>
                  <a:lnTo>
                    <a:pt x="64" y="277"/>
                  </a:lnTo>
                  <a:lnTo>
                    <a:pt x="301" y="1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2" name="Freeform 331"/>
            <p:cNvSpPr/>
            <p:nvPr/>
          </p:nvSpPr>
          <p:spPr bwMode="auto">
            <a:xfrm>
              <a:off x="5730876" y="1795463"/>
              <a:ext cx="755650" cy="341313"/>
            </a:xfrm>
            <a:custGeom>
              <a:avLst/>
              <a:gdLst>
                <a:gd name="T0" fmla="*/ 192 w 476"/>
                <a:gd name="T1" fmla="*/ 0 h 215"/>
                <a:gd name="T2" fmla="*/ 0 w 476"/>
                <a:gd name="T3" fmla="*/ 215 h 215"/>
                <a:gd name="T4" fmla="*/ 476 w 476"/>
                <a:gd name="T5" fmla="*/ 68 h 215"/>
                <a:gd name="T6" fmla="*/ 192 w 476"/>
                <a:gd name="T7" fmla="*/ 0 h 215"/>
              </a:gdLst>
              <a:ahLst/>
              <a:cxnLst>
                <a:cxn ang="0">
                  <a:pos x="T0" y="T1"/>
                </a:cxn>
                <a:cxn ang="0">
                  <a:pos x="T2" y="T3"/>
                </a:cxn>
                <a:cxn ang="0">
                  <a:pos x="T4" y="T5"/>
                </a:cxn>
                <a:cxn ang="0">
                  <a:pos x="T6" y="T7"/>
                </a:cxn>
              </a:cxnLst>
              <a:rect l="0" t="0" r="r" b="b"/>
              <a:pathLst>
                <a:path w="476" h="215">
                  <a:moveTo>
                    <a:pt x="192" y="0"/>
                  </a:moveTo>
                  <a:lnTo>
                    <a:pt x="0" y="215"/>
                  </a:lnTo>
                  <a:lnTo>
                    <a:pt x="476" y="68"/>
                  </a:lnTo>
                  <a:lnTo>
                    <a:pt x="192" y="0"/>
                  </a:lnTo>
                  <a:close/>
                </a:path>
              </a:pathLst>
            </a:custGeom>
            <a:solidFill>
              <a:srgbClr val="D9DBD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3" name="Freeform 332"/>
            <p:cNvSpPr/>
            <p:nvPr/>
          </p:nvSpPr>
          <p:spPr bwMode="auto">
            <a:xfrm>
              <a:off x="5730876" y="1795463"/>
              <a:ext cx="755650" cy="341313"/>
            </a:xfrm>
            <a:custGeom>
              <a:avLst/>
              <a:gdLst>
                <a:gd name="T0" fmla="*/ 192 w 476"/>
                <a:gd name="T1" fmla="*/ 0 h 215"/>
                <a:gd name="T2" fmla="*/ 0 w 476"/>
                <a:gd name="T3" fmla="*/ 215 h 215"/>
                <a:gd name="T4" fmla="*/ 476 w 476"/>
                <a:gd name="T5" fmla="*/ 68 h 215"/>
                <a:gd name="T6" fmla="*/ 192 w 476"/>
                <a:gd name="T7" fmla="*/ 0 h 215"/>
              </a:gdLst>
              <a:ahLst/>
              <a:cxnLst>
                <a:cxn ang="0">
                  <a:pos x="T0" y="T1"/>
                </a:cxn>
                <a:cxn ang="0">
                  <a:pos x="T2" y="T3"/>
                </a:cxn>
                <a:cxn ang="0">
                  <a:pos x="T4" y="T5"/>
                </a:cxn>
                <a:cxn ang="0">
                  <a:pos x="T6" y="T7"/>
                </a:cxn>
              </a:cxnLst>
              <a:rect l="0" t="0" r="r" b="b"/>
              <a:pathLst>
                <a:path w="476" h="215">
                  <a:moveTo>
                    <a:pt x="192" y="0"/>
                  </a:moveTo>
                  <a:lnTo>
                    <a:pt x="0" y="215"/>
                  </a:lnTo>
                  <a:lnTo>
                    <a:pt x="476" y="68"/>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4" name="Freeform 333"/>
            <p:cNvSpPr/>
            <p:nvPr/>
          </p:nvSpPr>
          <p:spPr bwMode="auto">
            <a:xfrm>
              <a:off x="3049588" y="47625"/>
              <a:ext cx="187325" cy="109538"/>
            </a:xfrm>
            <a:custGeom>
              <a:avLst/>
              <a:gdLst>
                <a:gd name="T0" fmla="*/ 118 w 118"/>
                <a:gd name="T1" fmla="*/ 0 h 69"/>
                <a:gd name="T2" fmla="*/ 0 w 118"/>
                <a:gd name="T3" fmla="*/ 0 h 69"/>
                <a:gd name="T4" fmla="*/ 78 w 118"/>
                <a:gd name="T5" fmla="*/ 69 h 69"/>
                <a:gd name="T6" fmla="*/ 118 w 118"/>
                <a:gd name="T7" fmla="*/ 0 h 69"/>
              </a:gdLst>
              <a:ahLst/>
              <a:cxnLst>
                <a:cxn ang="0">
                  <a:pos x="T0" y="T1"/>
                </a:cxn>
                <a:cxn ang="0">
                  <a:pos x="T2" y="T3"/>
                </a:cxn>
                <a:cxn ang="0">
                  <a:pos x="T4" y="T5"/>
                </a:cxn>
                <a:cxn ang="0">
                  <a:pos x="T6" y="T7"/>
                </a:cxn>
              </a:cxnLst>
              <a:rect l="0" t="0" r="r" b="b"/>
              <a:pathLst>
                <a:path w="118" h="69">
                  <a:moveTo>
                    <a:pt x="118" y="0"/>
                  </a:moveTo>
                  <a:lnTo>
                    <a:pt x="0" y="0"/>
                  </a:lnTo>
                  <a:lnTo>
                    <a:pt x="78" y="69"/>
                  </a:lnTo>
                  <a:lnTo>
                    <a:pt x="118"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5" name="Freeform 334"/>
            <p:cNvSpPr/>
            <p:nvPr/>
          </p:nvSpPr>
          <p:spPr bwMode="auto">
            <a:xfrm>
              <a:off x="3049588" y="47625"/>
              <a:ext cx="187325" cy="109538"/>
            </a:xfrm>
            <a:custGeom>
              <a:avLst/>
              <a:gdLst>
                <a:gd name="T0" fmla="*/ 118 w 118"/>
                <a:gd name="T1" fmla="*/ 0 h 69"/>
                <a:gd name="T2" fmla="*/ 0 w 118"/>
                <a:gd name="T3" fmla="*/ 0 h 69"/>
                <a:gd name="T4" fmla="*/ 78 w 118"/>
                <a:gd name="T5" fmla="*/ 69 h 69"/>
                <a:gd name="T6" fmla="*/ 118 w 118"/>
                <a:gd name="T7" fmla="*/ 0 h 69"/>
              </a:gdLst>
              <a:ahLst/>
              <a:cxnLst>
                <a:cxn ang="0">
                  <a:pos x="T0" y="T1"/>
                </a:cxn>
                <a:cxn ang="0">
                  <a:pos x="T2" y="T3"/>
                </a:cxn>
                <a:cxn ang="0">
                  <a:pos x="T4" y="T5"/>
                </a:cxn>
                <a:cxn ang="0">
                  <a:pos x="T6" y="T7"/>
                </a:cxn>
              </a:cxnLst>
              <a:rect l="0" t="0" r="r" b="b"/>
              <a:pathLst>
                <a:path w="118" h="69">
                  <a:moveTo>
                    <a:pt x="118" y="0"/>
                  </a:moveTo>
                  <a:lnTo>
                    <a:pt x="0" y="0"/>
                  </a:lnTo>
                  <a:lnTo>
                    <a:pt x="78" y="69"/>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6" name="Freeform 335"/>
            <p:cNvSpPr/>
            <p:nvPr/>
          </p:nvSpPr>
          <p:spPr bwMode="auto">
            <a:xfrm>
              <a:off x="2805113" y="6611938"/>
              <a:ext cx="184150" cy="198438"/>
            </a:xfrm>
            <a:custGeom>
              <a:avLst/>
              <a:gdLst>
                <a:gd name="T0" fmla="*/ 66 w 116"/>
                <a:gd name="T1" fmla="*/ 0 h 125"/>
                <a:gd name="T2" fmla="*/ 0 w 116"/>
                <a:gd name="T3" fmla="*/ 123 h 125"/>
                <a:gd name="T4" fmla="*/ 0 w 116"/>
                <a:gd name="T5" fmla="*/ 125 h 125"/>
                <a:gd name="T6" fmla="*/ 116 w 116"/>
                <a:gd name="T7" fmla="*/ 125 h 125"/>
                <a:gd name="T8" fmla="*/ 109 w 116"/>
                <a:gd name="T9" fmla="*/ 125 h 125"/>
                <a:gd name="T10" fmla="*/ 66 w 116"/>
                <a:gd name="T11" fmla="*/ 0 h 125"/>
              </a:gdLst>
              <a:ahLst/>
              <a:cxnLst>
                <a:cxn ang="0">
                  <a:pos x="T0" y="T1"/>
                </a:cxn>
                <a:cxn ang="0">
                  <a:pos x="T2" y="T3"/>
                </a:cxn>
                <a:cxn ang="0">
                  <a:pos x="T4" y="T5"/>
                </a:cxn>
                <a:cxn ang="0">
                  <a:pos x="T6" y="T7"/>
                </a:cxn>
                <a:cxn ang="0">
                  <a:pos x="T8" y="T9"/>
                </a:cxn>
                <a:cxn ang="0">
                  <a:pos x="T10" y="T11"/>
                </a:cxn>
              </a:cxnLst>
              <a:rect l="0" t="0" r="r" b="b"/>
              <a:pathLst>
                <a:path w="116" h="125">
                  <a:moveTo>
                    <a:pt x="66" y="0"/>
                  </a:moveTo>
                  <a:lnTo>
                    <a:pt x="0" y="123"/>
                  </a:lnTo>
                  <a:lnTo>
                    <a:pt x="0" y="125"/>
                  </a:lnTo>
                  <a:lnTo>
                    <a:pt x="116" y="125"/>
                  </a:lnTo>
                  <a:lnTo>
                    <a:pt x="109" y="125"/>
                  </a:lnTo>
                  <a:lnTo>
                    <a:pt x="66"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7" name="Freeform 336"/>
            <p:cNvSpPr/>
            <p:nvPr/>
          </p:nvSpPr>
          <p:spPr bwMode="auto">
            <a:xfrm>
              <a:off x="2805113" y="6611938"/>
              <a:ext cx="184150" cy="198438"/>
            </a:xfrm>
            <a:custGeom>
              <a:avLst/>
              <a:gdLst>
                <a:gd name="T0" fmla="*/ 66 w 116"/>
                <a:gd name="T1" fmla="*/ 0 h 125"/>
                <a:gd name="T2" fmla="*/ 0 w 116"/>
                <a:gd name="T3" fmla="*/ 123 h 125"/>
                <a:gd name="T4" fmla="*/ 0 w 116"/>
                <a:gd name="T5" fmla="*/ 125 h 125"/>
                <a:gd name="T6" fmla="*/ 116 w 116"/>
                <a:gd name="T7" fmla="*/ 125 h 125"/>
                <a:gd name="T8" fmla="*/ 109 w 116"/>
                <a:gd name="T9" fmla="*/ 125 h 125"/>
                <a:gd name="T10" fmla="*/ 66 w 116"/>
                <a:gd name="T11" fmla="*/ 0 h 125"/>
              </a:gdLst>
              <a:ahLst/>
              <a:cxnLst>
                <a:cxn ang="0">
                  <a:pos x="T0" y="T1"/>
                </a:cxn>
                <a:cxn ang="0">
                  <a:pos x="T2" y="T3"/>
                </a:cxn>
                <a:cxn ang="0">
                  <a:pos x="T4" y="T5"/>
                </a:cxn>
                <a:cxn ang="0">
                  <a:pos x="T6" y="T7"/>
                </a:cxn>
                <a:cxn ang="0">
                  <a:pos x="T8" y="T9"/>
                </a:cxn>
                <a:cxn ang="0">
                  <a:pos x="T10" y="T11"/>
                </a:cxn>
              </a:cxnLst>
              <a:rect l="0" t="0" r="r" b="b"/>
              <a:pathLst>
                <a:path w="116" h="125">
                  <a:moveTo>
                    <a:pt x="66" y="0"/>
                  </a:moveTo>
                  <a:lnTo>
                    <a:pt x="0" y="123"/>
                  </a:lnTo>
                  <a:lnTo>
                    <a:pt x="0" y="125"/>
                  </a:lnTo>
                  <a:lnTo>
                    <a:pt x="116" y="125"/>
                  </a:lnTo>
                  <a:lnTo>
                    <a:pt x="109" y="125"/>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8" name="Freeform 337"/>
            <p:cNvSpPr/>
            <p:nvPr/>
          </p:nvSpPr>
          <p:spPr bwMode="auto">
            <a:xfrm>
              <a:off x="2805113" y="6604000"/>
              <a:ext cx="82550" cy="153988"/>
            </a:xfrm>
            <a:custGeom>
              <a:avLst/>
              <a:gdLst>
                <a:gd name="T0" fmla="*/ 52 w 52"/>
                <a:gd name="T1" fmla="*/ 0 h 97"/>
                <a:gd name="T2" fmla="*/ 0 w 52"/>
                <a:gd name="T3" fmla="*/ 21 h 97"/>
                <a:gd name="T4" fmla="*/ 0 w 52"/>
                <a:gd name="T5" fmla="*/ 97 h 97"/>
                <a:gd name="T6" fmla="*/ 52 w 52"/>
                <a:gd name="T7" fmla="*/ 0 h 97"/>
              </a:gdLst>
              <a:ahLst/>
              <a:cxnLst>
                <a:cxn ang="0">
                  <a:pos x="T0" y="T1"/>
                </a:cxn>
                <a:cxn ang="0">
                  <a:pos x="T2" y="T3"/>
                </a:cxn>
                <a:cxn ang="0">
                  <a:pos x="T4" y="T5"/>
                </a:cxn>
                <a:cxn ang="0">
                  <a:pos x="T6" y="T7"/>
                </a:cxn>
              </a:cxnLst>
              <a:rect l="0" t="0" r="r" b="b"/>
              <a:pathLst>
                <a:path w="52" h="97">
                  <a:moveTo>
                    <a:pt x="52" y="0"/>
                  </a:moveTo>
                  <a:lnTo>
                    <a:pt x="0" y="21"/>
                  </a:lnTo>
                  <a:lnTo>
                    <a:pt x="0" y="97"/>
                  </a:lnTo>
                  <a:lnTo>
                    <a:pt x="52" y="0"/>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9" name="Freeform 338"/>
            <p:cNvSpPr/>
            <p:nvPr/>
          </p:nvSpPr>
          <p:spPr bwMode="auto">
            <a:xfrm>
              <a:off x="2805113" y="6604000"/>
              <a:ext cx="82550" cy="153988"/>
            </a:xfrm>
            <a:custGeom>
              <a:avLst/>
              <a:gdLst>
                <a:gd name="T0" fmla="*/ 52 w 52"/>
                <a:gd name="T1" fmla="*/ 0 h 97"/>
                <a:gd name="T2" fmla="*/ 0 w 52"/>
                <a:gd name="T3" fmla="*/ 21 h 97"/>
                <a:gd name="T4" fmla="*/ 0 w 52"/>
                <a:gd name="T5" fmla="*/ 97 h 97"/>
                <a:gd name="T6" fmla="*/ 52 w 52"/>
                <a:gd name="T7" fmla="*/ 0 h 97"/>
              </a:gdLst>
              <a:ahLst/>
              <a:cxnLst>
                <a:cxn ang="0">
                  <a:pos x="T0" y="T1"/>
                </a:cxn>
                <a:cxn ang="0">
                  <a:pos x="T2" y="T3"/>
                </a:cxn>
                <a:cxn ang="0">
                  <a:pos x="T4" y="T5"/>
                </a:cxn>
                <a:cxn ang="0">
                  <a:pos x="T6" y="T7"/>
                </a:cxn>
              </a:cxnLst>
              <a:rect l="0" t="0" r="r" b="b"/>
              <a:pathLst>
                <a:path w="52" h="97">
                  <a:moveTo>
                    <a:pt x="52" y="0"/>
                  </a:moveTo>
                  <a:lnTo>
                    <a:pt x="0" y="21"/>
                  </a:lnTo>
                  <a:lnTo>
                    <a:pt x="0" y="97"/>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0" name="Freeform 339"/>
            <p:cNvSpPr/>
            <p:nvPr/>
          </p:nvSpPr>
          <p:spPr bwMode="auto">
            <a:xfrm>
              <a:off x="5969001" y="223838"/>
              <a:ext cx="476250" cy="698500"/>
            </a:xfrm>
            <a:custGeom>
              <a:avLst/>
              <a:gdLst>
                <a:gd name="T0" fmla="*/ 203 w 300"/>
                <a:gd name="T1" fmla="*/ 0 h 440"/>
                <a:gd name="T2" fmla="*/ 0 w 300"/>
                <a:gd name="T3" fmla="*/ 149 h 440"/>
                <a:gd name="T4" fmla="*/ 300 w 300"/>
                <a:gd name="T5" fmla="*/ 440 h 440"/>
                <a:gd name="T6" fmla="*/ 203 w 300"/>
                <a:gd name="T7" fmla="*/ 0 h 440"/>
              </a:gdLst>
              <a:ahLst/>
              <a:cxnLst>
                <a:cxn ang="0">
                  <a:pos x="T0" y="T1"/>
                </a:cxn>
                <a:cxn ang="0">
                  <a:pos x="T2" y="T3"/>
                </a:cxn>
                <a:cxn ang="0">
                  <a:pos x="T4" y="T5"/>
                </a:cxn>
                <a:cxn ang="0">
                  <a:pos x="T6" y="T7"/>
                </a:cxn>
              </a:cxnLst>
              <a:rect l="0" t="0" r="r" b="b"/>
              <a:pathLst>
                <a:path w="300" h="440">
                  <a:moveTo>
                    <a:pt x="203" y="0"/>
                  </a:moveTo>
                  <a:lnTo>
                    <a:pt x="0" y="149"/>
                  </a:lnTo>
                  <a:lnTo>
                    <a:pt x="300" y="440"/>
                  </a:lnTo>
                  <a:lnTo>
                    <a:pt x="203"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1" name="Freeform 340"/>
            <p:cNvSpPr/>
            <p:nvPr/>
          </p:nvSpPr>
          <p:spPr bwMode="auto">
            <a:xfrm>
              <a:off x="5969001" y="223838"/>
              <a:ext cx="476250" cy="698500"/>
            </a:xfrm>
            <a:custGeom>
              <a:avLst/>
              <a:gdLst>
                <a:gd name="T0" fmla="*/ 203 w 300"/>
                <a:gd name="T1" fmla="*/ 0 h 440"/>
                <a:gd name="T2" fmla="*/ 0 w 300"/>
                <a:gd name="T3" fmla="*/ 149 h 440"/>
                <a:gd name="T4" fmla="*/ 300 w 300"/>
                <a:gd name="T5" fmla="*/ 440 h 440"/>
                <a:gd name="T6" fmla="*/ 203 w 300"/>
                <a:gd name="T7" fmla="*/ 0 h 440"/>
              </a:gdLst>
              <a:ahLst/>
              <a:cxnLst>
                <a:cxn ang="0">
                  <a:pos x="T0" y="T1"/>
                </a:cxn>
                <a:cxn ang="0">
                  <a:pos x="T2" y="T3"/>
                </a:cxn>
                <a:cxn ang="0">
                  <a:pos x="T4" y="T5"/>
                </a:cxn>
                <a:cxn ang="0">
                  <a:pos x="T6" y="T7"/>
                </a:cxn>
              </a:cxnLst>
              <a:rect l="0" t="0" r="r" b="b"/>
              <a:pathLst>
                <a:path w="300" h="440">
                  <a:moveTo>
                    <a:pt x="203" y="0"/>
                  </a:moveTo>
                  <a:lnTo>
                    <a:pt x="0" y="149"/>
                  </a:lnTo>
                  <a:lnTo>
                    <a:pt x="300" y="440"/>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2" name="Freeform 341"/>
            <p:cNvSpPr/>
            <p:nvPr/>
          </p:nvSpPr>
          <p:spPr bwMode="auto">
            <a:xfrm>
              <a:off x="5592763" y="47625"/>
              <a:ext cx="668338" cy="131763"/>
            </a:xfrm>
            <a:custGeom>
              <a:avLst/>
              <a:gdLst>
                <a:gd name="T0" fmla="*/ 334 w 421"/>
                <a:gd name="T1" fmla="*/ 0 h 83"/>
                <a:gd name="T2" fmla="*/ 12 w 421"/>
                <a:gd name="T3" fmla="*/ 0 h 83"/>
                <a:gd name="T4" fmla="*/ 0 w 421"/>
                <a:gd name="T5" fmla="*/ 43 h 83"/>
                <a:gd name="T6" fmla="*/ 421 w 421"/>
                <a:gd name="T7" fmla="*/ 83 h 83"/>
                <a:gd name="T8" fmla="*/ 334 w 421"/>
                <a:gd name="T9" fmla="*/ 0 h 83"/>
              </a:gdLst>
              <a:ahLst/>
              <a:cxnLst>
                <a:cxn ang="0">
                  <a:pos x="T0" y="T1"/>
                </a:cxn>
                <a:cxn ang="0">
                  <a:pos x="T2" y="T3"/>
                </a:cxn>
                <a:cxn ang="0">
                  <a:pos x="T4" y="T5"/>
                </a:cxn>
                <a:cxn ang="0">
                  <a:pos x="T6" y="T7"/>
                </a:cxn>
                <a:cxn ang="0">
                  <a:pos x="T8" y="T9"/>
                </a:cxn>
              </a:cxnLst>
              <a:rect l="0" t="0" r="r" b="b"/>
              <a:pathLst>
                <a:path w="421" h="83">
                  <a:moveTo>
                    <a:pt x="334" y="0"/>
                  </a:moveTo>
                  <a:lnTo>
                    <a:pt x="12" y="0"/>
                  </a:lnTo>
                  <a:lnTo>
                    <a:pt x="0" y="43"/>
                  </a:lnTo>
                  <a:lnTo>
                    <a:pt x="421" y="83"/>
                  </a:lnTo>
                  <a:lnTo>
                    <a:pt x="334" y="0"/>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3" name="Freeform 342"/>
            <p:cNvSpPr/>
            <p:nvPr/>
          </p:nvSpPr>
          <p:spPr bwMode="auto">
            <a:xfrm>
              <a:off x="5592763" y="47625"/>
              <a:ext cx="668338" cy="131763"/>
            </a:xfrm>
            <a:custGeom>
              <a:avLst/>
              <a:gdLst>
                <a:gd name="T0" fmla="*/ 334 w 421"/>
                <a:gd name="T1" fmla="*/ 0 h 83"/>
                <a:gd name="T2" fmla="*/ 12 w 421"/>
                <a:gd name="T3" fmla="*/ 0 h 83"/>
                <a:gd name="T4" fmla="*/ 0 w 421"/>
                <a:gd name="T5" fmla="*/ 43 h 83"/>
                <a:gd name="T6" fmla="*/ 421 w 421"/>
                <a:gd name="T7" fmla="*/ 83 h 83"/>
                <a:gd name="T8" fmla="*/ 334 w 421"/>
                <a:gd name="T9" fmla="*/ 0 h 83"/>
              </a:gdLst>
              <a:ahLst/>
              <a:cxnLst>
                <a:cxn ang="0">
                  <a:pos x="T0" y="T1"/>
                </a:cxn>
                <a:cxn ang="0">
                  <a:pos x="T2" y="T3"/>
                </a:cxn>
                <a:cxn ang="0">
                  <a:pos x="T4" y="T5"/>
                </a:cxn>
                <a:cxn ang="0">
                  <a:pos x="T6" y="T7"/>
                </a:cxn>
                <a:cxn ang="0">
                  <a:pos x="T8" y="T9"/>
                </a:cxn>
              </a:cxnLst>
              <a:rect l="0" t="0" r="r" b="b"/>
              <a:pathLst>
                <a:path w="421" h="83">
                  <a:moveTo>
                    <a:pt x="334" y="0"/>
                  </a:moveTo>
                  <a:lnTo>
                    <a:pt x="12" y="0"/>
                  </a:lnTo>
                  <a:lnTo>
                    <a:pt x="0" y="43"/>
                  </a:lnTo>
                  <a:lnTo>
                    <a:pt x="421" y="83"/>
                  </a:lnTo>
                  <a:lnTo>
                    <a:pt x="3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4" name="Freeform 343"/>
            <p:cNvSpPr/>
            <p:nvPr/>
          </p:nvSpPr>
          <p:spPr bwMode="auto">
            <a:xfrm>
              <a:off x="5595938" y="138113"/>
              <a:ext cx="669925" cy="300038"/>
            </a:xfrm>
            <a:custGeom>
              <a:avLst/>
              <a:gdLst>
                <a:gd name="T0" fmla="*/ 0 w 422"/>
                <a:gd name="T1" fmla="*/ 0 h 189"/>
                <a:gd name="T2" fmla="*/ 220 w 422"/>
                <a:gd name="T3" fmla="*/ 189 h 189"/>
                <a:gd name="T4" fmla="*/ 422 w 422"/>
                <a:gd name="T5" fmla="*/ 40 h 189"/>
                <a:gd name="T6" fmla="*/ 0 w 422"/>
                <a:gd name="T7" fmla="*/ 0 h 189"/>
              </a:gdLst>
              <a:ahLst/>
              <a:cxnLst>
                <a:cxn ang="0">
                  <a:pos x="T0" y="T1"/>
                </a:cxn>
                <a:cxn ang="0">
                  <a:pos x="T2" y="T3"/>
                </a:cxn>
                <a:cxn ang="0">
                  <a:pos x="T4" y="T5"/>
                </a:cxn>
                <a:cxn ang="0">
                  <a:pos x="T6" y="T7"/>
                </a:cxn>
              </a:cxnLst>
              <a:rect l="0" t="0" r="r" b="b"/>
              <a:pathLst>
                <a:path w="422" h="189">
                  <a:moveTo>
                    <a:pt x="0" y="0"/>
                  </a:moveTo>
                  <a:lnTo>
                    <a:pt x="220" y="189"/>
                  </a:lnTo>
                  <a:lnTo>
                    <a:pt x="422" y="40"/>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5" name="Freeform 344"/>
            <p:cNvSpPr/>
            <p:nvPr/>
          </p:nvSpPr>
          <p:spPr bwMode="auto">
            <a:xfrm>
              <a:off x="5595938" y="138113"/>
              <a:ext cx="669925" cy="300038"/>
            </a:xfrm>
            <a:custGeom>
              <a:avLst/>
              <a:gdLst>
                <a:gd name="T0" fmla="*/ 0 w 422"/>
                <a:gd name="T1" fmla="*/ 0 h 189"/>
                <a:gd name="T2" fmla="*/ 220 w 422"/>
                <a:gd name="T3" fmla="*/ 189 h 189"/>
                <a:gd name="T4" fmla="*/ 422 w 422"/>
                <a:gd name="T5" fmla="*/ 40 h 189"/>
                <a:gd name="T6" fmla="*/ 0 w 422"/>
                <a:gd name="T7" fmla="*/ 0 h 189"/>
              </a:gdLst>
              <a:ahLst/>
              <a:cxnLst>
                <a:cxn ang="0">
                  <a:pos x="T0" y="T1"/>
                </a:cxn>
                <a:cxn ang="0">
                  <a:pos x="T2" y="T3"/>
                </a:cxn>
                <a:cxn ang="0">
                  <a:pos x="T4" y="T5"/>
                </a:cxn>
                <a:cxn ang="0">
                  <a:pos x="T6" y="T7"/>
                </a:cxn>
              </a:cxnLst>
              <a:rect l="0" t="0" r="r" b="b"/>
              <a:pathLst>
                <a:path w="422" h="189">
                  <a:moveTo>
                    <a:pt x="0" y="0"/>
                  </a:moveTo>
                  <a:lnTo>
                    <a:pt x="220" y="189"/>
                  </a:lnTo>
                  <a:lnTo>
                    <a:pt x="422"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6" name="Freeform 345"/>
            <p:cNvSpPr/>
            <p:nvPr/>
          </p:nvSpPr>
          <p:spPr bwMode="auto">
            <a:xfrm>
              <a:off x="6310313" y="47625"/>
              <a:ext cx="368300" cy="131763"/>
            </a:xfrm>
            <a:custGeom>
              <a:avLst/>
              <a:gdLst>
                <a:gd name="T0" fmla="*/ 232 w 232"/>
                <a:gd name="T1" fmla="*/ 0 h 83"/>
                <a:gd name="T2" fmla="*/ 35 w 232"/>
                <a:gd name="T3" fmla="*/ 0 h 83"/>
                <a:gd name="T4" fmla="*/ 0 w 232"/>
                <a:gd name="T5" fmla="*/ 83 h 83"/>
                <a:gd name="T6" fmla="*/ 232 w 232"/>
                <a:gd name="T7" fmla="*/ 0 h 83"/>
              </a:gdLst>
              <a:ahLst/>
              <a:cxnLst>
                <a:cxn ang="0">
                  <a:pos x="T0" y="T1"/>
                </a:cxn>
                <a:cxn ang="0">
                  <a:pos x="T2" y="T3"/>
                </a:cxn>
                <a:cxn ang="0">
                  <a:pos x="T4" y="T5"/>
                </a:cxn>
                <a:cxn ang="0">
                  <a:pos x="T6" y="T7"/>
                </a:cxn>
              </a:cxnLst>
              <a:rect l="0" t="0" r="r" b="b"/>
              <a:pathLst>
                <a:path w="232" h="83">
                  <a:moveTo>
                    <a:pt x="232" y="0"/>
                  </a:moveTo>
                  <a:lnTo>
                    <a:pt x="35" y="0"/>
                  </a:lnTo>
                  <a:lnTo>
                    <a:pt x="0" y="83"/>
                  </a:lnTo>
                  <a:lnTo>
                    <a:pt x="232" y="0"/>
                  </a:lnTo>
                  <a:close/>
                </a:path>
              </a:pathLst>
            </a:custGeom>
            <a:solidFill>
              <a:srgbClr val="D7D8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7" name="Freeform 346"/>
            <p:cNvSpPr/>
            <p:nvPr/>
          </p:nvSpPr>
          <p:spPr bwMode="auto">
            <a:xfrm>
              <a:off x="6310313" y="47625"/>
              <a:ext cx="368300" cy="131763"/>
            </a:xfrm>
            <a:custGeom>
              <a:avLst/>
              <a:gdLst>
                <a:gd name="T0" fmla="*/ 232 w 232"/>
                <a:gd name="T1" fmla="*/ 0 h 83"/>
                <a:gd name="T2" fmla="*/ 35 w 232"/>
                <a:gd name="T3" fmla="*/ 0 h 83"/>
                <a:gd name="T4" fmla="*/ 0 w 232"/>
                <a:gd name="T5" fmla="*/ 83 h 83"/>
                <a:gd name="T6" fmla="*/ 232 w 232"/>
                <a:gd name="T7" fmla="*/ 0 h 83"/>
              </a:gdLst>
              <a:ahLst/>
              <a:cxnLst>
                <a:cxn ang="0">
                  <a:pos x="T0" y="T1"/>
                </a:cxn>
                <a:cxn ang="0">
                  <a:pos x="T2" y="T3"/>
                </a:cxn>
                <a:cxn ang="0">
                  <a:pos x="T4" y="T5"/>
                </a:cxn>
                <a:cxn ang="0">
                  <a:pos x="T6" y="T7"/>
                </a:cxn>
              </a:cxnLst>
              <a:rect l="0" t="0" r="r" b="b"/>
              <a:pathLst>
                <a:path w="232" h="83">
                  <a:moveTo>
                    <a:pt x="232" y="0"/>
                  </a:moveTo>
                  <a:lnTo>
                    <a:pt x="35" y="0"/>
                  </a:lnTo>
                  <a:lnTo>
                    <a:pt x="0" y="83"/>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8" name="Freeform 347"/>
            <p:cNvSpPr/>
            <p:nvPr/>
          </p:nvSpPr>
          <p:spPr bwMode="auto">
            <a:xfrm>
              <a:off x="6230938" y="47625"/>
              <a:ext cx="109538" cy="120650"/>
            </a:xfrm>
            <a:custGeom>
              <a:avLst/>
              <a:gdLst>
                <a:gd name="T0" fmla="*/ 69 w 69"/>
                <a:gd name="T1" fmla="*/ 0 h 76"/>
                <a:gd name="T2" fmla="*/ 0 w 69"/>
                <a:gd name="T3" fmla="*/ 0 h 76"/>
                <a:gd name="T4" fmla="*/ 38 w 69"/>
                <a:gd name="T5" fmla="*/ 76 h 76"/>
                <a:gd name="T6" fmla="*/ 69 w 69"/>
                <a:gd name="T7" fmla="*/ 0 h 76"/>
              </a:gdLst>
              <a:ahLst/>
              <a:cxnLst>
                <a:cxn ang="0">
                  <a:pos x="T0" y="T1"/>
                </a:cxn>
                <a:cxn ang="0">
                  <a:pos x="T2" y="T3"/>
                </a:cxn>
                <a:cxn ang="0">
                  <a:pos x="T4" y="T5"/>
                </a:cxn>
                <a:cxn ang="0">
                  <a:pos x="T6" y="T7"/>
                </a:cxn>
              </a:cxnLst>
              <a:rect l="0" t="0" r="r" b="b"/>
              <a:pathLst>
                <a:path w="69" h="76">
                  <a:moveTo>
                    <a:pt x="69" y="0"/>
                  </a:moveTo>
                  <a:lnTo>
                    <a:pt x="0" y="0"/>
                  </a:lnTo>
                  <a:lnTo>
                    <a:pt x="38" y="76"/>
                  </a:lnTo>
                  <a:lnTo>
                    <a:pt x="69" y="0"/>
                  </a:lnTo>
                  <a:close/>
                </a:path>
              </a:pathLst>
            </a:custGeom>
            <a:solidFill>
              <a:srgbClr val="D3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9" name="Freeform 348"/>
            <p:cNvSpPr/>
            <p:nvPr/>
          </p:nvSpPr>
          <p:spPr bwMode="auto">
            <a:xfrm>
              <a:off x="6230938" y="47625"/>
              <a:ext cx="109538" cy="120650"/>
            </a:xfrm>
            <a:custGeom>
              <a:avLst/>
              <a:gdLst>
                <a:gd name="T0" fmla="*/ 69 w 69"/>
                <a:gd name="T1" fmla="*/ 0 h 76"/>
                <a:gd name="T2" fmla="*/ 0 w 69"/>
                <a:gd name="T3" fmla="*/ 0 h 76"/>
                <a:gd name="T4" fmla="*/ 38 w 69"/>
                <a:gd name="T5" fmla="*/ 76 h 76"/>
                <a:gd name="T6" fmla="*/ 69 w 69"/>
                <a:gd name="T7" fmla="*/ 0 h 76"/>
              </a:gdLst>
              <a:ahLst/>
              <a:cxnLst>
                <a:cxn ang="0">
                  <a:pos x="T0" y="T1"/>
                </a:cxn>
                <a:cxn ang="0">
                  <a:pos x="T2" y="T3"/>
                </a:cxn>
                <a:cxn ang="0">
                  <a:pos x="T4" y="T5"/>
                </a:cxn>
                <a:cxn ang="0">
                  <a:pos x="T6" y="T7"/>
                </a:cxn>
              </a:cxnLst>
              <a:rect l="0" t="0" r="r" b="b"/>
              <a:pathLst>
                <a:path w="69" h="76">
                  <a:moveTo>
                    <a:pt x="69" y="0"/>
                  </a:moveTo>
                  <a:lnTo>
                    <a:pt x="0" y="0"/>
                  </a:lnTo>
                  <a:lnTo>
                    <a:pt x="38" y="76"/>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0" name="Freeform 349"/>
            <p:cNvSpPr/>
            <p:nvPr/>
          </p:nvSpPr>
          <p:spPr bwMode="auto">
            <a:xfrm>
              <a:off x="6310313" y="77788"/>
              <a:ext cx="379413" cy="833438"/>
            </a:xfrm>
            <a:custGeom>
              <a:avLst/>
              <a:gdLst>
                <a:gd name="T0" fmla="*/ 239 w 239"/>
                <a:gd name="T1" fmla="*/ 0 h 525"/>
                <a:gd name="T2" fmla="*/ 0 w 239"/>
                <a:gd name="T3" fmla="*/ 85 h 525"/>
                <a:gd name="T4" fmla="*/ 97 w 239"/>
                <a:gd name="T5" fmla="*/ 525 h 525"/>
                <a:gd name="T6" fmla="*/ 239 w 239"/>
                <a:gd name="T7" fmla="*/ 0 h 525"/>
              </a:gdLst>
              <a:ahLst/>
              <a:cxnLst>
                <a:cxn ang="0">
                  <a:pos x="T0" y="T1"/>
                </a:cxn>
                <a:cxn ang="0">
                  <a:pos x="T2" y="T3"/>
                </a:cxn>
                <a:cxn ang="0">
                  <a:pos x="T4" y="T5"/>
                </a:cxn>
                <a:cxn ang="0">
                  <a:pos x="T6" y="T7"/>
                </a:cxn>
              </a:cxnLst>
              <a:rect l="0" t="0" r="r" b="b"/>
              <a:pathLst>
                <a:path w="239" h="525">
                  <a:moveTo>
                    <a:pt x="239" y="0"/>
                  </a:moveTo>
                  <a:lnTo>
                    <a:pt x="0" y="85"/>
                  </a:lnTo>
                  <a:lnTo>
                    <a:pt x="97" y="525"/>
                  </a:lnTo>
                  <a:lnTo>
                    <a:pt x="239"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1" name="Freeform 350"/>
            <p:cNvSpPr/>
            <p:nvPr/>
          </p:nvSpPr>
          <p:spPr bwMode="auto">
            <a:xfrm>
              <a:off x="6310313" y="77788"/>
              <a:ext cx="379413" cy="833438"/>
            </a:xfrm>
            <a:custGeom>
              <a:avLst/>
              <a:gdLst>
                <a:gd name="T0" fmla="*/ 239 w 239"/>
                <a:gd name="T1" fmla="*/ 0 h 525"/>
                <a:gd name="T2" fmla="*/ 0 w 239"/>
                <a:gd name="T3" fmla="*/ 85 h 525"/>
                <a:gd name="T4" fmla="*/ 97 w 239"/>
                <a:gd name="T5" fmla="*/ 525 h 525"/>
                <a:gd name="T6" fmla="*/ 239 w 239"/>
                <a:gd name="T7" fmla="*/ 0 h 525"/>
              </a:gdLst>
              <a:ahLst/>
              <a:cxnLst>
                <a:cxn ang="0">
                  <a:pos x="T0" y="T1"/>
                </a:cxn>
                <a:cxn ang="0">
                  <a:pos x="T2" y="T3"/>
                </a:cxn>
                <a:cxn ang="0">
                  <a:pos x="T4" y="T5"/>
                </a:cxn>
                <a:cxn ang="0">
                  <a:pos x="T6" y="T7"/>
                </a:cxn>
              </a:cxnLst>
              <a:rect l="0" t="0" r="r" b="b"/>
              <a:pathLst>
                <a:path w="239" h="525">
                  <a:moveTo>
                    <a:pt x="239" y="0"/>
                  </a:moveTo>
                  <a:lnTo>
                    <a:pt x="0" y="85"/>
                  </a:lnTo>
                  <a:lnTo>
                    <a:pt x="97" y="525"/>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2" name="Freeform 351"/>
            <p:cNvSpPr/>
            <p:nvPr/>
          </p:nvSpPr>
          <p:spPr bwMode="auto">
            <a:xfrm>
              <a:off x="6148388" y="47625"/>
              <a:ext cx="123825" cy="115888"/>
            </a:xfrm>
            <a:custGeom>
              <a:avLst/>
              <a:gdLst>
                <a:gd name="T0" fmla="*/ 40 w 78"/>
                <a:gd name="T1" fmla="*/ 0 h 73"/>
                <a:gd name="T2" fmla="*/ 0 w 78"/>
                <a:gd name="T3" fmla="*/ 0 h 73"/>
                <a:gd name="T4" fmla="*/ 78 w 78"/>
                <a:gd name="T5" fmla="*/ 73 h 73"/>
                <a:gd name="T6" fmla="*/ 40 w 78"/>
                <a:gd name="T7" fmla="*/ 0 h 73"/>
              </a:gdLst>
              <a:ahLst/>
              <a:cxnLst>
                <a:cxn ang="0">
                  <a:pos x="T0" y="T1"/>
                </a:cxn>
                <a:cxn ang="0">
                  <a:pos x="T2" y="T3"/>
                </a:cxn>
                <a:cxn ang="0">
                  <a:pos x="T4" y="T5"/>
                </a:cxn>
                <a:cxn ang="0">
                  <a:pos x="T6" y="T7"/>
                </a:cxn>
              </a:cxnLst>
              <a:rect l="0" t="0" r="r" b="b"/>
              <a:pathLst>
                <a:path w="78" h="73">
                  <a:moveTo>
                    <a:pt x="40" y="0"/>
                  </a:moveTo>
                  <a:lnTo>
                    <a:pt x="0" y="0"/>
                  </a:lnTo>
                  <a:lnTo>
                    <a:pt x="78" y="73"/>
                  </a:lnTo>
                  <a:lnTo>
                    <a:pt x="40" y="0"/>
                  </a:lnTo>
                  <a:close/>
                </a:path>
              </a:pathLst>
            </a:custGeom>
            <a:solidFill>
              <a:srgbClr val="C8C9C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3" name="Freeform 352"/>
            <p:cNvSpPr/>
            <p:nvPr/>
          </p:nvSpPr>
          <p:spPr bwMode="auto">
            <a:xfrm>
              <a:off x="6148388" y="47625"/>
              <a:ext cx="123825" cy="115888"/>
            </a:xfrm>
            <a:custGeom>
              <a:avLst/>
              <a:gdLst>
                <a:gd name="T0" fmla="*/ 40 w 78"/>
                <a:gd name="T1" fmla="*/ 0 h 73"/>
                <a:gd name="T2" fmla="*/ 0 w 78"/>
                <a:gd name="T3" fmla="*/ 0 h 73"/>
                <a:gd name="T4" fmla="*/ 78 w 78"/>
                <a:gd name="T5" fmla="*/ 73 h 73"/>
                <a:gd name="T6" fmla="*/ 40 w 78"/>
                <a:gd name="T7" fmla="*/ 0 h 73"/>
              </a:gdLst>
              <a:ahLst/>
              <a:cxnLst>
                <a:cxn ang="0">
                  <a:pos x="T0" y="T1"/>
                </a:cxn>
                <a:cxn ang="0">
                  <a:pos x="T2" y="T3"/>
                </a:cxn>
                <a:cxn ang="0">
                  <a:pos x="T4" y="T5"/>
                </a:cxn>
                <a:cxn ang="0">
                  <a:pos x="T6" y="T7"/>
                </a:cxn>
              </a:cxnLst>
              <a:rect l="0" t="0" r="r" b="b"/>
              <a:pathLst>
                <a:path w="78" h="73">
                  <a:moveTo>
                    <a:pt x="40" y="0"/>
                  </a:moveTo>
                  <a:lnTo>
                    <a:pt x="0" y="0"/>
                  </a:lnTo>
                  <a:lnTo>
                    <a:pt x="78" y="73"/>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4" name="Freeform 353"/>
            <p:cNvSpPr/>
            <p:nvPr/>
          </p:nvSpPr>
          <p:spPr bwMode="auto">
            <a:xfrm>
              <a:off x="7099301" y="47625"/>
              <a:ext cx="484188" cy="495300"/>
            </a:xfrm>
            <a:custGeom>
              <a:avLst/>
              <a:gdLst>
                <a:gd name="T0" fmla="*/ 163 w 305"/>
                <a:gd name="T1" fmla="*/ 0 h 312"/>
                <a:gd name="T2" fmla="*/ 33 w 305"/>
                <a:gd name="T3" fmla="*/ 0 h 312"/>
                <a:gd name="T4" fmla="*/ 0 w 305"/>
                <a:gd name="T5" fmla="*/ 312 h 312"/>
                <a:gd name="T6" fmla="*/ 305 w 305"/>
                <a:gd name="T7" fmla="*/ 308 h 312"/>
                <a:gd name="T8" fmla="*/ 305 w 305"/>
                <a:gd name="T9" fmla="*/ 253 h 312"/>
                <a:gd name="T10" fmla="*/ 163 w 305"/>
                <a:gd name="T11" fmla="*/ 0 h 312"/>
              </a:gdLst>
              <a:ahLst/>
              <a:cxnLst>
                <a:cxn ang="0">
                  <a:pos x="T0" y="T1"/>
                </a:cxn>
                <a:cxn ang="0">
                  <a:pos x="T2" y="T3"/>
                </a:cxn>
                <a:cxn ang="0">
                  <a:pos x="T4" y="T5"/>
                </a:cxn>
                <a:cxn ang="0">
                  <a:pos x="T6" y="T7"/>
                </a:cxn>
                <a:cxn ang="0">
                  <a:pos x="T8" y="T9"/>
                </a:cxn>
                <a:cxn ang="0">
                  <a:pos x="T10" y="T11"/>
                </a:cxn>
              </a:cxnLst>
              <a:rect l="0" t="0" r="r" b="b"/>
              <a:pathLst>
                <a:path w="305" h="312">
                  <a:moveTo>
                    <a:pt x="163" y="0"/>
                  </a:moveTo>
                  <a:lnTo>
                    <a:pt x="33" y="0"/>
                  </a:lnTo>
                  <a:lnTo>
                    <a:pt x="0" y="312"/>
                  </a:lnTo>
                  <a:lnTo>
                    <a:pt x="305" y="308"/>
                  </a:lnTo>
                  <a:lnTo>
                    <a:pt x="305" y="253"/>
                  </a:lnTo>
                  <a:lnTo>
                    <a:pt x="163"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5" name="Freeform 354"/>
            <p:cNvSpPr/>
            <p:nvPr/>
          </p:nvSpPr>
          <p:spPr bwMode="auto">
            <a:xfrm>
              <a:off x="7099301" y="47625"/>
              <a:ext cx="484188" cy="495300"/>
            </a:xfrm>
            <a:custGeom>
              <a:avLst/>
              <a:gdLst>
                <a:gd name="T0" fmla="*/ 163 w 305"/>
                <a:gd name="T1" fmla="*/ 0 h 312"/>
                <a:gd name="T2" fmla="*/ 33 w 305"/>
                <a:gd name="T3" fmla="*/ 0 h 312"/>
                <a:gd name="T4" fmla="*/ 0 w 305"/>
                <a:gd name="T5" fmla="*/ 312 h 312"/>
                <a:gd name="T6" fmla="*/ 305 w 305"/>
                <a:gd name="T7" fmla="*/ 308 h 312"/>
                <a:gd name="T8" fmla="*/ 305 w 305"/>
                <a:gd name="T9" fmla="*/ 253 h 312"/>
                <a:gd name="T10" fmla="*/ 163 w 305"/>
                <a:gd name="T11" fmla="*/ 0 h 312"/>
              </a:gdLst>
              <a:ahLst/>
              <a:cxnLst>
                <a:cxn ang="0">
                  <a:pos x="T0" y="T1"/>
                </a:cxn>
                <a:cxn ang="0">
                  <a:pos x="T2" y="T3"/>
                </a:cxn>
                <a:cxn ang="0">
                  <a:pos x="T4" y="T5"/>
                </a:cxn>
                <a:cxn ang="0">
                  <a:pos x="T6" y="T7"/>
                </a:cxn>
                <a:cxn ang="0">
                  <a:pos x="T8" y="T9"/>
                </a:cxn>
                <a:cxn ang="0">
                  <a:pos x="T10" y="T11"/>
                </a:cxn>
              </a:cxnLst>
              <a:rect l="0" t="0" r="r" b="b"/>
              <a:pathLst>
                <a:path w="305" h="312">
                  <a:moveTo>
                    <a:pt x="163" y="0"/>
                  </a:moveTo>
                  <a:lnTo>
                    <a:pt x="33" y="0"/>
                  </a:lnTo>
                  <a:lnTo>
                    <a:pt x="0" y="312"/>
                  </a:lnTo>
                  <a:lnTo>
                    <a:pt x="305" y="308"/>
                  </a:lnTo>
                  <a:lnTo>
                    <a:pt x="305" y="25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6" name="Freeform 355"/>
            <p:cNvSpPr/>
            <p:nvPr/>
          </p:nvSpPr>
          <p:spPr bwMode="auto">
            <a:xfrm>
              <a:off x="6727826" y="47625"/>
              <a:ext cx="396875" cy="481013"/>
            </a:xfrm>
            <a:custGeom>
              <a:avLst/>
              <a:gdLst>
                <a:gd name="T0" fmla="*/ 250 w 250"/>
                <a:gd name="T1" fmla="*/ 0 h 303"/>
                <a:gd name="T2" fmla="*/ 4 w 250"/>
                <a:gd name="T3" fmla="*/ 0 h 303"/>
                <a:gd name="T4" fmla="*/ 0 w 250"/>
                <a:gd name="T5" fmla="*/ 5 h 303"/>
                <a:gd name="T6" fmla="*/ 217 w 250"/>
                <a:gd name="T7" fmla="*/ 303 h 303"/>
                <a:gd name="T8" fmla="*/ 250 w 250"/>
                <a:gd name="T9" fmla="*/ 0 h 303"/>
              </a:gdLst>
              <a:ahLst/>
              <a:cxnLst>
                <a:cxn ang="0">
                  <a:pos x="T0" y="T1"/>
                </a:cxn>
                <a:cxn ang="0">
                  <a:pos x="T2" y="T3"/>
                </a:cxn>
                <a:cxn ang="0">
                  <a:pos x="T4" y="T5"/>
                </a:cxn>
                <a:cxn ang="0">
                  <a:pos x="T6" y="T7"/>
                </a:cxn>
                <a:cxn ang="0">
                  <a:pos x="T8" y="T9"/>
                </a:cxn>
              </a:cxnLst>
              <a:rect l="0" t="0" r="r" b="b"/>
              <a:pathLst>
                <a:path w="250" h="303">
                  <a:moveTo>
                    <a:pt x="250" y="0"/>
                  </a:moveTo>
                  <a:lnTo>
                    <a:pt x="4" y="0"/>
                  </a:lnTo>
                  <a:lnTo>
                    <a:pt x="0" y="5"/>
                  </a:lnTo>
                  <a:lnTo>
                    <a:pt x="217" y="303"/>
                  </a:lnTo>
                  <a:lnTo>
                    <a:pt x="250"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7" name="Freeform 356"/>
            <p:cNvSpPr/>
            <p:nvPr/>
          </p:nvSpPr>
          <p:spPr bwMode="auto">
            <a:xfrm>
              <a:off x="6727826" y="47625"/>
              <a:ext cx="396875" cy="481013"/>
            </a:xfrm>
            <a:custGeom>
              <a:avLst/>
              <a:gdLst>
                <a:gd name="T0" fmla="*/ 250 w 250"/>
                <a:gd name="T1" fmla="*/ 0 h 303"/>
                <a:gd name="T2" fmla="*/ 4 w 250"/>
                <a:gd name="T3" fmla="*/ 0 h 303"/>
                <a:gd name="T4" fmla="*/ 0 w 250"/>
                <a:gd name="T5" fmla="*/ 5 h 303"/>
                <a:gd name="T6" fmla="*/ 217 w 250"/>
                <a:gd name="T7" fmla="*/ 303 h 303"/>
                <a:gd name="T8" fmla="*/ 250 w 250"/>
                <a:gd name="T9" fmla="*/ 0 h 303"/>
              </a:gdLst>
              <a:ahLst/>
              <a:cxnLst>
                <a:cxn ang="0">
                  <a:pos x="T0" y="T1"/>
                </a:cxn>
                <a:cxn ang="0">
                  <a:pos x="T2" y="T3"/>
                </a:cxn>
                <a:cxn ang="0">
                  <a:pos x="T4" y="T5"/>
                </a:cxn>
                <a:cxn ang="0">
                  <a:pos x="T6" y="T7"/>
                </a:cxn>
                <a:cxn ang="0">
                  <a:pos x="T8" y="T9"/>
                </a:cxn>
              </a:cxnLst>
              <a:rect l="0" t="0" r="r" b="b"/>
              <a:pathLst>
                <a:path w="250" h="303">
                  <a:moveTo>
                    <a:pt x="250" y="0"/>
                  </a:moveTo>
                  <a:lnTo>
                    <a:pt x="4" y="0"/>
                  </a:lnTo>
                  <a:lnTo>
                    <a:pt x="0" y="5"/>
                  </a:lnTo>
                  <a:lnTo>
                    <a:pt x="217" y="303"/>
                  </a:lnTo>
                  <a:lnTo>
                    <a:pt x="2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8" name="Freeform 357"/>
            <p:cNvSpPr/>
            <p:nvPr/>
          </p:nvSpPr>
          <p:spPr bwMode="auto">
            <a:xfrm>
              <a:off x="7077076" y="2005013"/>
              <a:ext cx="506413" cy="354013"/>
            </a:xfrm>
            <a:custGeom>
              <a:avLst/>
              <a:gdLst>
                <a:gd name="T0" fmla="*/ 319 w 319"/>
                <a:gd name="T1" fmla="*/ 0 h 223"/>
                <a:gd name="T2" fmla="*/ 0 w 319"/>
                <a:gd name="T3" fmla="*/ 62 h 223"/>
                <a:gd name="T4" fmla="*/ 319 w 319"/>
                <a:gd name="T5" fmla="*/ 223 h 223"/>
                <a:gd name="T6" fmla="*/ 319 w 319"/>
                <a:gd name="T7" fmla="*/ 0 h 223"/>
              </a:gdLst>
              <a:ahLst/>
              <a:cxnLst>
                <a:cxn ang="0">
                  <a:pos x="T0" y="T1"/>
                </a:cxn>
                <a:cxn ang="0">
                  <a:pos x="T2" y="T3"/>
                </a:cxn>
                <a:cxn ang="0">
                  <a:pos x="T4" y="T5"/>
                </a:cxn>
                <a:cxn ang="0">
                  <a:pos x="T6" y="T7"/>
                </a:cxn>
              </a:cxnLst>
              <a:rect l="0" t="0" r="r" b="b"/>
              <a:pathLst>
                <a:path w="319" h="223">
                  <a:moveTo>
                    <a:pt x="319" y="0"/>
                  </a:moveTo>
                  <a:lnTo>
                    <a:pt x="0" y="62"/>
                  </a:lnTo>
                  <a:lnTo>
                    <a:pt x="319" y="223"/>
                  </a:lnTo>
                  <a:lnTo>
                    <a:pt x="319"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9" name="Freeform 358"/>
            <p:cNvSpPr/>
            <p:nvPr/>
          </p:nvSpPr>
          <p:spPr bwMode="auto">
            <a:xfrm>
              <a:off x="7077076" y="2005013"/>
              <a:ext cx="506413" cy="354013"/>
            </a:xfrm>
            <a:custGeom>
              <a:avLst/>
              <a:gdLst>
                <a:gd name="T0" fmla="*/ 319 w 319"/>
                <a:gd name="T1" fmla="*/ 0 h 223"/>
                <a:gd name="T2" fmla="*/ 0 w 319"/>
                <a:gd name="T3" fmla="*/ 62 h 223"/>
                <a:gd name="T4" fmla="*/ 319 w 319"/>
                <a:gd name="T5" fmla="*/ 223 h 223"/>
                <a:gd name="T6" fmla="*/ 319 w 319"/>
                <a:gd name="T7" fmla="*/ 0 h 223"/>
              </a:gdLst>
              <a:ahLst/>
              <a:cxnLst>
                <a:cxn ang="0">
                  <a:pos x="T0" y="T1"/>
                </a:cxn>
                <a:cxn ang="0">
                  <a:pos x="T2" y="T3"/>
                </a:cxn>
                <a:cxn ang="0">
                  <a:pos x="T4" y="T5"/>
                </a:cxn>
                <a:cxn ang="0">
                  <a:pos x="T6" y="T7"/>
                </a:cxn>
              </a:cxnLst>
              <a:rect l="0" t="0" r="r" b="b"/>
              <a:pathLst>
                <a:path w="319" h="223">
                  <a:moveTo>
                    <a:pt x="319" y="0"/>
                  </a:moveTo>
                  <a:lnTo>
                    <a:pt x="0" y="62"/>
                  </a:lnTo>
                  <a:lnTo>
                    <a:pt x="319" y="223"/>
                  </a:lnTo>
                  <a:lnTo>
                    <a:pt x="3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0" name="Freeform 359"/>
            <p:cNvSpPr/>
            <p:nvPr/>
          </p:nvSpPr>
          <p:spPr bwMode="auto">
            <a:xfrm>
              <a:off x="7080251" y="1666875"/>
              <a:ext cx="503238" cy="409575"/>
            </a:xfrm>
            <a:custGeom>
              <a:avLst/>
              <a:gdLst>
                <a:gd name="T0" fmla="*/ 317 w 317"/>
                <a:gd name="T1" fmla="*/ 0 h 258"/>
                <a:gd name="T2" fmla="*/ 0 w 317"/>
                <a:gd name="T3" fmla="*/ 258 h 258"/>
                <a:gd name="T4" fmla="*/ 317 w 317"/>
                <a:gd name="T5" fmla="*/ 196 h 258"/>
                <a:gd name="T6" fmla="*/ 317 w 317"/>
                <a:gd name="T7" fmla="*/ 0 h 258"/>
              </a:gdLst>
              <a:ahLst/>
              <a:cxnLst>
                <a:cxn ang="0">
                  <a:pos x="T0" y="T1"/>
                </a:cxn>
                <a:cxn ang="0">
                  <a:pos x="T2" y="T3"/>
                </a:cxn>
                <a:cxn ang="0">
                  <a:pos x="T4" y="T5"/>
                </a:cxn>
                <a:cxn ang="0">
                  <a:pos x="T6" y="T7"/>
                </a:cxn>
              </a:cxnLst>
              <a:rect l="0" t="0" r="r" b="b"/>
              <a:pathLst>
                <a:path w="317" h="258">
                  <a:moveTo>
                    <a:pt x="317" y="0"/>
                  </a:moveTo>
                  <a:lnTo>
                    <a:pt x="0" y="258"/>
                  </a:lnTo>
                  <a:lnTo>
                    <a:pt x="317" y="196"/>
                  </a:lnTo>
                  <a:lnTo>
                    <a:pt x="317"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1" name="Freeform 360"/>
            <p:cNvSpPr/>
            <p:nvPr/>
          </p:nvSpPr>
          <p:spPr bwMode="auto">
            <a:xfrm>
              <a:off x="7080251" y="1666875"/>
              <a:ext cx="503238" cy="409575"/>
            </a:xfrm>
            <a:custGeom>
              <a:avLst/>
              <a:gdLst>
                <a:gd name="T0" fmla="*/ 317 w 317"/>
                <a:gd name="T1" fmla="*/ 0 h 258"/>
                <a:gd name="T2" fmla="*/ 0 w 317"/>
                <a:gd name="T3" fmla="*/ 258 h 258"/>
                <a:gd name="T4" fmla="*/ 317 w 317"/>
                <a:gd name="T5" fmla="*/ 196 h 258"/>
                <a:gd name="T6" fmla="*/ 317 w 317"/>
                <a:gd name="T7" fmla="*/ 0 h 258"/>
              </a:gdLst>
              <a:ahLst/>
              <a:cxnLst>
                <a:cxn ang="0">
                  <a:pos x="T0" y="T1"/>
                </a:cxn>
                <a:cxn ang="0">
                  <a:pos x="T2" y="T3"/>
                </a:cxn>
                <a:cxn ang="0">
                  <a:pos x="T4" y="T5"/>
                </a:cxn>
                <a:cxn ang="0">
                  <a:pos x="T6" y="T7"/>
                </a:cxn>
              </a:cxnLst>
              <a:rect l="0" t="0" r="r" b="b"/>
              <a:pathLst>
                <a:path w="317" h="258">
                  <a:moveTo>
                    <a:pt x="317" y="0"/>
                  </a:moveTo>
                  <a:lnTo>
                    <a:pt x="0" y="258"/>
                  </a:lnTo>
                  <a:lnTo>
                    <a:pt x="317" y="196"/>
                  </a:lnTo>
                  <a:lnTo>
                    <a:pt x="3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2" name="Freeform 361"/>
            <p:cNvSpPr/>
            <p:nvPr/>
          </p:nvSpPr>
          <p:spPr bwMode="auto">
            <a:xfrm>
              <a:off x="2805113" y="566738"/>
              <a:ext cx="255588" cy="255588"/>
            </a:xfrm>
            <a:custGeom>
              <a:avLst/>
              <a:gdLst>
                <a:gd name="T0" fmla="*/ 0 w 161"/>
                <a:gd name="T1" fmla="*/ 0 h 161"/>
                <a:gd name="T2" fmla="*/ 0 w 161"/>
                <a:gd name="T3" fmla="*/ 161 h 161"/>
                <a:gd name="T4" fmla="*/ 161 w 161"/>
                <a:gd name="T5" fmla="*/ 85 h 161"/>
                <a:gd name="T6" fmla="*/ 0 w 161"/>
                <a:gd name="T7" fmla="*/ 0 h 161"/>
              </a:gdLst>
              <a:ahLst/>
              <a:cxnLst>
                <a:cxn ang="0">
                  <a:pos x="T0" y="T1"/>
                </a:cxn>
                <a:cxn ang="0">
                  <a:pos x="T2" y="T3"/>
                </a:cxn>
                <a:cxn ang="0">
                  <a:pos x="T4" y="T5"/>
                </a:cxn>
                <a:cxn ang="0">
                  <a:pos x="T6" y="T7"/>
                </a:cxn>
              </a:cxnLst>
              <a:rect l="0" t="0" r="r" b="b"/>
              <a:pathLst>
                <a:path w="161" h="161">
                  <a:moveTo>
                    <a:pt x="0" y="0"/>
                  </a:moveTo>
                  <a:lnTo>
                    <a:pt x="0" y="161"/>
                  </a:lnTo>
                  <a:lnTo>
                    <a:pt x="161" y="85"/>
                  </a:lnTo>
                  <a:lnTo>
                    <a:pt x="0" y="0"/>
                  </a:lnTo>
                  <a:close/>
                </a:path>
              </a:pathLst>
            </a:cu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3" name="Freeform 362"/>
            <p:cNvSpPr/>
            <p:nvPr/>
          </p:nvSpPr>
          <p:spPr bwMode="auto">
            <a:xfrm>
              <a:off x="2805113" y="566738"/>
              <a:ext cx="255588" cy="255588"/>
            </a:xfrm>
            <a:custGeom>
              <a:avLst/>
              <a:gdLst>
                <a:gd name="T0" fmla="*/ 0 w 161"/>
                <a:gd name="T1" fmla="*/ 0 h 161"/>
                <a:gd name="T2" fmla="*/ 0 w 161"/>
                <a:gd name="T3" fmla="*/ 161 h 161"/>
                <a:gd name="T4" fmla="*/ 161 w 161"/>
                <a:gd name="T5" fmla="*/ 85 h 161"/>
                <a:gd name="T6" fmla="*/ 0 w 161"/>
                <a:gd name="T7" fmla="*/ 0 h 161"/>
              </a:gdLst>
              <a:ahLst/>
              <a:cxnLst>
                <a:cxn ang="0">
                  <a:pos x="T0" y="T1"/>
                </a:cxn>
                <a:cxn ang="0">
                  <a:pos x="T2" y="T3"/>
                </a:cxn>
                <a:cxn ang="0">
                  <a:pos x="T4" y="T5"/>
                </a:cxn>
                <a:cxn ang="0">
                  <a:pos x="T6" y="T7"/>
                </a:cxn>
              </a:cxnLst>
              <a:rect l="0" t="0" r="r" b="b"/>
              <a:pathLst>
                <a:path w="161" h="161">
                  <a:moveTo>
                    <a:pt x="0" y="0"/>
                  </a:moveTo>
                  <a:lnTo>
                    <a:pt x="0" y="161"/>
                  </a:lnTo>
                  <a:lnTo>
                    <a:pt x="161" y="8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4" name="Freeform 363"/>
            <p:cNvSpPr/>
            <p:nvPr/>
          </p:nvSpPr>
          <p:spPr bwMode="auto">
            <a:xfrm>
              <a:off x="2805113" y="4706938"/>
              <a:ext cx="225425" cy="652463"/>
            </a:xfrm>
            <a:custGeom>
              <a:avLst/>
              <a:gdLst>
                <a:gd name="T0" fmla="*/ 54 w 142"/>
                <a:gd name="T1" fmla="*/ 0 h 411"/>
                <a:gd name="T2" fmla="*/ 0 w 142"/>
                <a:gd name="T3" fmla="*/ 73 h 411"/>
                <a:gd name="T4" fmla="*/ 0 w 142"/>
                <a:gd name="T5" fmla="*/ 411 h 411"/>
                <a:gd name="T6" fmla="*/ 142 w 142"/>
                <a:gd name="T7" fmla="*/ 378 h 411"/>
                <a:gd name="T8" fmla="*/ 54 w 142"/>
                <a:gd name="T9" fmla="*/ 0 h 411"/>
              </a:gdLst>
              <a:ahLst/>
              <a:cxnLst>
                <a:cxn ang="0">
                  <a:pos x="T0" y="T1"/>
                </a:cxn>
                <a:cxn ang="0">
                  <a:pos x="T2" y="T3"/>
                </a:cxn>
                <a:cxn ang="0">
                  <a:pos x="T4" y="T5"/>
                </a:cxn>
                <a:cxn ang="0">
                  <a:pos x="T6" y="T7"/>
                </a:cxn>
                <a:cxn ang="0">
                  <a:pos x="T8" y="T9"/>
                </a:cxn>
              </a:cxnLst>
              <a:rect l="0" t="0" r="r" b="b"/>
              <a:pathLst>
                <a:path w="142" h="411">
                  <a:moveTo>
                    <a:pt x="54" y="0"/>
                  </a:moveTo>
                  <a:lnTo>
                    <a:pt x="0" y="73"/>
                  </a:lnTo>
                  <a:lnTo>
                    <a:pt x="0" y="411"/>
                  </a:lnTo>
                  <a:lnTo>
                    <a:pt x="142" y="378"/>
                  </a:lnTo>
                  <a:lnTo>
                    <a:pt x="54"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5" name="Freeform 364"/>
            <p:cNvSpPr/>
            <p:nvPr/>
          </p:nvSpPr>
          <p:spPr bwMode="auto">
            <a:xfrm>
              <a:off x="2805113" y="4706938"/>
              <a:ext cx="225425" cy="652463"/>
            </a:xfrm>
            <a:custGeom>
              <a:avLst/>
              <a:gdLst>
                <a:gd name="T0" fmla="*/ 54 w 142"/>
                <a:gd name="T1" fmla="*/ 0 h 411"/>
                <a:gd name="T2" fmla="*/ 0 w 142"/>
                <a:gd name="T3" fmla="*/ 73 h 411"/>
                <a:gd name="T4" fmla="*/ 0 w 142"/>
                <a:gd name="T5" fmla="*/ 411 h 411"/>
                <a:gd name="T6" fmla="*/ 142 w 142"/>
                <a:gd name="T7" fmla="*/ 378 h 411"/>
                <a:gd name="T8" fmla="*/ 54 w 142"/>
                <a:gd name="T9" fmla="*/ 0 h 411"/>
              </a:gdLst>
              <a:ahLst/>
              <a:cxnLst>
                <a:cxn ang="0">
                  <a:pos x="T0" y="T1"/>
                </a:cxn>
                <a:cxn ang="0">
                  <a:pos x="T2" y="T3"/>
                </a:cxn>
                <a:cxn ang="0">
                  <a:pos x="T4" y="T5"/>
                </a:cxn>
                <a:cxn ang="0">
                  <a:pos x="T6" y="T7"/>
                </a:cxn>
                <a:cxn ang="0">
                  <a:pos x="T8" y="T9"/>
                </a:cxn>
              </a:cxnLst>
              <a:rect l="0" t="0" r="r" b="b"/>
              <a:pathLst>
                <a:path w="142" h="411">
                  <a:moveTo>
                    <a:pt x="54" y="0"/>
                  </a:moveTo>
                  <a:lnTo>
                    <a:pt x="0" y="73"/>
                  </a:lnTo>
                  <a:lnTo>
                    <a:pt x="0" y="411"/>
                  </a:lnTo>
                  <a:lnTo>
                    <a:pt x="142" y="378"/>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6" name="Freeform 365"/>
            <p:cNvSpPr/>
            <p:nvPr/>
          </p:nvSpPr>
          <p:spPr bwMode="auto">
            <a:xfrm>
              <a:off x="2805113" y="5341938"/>
              <a:ext cx="217488" cy="374650"/>
            </a:xfrm>
            <a:custGeom>
              <a:avLst/>
              <a:gdLst>
                <a:gd name="T0" fmla="*/ 137 w 137"/>
                <a:gd name="T1" fmla="*/ 0 h 236"/>
                <a:gd name="T2" fmla="*/ 0 w 137"/>
                <a:gd name="T3" fmla="*/ 33 h 236"/>
                <a:gd name="T4" fmla="*/ 0 w 137"/>
                <a:gd name="T5" fmla="*/ 236 h 236"/>
                <a:gd name="T6" fmla="*/ 137 w 137"/>
                <a:gd name="T7" fmla="*/ 0 h 236"/>
              </a:gdLst>
              <a:ahLst/>
              <a:cxnLst>
                <a:cxn ang="0">
                  <a:pos x="T0" y="T1"/>
                </a:cxn>
                <a:cxn ang="0">
                  <a:pos x="T2" y="T3"/>
                </a:cxn>
                <a:cxn ang="0">
                  <a:pos x="T4" y="T5"/>
                </a:cxn>
                <a:cxn ang="0">
                  <a:pos x="T6" y="T7"/>
                </a:cxn>
              </a:cxnLst>
              <a:rect l="0" t="0" r="r" b="b"/>
              <a:pathLst>
                <a:path w="137" h="236">
                  <a:moveTo>
                    <a:pt x="137" y="0"/>
                  </a:moveTo>
                  <a:lnTo>
                    <a:pt x="0" y="33"/>
                  </a:lnTo>
                  <a:lnTo>
                    <a:pt x="0" y="236"/>
                  </a:lnTo>
                  <a:lnTo>
                    <a:pt x="137" y="0"/>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7" name="Freeform 366"/>
            <p:cNvSpPr/>
            <p:nvPr/>
          </p:nvSpPr>
          <p:spPr bwMode="auto">
            <a:xfrm>
              <a:off x="2805113" y="5341938"/>
              <a:ext cx="217488" cy="374650"/>
            </a:xfrm>
            <a:custGeom>
              <a:avLst/>
              <a:gdLst>
                <a:gd name="T0" fmla="*/ 137 w 137"/>
                <a:gd name="T1" fmla="*/ 0 h 236"/>
                <a:gd name="T2" fmla="*/ 0 w 137"/>
                <a:gd name="T3" fmla="*/ 33 h 236"/>
                <a:gd name="T4" fmla="*/ 0 w 137"/>
                <a:gd name="T5" fmla="*/ 236 h 236"/>
                <a:gd name="T6" fmla="*/ 137 w 137"/>
                <a:gd name="T7" fmla="*/ 0 h 236"/>
              </a:gdLst>
              <a:ahLst/>
              <a:cxnLst>
                <a:cxn ang="0">
                  <a:pos x="T0" y="T1"/>
                </a:cxn>
                <a:cxn ang="0">
                  <a:pos x="T2" y="T3"/>
                </a:cxn>
                <a:cxn ang="0">
                  <a:pos x="T4" y="T5"/>
                </a:cxn>
                <a:cxn ang="0">
                  <a:pos x="T6" y="T7"/>
                </a:cxn>
              </a:cxnLst>
              <a:rect l="0" t="0" r="r" b="b"/>
              <a:pathLst>
                <a:path w="137" h="236">
                  <a:moveTo>
                    <a:pt x="137" y="0"/>
                  </a:moveTo>
                  <a:lnTo>
                    <a:pt x="0" y="33"/>
                  </a:lnTo>
                  <a:lnTo>
                    <a:pt x="0" y="23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8" name="Freeform 367"/>
            <p:cNvSpPr/>
            <p:nvPr/>
          </p:nvSpPr>
          <p:spPr bwMode="auto">
            <a:xfrm>
              <a:off x="5524501" y="1076325"/>
              <a:ext cx="492125" cy="676275"/>
            </a:xfrm>
            <a:custGeom>
              <a:avLst/>
              <a:gdLst>
                <a:gd name="T0" fmla="*/ 277 w 310"/>
                <a:gd name="T1" fmla="*/ 0 h 426"/>
                <a:gd name="T2" fmla="*/ 0 w 310"/>
                <a:gd name="T3" fmla="*/ 282 h 426"/>
                <a:gd name="T4" fmla="*/ 310 w 310"/>
                <a:gd name="T5" fmla="*/ 426 h 426"/>
                <a:gd name="T6" fmla="*/ 277 w 310"/>
                <a:gd name="T7" fmla="*/ 0 h 426"/>
              </a:gdLst>
              <a:ahLst/>
              <a:cxnLst>
                <a:cxn ang="0">
                  <a:pos x="T0" y="T1"/>
                </a:cxn>
                <a:cxn ang="0">
                  <a:pos x="T2" y="T3"/>
                </a:cxn>
                <a:cxn ang="0">
                  <a:pos x="T4" y="T5"/>
                </a:cxn>
                <a:cxn ang="0">
                  <a:pos x="T6" y="T7"/>
                </a:cxn>
              </a:cxnLst>
              <a:rect l="0" t="0" r="r" b="b"/>
              <a:pathLst>
                <a:path w="310" h="426">
                  <a:moveTo>
                    <a:pt x="277" y="0"/>
                  </a:moveTo>
                  <a:lnTo>
                    <a:pt x="0" y="282"/>
                  </a:lnTo>
                  <a:lnTo>
                    <a:pt x="310" y="426"/>
                  </a:lnTo>
                  <a:lnTo>
                    <a:pt x="277" y="0"/>
                  </a:lnTo>
                  <a:close/>
                </a:path>
              </a:pathLst>
            </a:custGeom>
            <a:solidFill>
              <a:srgbClr val="D6D7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9" name="Freeform 368"/>
            <p:cNvSpPr/>
            <p:nvPr/>
          </p:nvSpPr>
          <p:spPr bwMode="auto">
            <a:xfrm>
              <a:off x="5524501" y="1076325"/>
              <a:ext cx="492125" cy="676275"/>
            </a:xfrm>
            <a:custGeom>
              <a:avLst/>
              <a:gdLst>
                <a:gd name="T0" fmla="*/ 277 w 310"/>
                <a:gd name="T1" fmla="*/ 0 h 426"/>
                <a:gd name="T2" fmla="*/ 0 w 310"/>
                <a:gd name="T3" fmla="*/ 282 h 426"/>
                <a:gd name="T4" fmla="*/ 310 w 310"/>
                <a:gd name="T5" fmla="*/ 426 h 426"/>
                <a:gd name="T6" fmla="*/ 277 w 310"/>
                <a:gd name="T7" fmla="*/ 0 h 426"/>
              </a:gdLst>
              <a:ahLst/>
              <a:cxnLst>
                <a:cxn ang="0">
                  <a:pos x="T0" y="T1"/>
                </a:cxn>
                <a:cxn ang="0">
                  <a:pos x="T2" y="T3"/>
                </a:cxn>
                <a:cxn ang="0">
                  <a:pos x="T4" y="T5"/>
                </a:cxn>
                <a:cxn ang="0">
                  <a:pos x="T6" y="T7"/>
                </a:cxn>
              </a:cxnLst>
              <a:rect l="0" t="0" r="r" b="b"/>
              <a:pathLst>
                <a:path w="310" h="426">
                  <a:moveTo>
                    <a:pt x="277" y="0"/>
                  </a:moveTo>
                  <a:lnTo>
                    <a:pt x="0" y="282"/>
                  </a:lnTo>
                  <a:lnTo>
                    <a:pt x="310" y="426"/>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0" name="Freeform 369"/>
            <p:cNvSpPr/>
            <p:nvPr/>
          </p:nvSpPr>
          <p:spPr bwMode="auto">
            <a:xfrm>
              <a:off x="5513388" y="1554163"/>
              <a:ext cx="496888" cy="574675"/>
            </a:xfrm>
            <a:custGeom>
              <a:avLst/>
              <a:gdLst>
                <a:gd name="T0" fmla="*/ 0 w 313"/>
                <a:gd name="T1" fmla="*/ 0 h 362"/>
                <a:gd name="T2" fmla="*/ 121 w 313"/>
                <a:gd name="T3" fmla="*/ 362 h 362"/>
                <a:gd name="T4" fmla="*/ 313 w 313"/>
                <a:gd name="T5" fmla="*/ 144 h 362"/>
                <a:gd name="T6" fmla="*/ 0 w 313"/>
                <a:gd name="T7" fmla="*/ 0 h 362"/>
              </a:gdLst>
              <a:ahLst/>
              <a:cxnLst>
                <a:cxn ang="0">
                  <a:pos x="T0" y="T1"/>
                </a:cxn>
                <a:cxn ang="0">
                  <a:pos x="T2" y="T3"/>
                </a:cxn>
                <a:cxn ang="0">
                  <a:pos x="T4" y="T5"/>
                </a:cxn>
                <a:cxn ang="0">
                  <a:pos x="T6" y="T7"/>
                </a:cxn>
              </a:cxnLst>
              <a:rect l="0" t="0" r="r" b="b"/>
              <a:pathLst>
                <a:path w="313" h="362">
                  <a:moveTo>
                    <a:pt x="0" y="0"/>
                  </a:moveTo>
                  <a:lnTo>
                    <a:pt x="121" y="362"/>
                  </a:lnTo>
                  <a:lnTo>
                    <a:pt x="313" y="144"/>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1" name="Freeform 370"/>
            <p:cNvSpPr/>
            <p:nvPr/>
          </p:nvSpPr>
          <p:spPr bwMode="auto">
            <a:xfrm>
              <a:off x="5513388" y="1554163"/>
              <a:ext cx="496888" cy="574675"/>
            </a:xfrm>
            <a:custGeom>
              <a:avLst/>
              <a:gdLst>
                <a:gd name="T0" fmla="*/ 0 w 313"/>
                <a:gd name="T1" fmla="*/ 0 h 362"/>
                <a:gd name="T2" fmla="*/ 121 w 313"/>
                <a:gd name="T3" fmla="*/ 362 h 362"/>
                <a:gd name="T4" fmla="*/ 313 w 313"/>
                <a:gd name="T5" fmla="*/ 144 h 362"/>
                <a:gd name="T6" fmla="*/ 0 w 313"/>
                <a:gd name="T7" fmla="*/ 0 h 362"/>
              </a:gdLst>
              <a:ahLst/>
              <a:cxnLst>
                <a:cxn ang="0">
                  <a:pos x="T0" y="T1"/>
                </a:cxn>
                <a:cxn ang="0">
                  <a:pos x="T2" y="T3"/>
                </a:cxn>
                <a:cxn ang="0">
                  <a:pos x="T4" y="T5"/>
                </a:cxn>
                <a:cxn ang="0">
                  <a:pos x="T6" y="T7"/>
                </a:cxn>
              </a:cxnLst>
              <a:rect l="0" t="0" r="r" b="b"/>
              <a:pathLst>
                <a:path w="313" h="362">
                  <a:moveTo>
                    <a:pt x="0" y="0"/>
                  </a:moveTo>
                  <a:lnTo>
                    <a:pt x="121" y="362"/>
                  </a:lnTo>
                  <a:lnTo>
                    <a:pt x="313" y="1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2" name="Freeform 371"/>
            <p:cNvSpPr/>
            <p:nvPr/>
          </p:nvSpPr>
          <p:spPr bwMode="auto">
            <a:xfrm>
              <a:off x="3154363" y="3429000"/>
              <a:ext cx="800100" cy="582613"/>
            </a:xfrm>
            <a:custGeom>
              <a:avLst/>
              <a:gdLst>
                <a:gd name="T0" fmla="*/ 383 w 504"/>
                <a:gd name="T1" fmla="*/ 0 h 367"/>
                <a:gd name="T2" fmla="*/ 0 w 504"/>
                <a:gd name="T3" fmla="*/ 246 h 367"/>
                <a:gd name="T4" fmla="*/ 504 w 504"/>
                <a:gd name="T5" fmla="*/ 367 h 367"/>
                <a:gd name="T6" fmla="*/ 383 w 504"/>
                <a:gd name="T7" fmla="*/ 0 h 367"/>
              </a:gdLst>
              <a:ahLst/>
              <a:cxnLst>
                <a:cxn ang="0">
                  <a:pos x="T0" y="T1"/>
                </a:cxn>
                <a:cxn ang="0">
                  <a:pos x="T2" y="T3"/>
                </a:cxn>
                <a:cxn ang="0">
                  <a:pos x="T4" y="T5"/>
                </a:cxn>
                <a:cxn ang="0">
                  <a:pos x="T6" y="T7"/>
                </a:cxn>
              </a:cxnLst>
              <a:rect l="0" t="0" r="r" b="b"/>
              <a:pathLst>
                <a:path w="504" h="367">
                  <a:moveTo>
                    <a:pt x="383" y="0"/>
                  </a:moveTo>
                  <a:lnTo>
                    <a:pt x="0" y="246"/>
                  </a:lnTo>
                  <a:lnTo>
                    <a:pt x="504" y="367"/>
                  </a:lnTo>
                  <a:lnTo>
                    <a:pt x="383"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3" name="Freeform 372"/>
            <p:cNvSpPr/>
            <p:nvPr/>
          </p:nvSpPr>
          <p:spPr bwMode="auto">
            <a:xfrm>
              <a:off x="3154363" y="3429000"/>
              <a:ext cx="800100" cy="582613"/>
            </a:xfrm>
            <a:custGeom>
              <a:avLst/>
              <a:gdLst>
                <a:gd name="T0" fmla="*/ 383 w 504"/>
                <a:gd name="T1" fmla="*/ 0 h 367"/>
                <a:gd name="T2" fmla="*/ 0 w 504"/>
                <a:gd name="T3" fmla="*/ 246 h 367"/>
                <a:gd name="T4" fmla="*/ 504 w 504"/>
                <a:gd name="T5" fmla="*/ 367 h 367"/>
                <a:gd name="T6" fmla="*/ 383 w 504"/>
                <a:gd name="T7" fmla="*/ 0 h 367"/>
              </a:gdLst>
              <a:ahLst/>
              <a:cxnLst>
                <a:cxn ang="0">
                  <a:pos x="T0" y="T1"/>
                </a:cxn>
                <a:cxn ang="0">
                  <a:pos x="T2" y="T3"/>
                </a:cxn>
                <a:cxn ang="0">
                  <a:pos x="T4" y="T5"/>
                </a:cxn>
                <a:cxn ang="0">
                  <a:pos x="T6" y="T7"/>
                </a:cxn>
              </a:cxnLst>
              <a:rect l="0" t="0" r="r" b="b"/>
              <a:pathLst>
                <a:path w="504" h="367">
                  <a:moveTo>
                    <a:pt x="383" y="0"/>
                  </a:moveTo>
                  <a:lnTo>
                    <a:pt x="0" y="246"/>
                  </a:lnTo>
                  <a:lnTo>
                    <a:pt x="504" y="367"/>
                  </a:lnTo>
                  <a:lnTo>
                    <a:pt x="3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4" name="Freeform 373"/>
            <p:cNvSpPr/>
            <p:nvPr/>
          </p:nvSpPr>
          <p:spPr bwMode="auto">
            <a:xfrm>
              <a:off x="3800476" y="3417888"/>
              <a:ext cx="627063" cy="582613"/>
            </a:xfrm>
            <a:custGeom>
              <a:avLst/>
              <a:gdLst>
                <a:gd name="T0" fmla="*/ 0 w 395"/>
                <a:gd name="T1" fmla="*/ 0 h 367"/>
                <a:gd name="T2" fmla="*/ 121 w 395"/>
                <a:gd name="T3" fmla="*/ 367 h 367"/>
                <a:gd name="T4" fmla="*/ 395 w 395"/>
                <a:gd name="T5" fmla="*/ 9 h 367"/>
                <a:gd name="T6" fmla="*/ 0 w 395"/>
                <a:gd name="T7" fmla="*/ 0 h 367"/>
              </a:gdLst>
              <a:ahLst/>
              <a:cxnLst>
                <a:cxn ang="0">
                  <a:pos x="T0" y="T1"/>
                </a:cxn>
                <a:cxn ang="0">
                  <a:pos x="T2" y="T3"/>
                </a:cxn>
                <a:cxn ang="0">
                  <a:pos x="T4" y="T5"/>
                </a:cxn>
                <a:cxn ang="0">
                  <a:pos x="T6" y="T7"/>
                </a:cxn>
              </a:cxnLst>
              <a:rect l="0" t="0" r="r" b="b"/>
              <a:pathLst>
                <a:path w="395" h="367">
                  <a:moveTo>
                    <a:pt x="0" y="0"/>
                  </a:moveTo>
                  <a:lnTo>
                    <a:pt x="121" y="367"/>
                  </a:lnTo>
                  <a:lnTo>
                    <a:pt x="395" y="9"/>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5" name="Freeform 374"/>
            <p:cNvSpPr/>
            <p:nvPr/>
          </p:nvSpPr>
          <p:spPr bwMode="auto">
            <a:xfrm>
              <a:off x="3800476" y="3417888"/>
              <a:ext cx="627063" cy="582613"/>
            </a:xfrm>
            <a:custGeom>
              <a:avLst/>
              <a:gdLst>
                <a:gd name="T0" fmla="*/ 0 w 395"/>
                <a:gd name="T1" fmla="*/ 0 h 367"/>
                <a:gd name="T2" fmla="*/ 121 w 395"/>
                <a:gd name="T3" fmla="*/ 367 h 367"/>
                <a:gd name="T4" fmla="*/ 395 w 395"/>
                <a:gd name="T5" fmla="*/ 9 h 367"/>
                <a:gd name="T6" fmla="*/ 0 w 395"/>
                <a:gd name="T7" fmla="*/ 0 h 367"/>
              </a:gdLst>
              <a:ahLst/>
              <a:cxnLst>
                <a:cxn ang="0">
                  <a:pos x="T0" y="T1"/>
                </a:cxn>
                <a:cxn ang="0">
                  <a:pos x="T2" y="T3"/>
                </a:cxn>
                <a:cxn ang="0">
                  <a:pos x="T4" y="T5"/>
                </a:cxn>
                <a:cxn ang="0">
                  <a:pos x="T6" y="T7"/>
                </a:cxn>
              </a:cxnLst>
              <a:rect l="0" t="0" r="r" b="b"/>
              <a:pathLst>
                <a:path w="395" h="367">
                  <a:moveTo>
                    <a:pt x="0" y="0"/>
                  </a:moveTo>
                  <a:lnTo>
                    <a:pt x="121" y="367"/>
                  </a:lnTo>
                  <a:lnTo>
                    <a:pt x="395"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6" name="Freeform 375"/>
            <p:cNvSpPr/>
            <p:nvPr/>
          </p:nvSpPr>
          <p:spPr bwMode="auto">
            <a:xfrm>
              <a:off x="3459163" y="2752725"/>
              <a:ext cx="303213" cy="623888"/>
            </a:xfrm>
            <a:custGeom>
              <a:avLst/>
              <a:gdLst>
                <a:gd name="T0" fmla="*/ 182 w 191"/>
                <a:gd name="T1" fmla="*/ 0 h 393"/>
                <a:gd name="T2" fmla="*/ 0 w 191"/>
                <a:gd name="T3" fmla="*/ 256 h 393"/>
                <a:gd name="T4" fmla="*/ 191 w 191"/>
                <a:gd name="T5" fmla="*/ 393 h 393"/>
                <a:gd name="T6" fmla="*/ 182 w 191"/>
                <a:gd name="T7" fmla="*/ 0 h 393"/>
              </a:gdLst>
              <a:ahLst/>
              <a:cxnLst>
                <a:cxn ang="0">
                  <a:pos x="T0" y="T1"/>
                </a:cxn>
                <a:cxn ang="0">
                  <a:pos x="T2" y="T3"/>
                </a:cxn>
                <a:cxn ang="0">
                  <a:pos x="T4" y="T5"/>
                </a:cxn>
                <a:cxn ang="0">
                  <a:pos x="T6" y="T7"/>
                </a:cxn>
              </a:cxnLst>
              <a:rect l="0" t="0" r="r" b="b"/>
              <a:pathLst>
                <a:path w="191" h="393">
                  <a:moveTo>
                    <a:pt x="182" y="0"/>
                  </a:moveTo>
                  <a:lnTo>
                    <a:pt x="0" y="256"/>
                  </a:lnTo>
                  <a:lnTo>
                    <a:pt x="191" y="393"/>
                  </a:lnTo>
                  <a:lnTo>
                    <a:pt x="182" y="0"/>
                  </a:lnTo>
                  <a:close/>
                </a:path>
              </a:pathLst>
            </a:custGeom>
            <a:solidFill>
              <a:srgbClr val="E4E5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7" name="Freeform 376"/>
            <p:cNvSpPr/>
            <p:nvPr/>
          </p:nvSpPr>
          <p:spPr bwMode="auto">
            <a:xfrm>
              <a:off x="3459163" y="2752725"/>
              <a:ext cx="303213" cy="623888"/>
            </a:xfrm>
            <a:custGeom>
              <a:avLst/>
              <a:gdLst>
                <a:gd name="T0" fmla="*/ 182 w 191"/>
                <a:gd name="T1" fmla="*/ 0 h 393"/>
                <a:gd name="T2" fmla="*/ 0 w 191"/>
                <a:gd name="T3" fmla="*/ 256 h 393"/>
                <a:gd name="T4" fmla="*/ 191 w 191"/>
                <a:gd name="T5" fmla="*/ 393 h 393"/>
                <a:gd name="T6" fmla="*/ 182 w 191"/>
                <a:gd name="T7" fmla="*/ 0 h 393"/>
              </a:gdLst>
              <a:ahLst/>
              <a:cxnLst>
                <a:cxn ang="0">
                  <a:pos x="T0" y="T1"/>
                </a:cxn>
                <a:cxn ang="0">
                  <a:pos x="T2" y="T3"/>
                </a:cxn>
                <a:cxn ang="0">
                  <a:pos x="T4" y="T5"/>
                </a:cxn>
                <a:cxn ang="0">
                  <a:pos x="T6" y="T7"/>
                </a:cxn>
              </a:cxnLst>
              <a:rect l="0" t="0" r="r" b="b"/>
              <a:pathLst>
                <a:path w="191" h="393">
                  <a:moveTo>
                    <a:pt x="182" y="0"/>
                  </a:moveTo>
                  <a:lnTo>
                    <a:pt x="0" y="256"/>
                  </a:lnTo>
                  <a:lnTo>
                    <a:pt x="191" y="393"/>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8" name="Freeform 377"/>
            <p:cNvSpPr/>
            <p:nvPr/>
          </p:nvSpPr>
          <p:spPr bwMode="auto">
            <a:xfrm>
              <a:off x="3138488" y="3189288"/>
              <a:ext cx="609600" cy="608013"/>
            </a:xfrm>
            <a:custGeom>
              <a:avLst/>
              <a:gdLst>
                <a:gd name="T0" fmla="*/ 190 w 384"/>
                <a:gd name="T1" fmla="*/ 0 h 383"/>
                <a:gd name="T2" fmla="*/ 0 w 384"/>
                <a:gd name="T3" fmla="*/ 383 h 383"/>
                <a:gd name="T4" fmla="*/ 384 w 384"/>
                <a:gd name="T5" fmla="*/ 137 h 383"/>
                <a:gd name="T6" fmla="*/ 190 w 384"/>
                <a:gd name="T7" fmla="*/ 0 h 383"/>
              </a:gdLst>
              <a:ahLst/>
              <a:cxnLst>
                <a:cxn ang="0">
                  <a:pos x="T0" y="T1"/>
                </a:cxn>
                <a:cxn ang="0">
                  <a:pos x="T2" y="T3"/>
                </a:cxn>
                <a:cxn ang="0">
                  <a:pos x="T4" y="T5"/>
                </a:cxn>
                <a:cxn ang="0">
                  <a:pos x="T6" y="T7"/>
                </a:cxn>
              </a:cxnLst>
              <a:rect l="0" t="0" r="r" b="b"/>
              <a:pathLst>
                <a:path w="384" h="383">
                  <a:moveTo>
                    <a:pt x="190" y="0"/>
                  </a:moveTo>
                  <a:lnTo>
                    <a:pt x="0" y="383"/>
                  </a:lnTo>
                  <a:lnTo>
                    <a:pt x="384" y="137"/>
                  </a:lnTo>
                  <a:lnTo>
                    <a:pt x="190" y="0"/>
                  </a:lnTo>
                  <a:close/>
                </a:path>
              </a:pathLst>
            </a:custGeom>
            <a:solidFill>
              <a:srgbClr val="DBDCD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9" name="Freeform 378"/>
            <p:cNvSpPr/>
            <p:nvPr/>
          </p:nvSpPr>
          <p:spPr bwMode="auto">
            <a:xfrm>
              <a:off x="3138488" y="3189288"/>
              <a:ext cx="609600" cy="608013"/>
            </a:xfrm>
            <a:custGeom>
              <a:avLst/>
              <a:gdLst>
                <a:gd name="T0" fmla="*/ 190 w 384"/>
                <a:gd name="T1" fmla="*/ 0 h 383"/>
                <a:gd name="T2" fmla="*/ 0 w 384"/>
                <a:gd name="T3" fmla="*/ 383 h 383"/>
                <a:gd name="T4" fmla="*/ 384 w 384"/>
                <a:gd name="T5" fmla="*/ 137 h 383"/>
                <a:gd name="T6" fmla="*/ 190 w 384"/>
                <a:gd name="T7" fmla="*/ 0 h 383"/>
              </a:gdLst>
              <a:ahLst/>
              <a:cxnLst>
                <a:cxn ang="0">
                  <a:pos x="T0" y="T1"/>
                </a:cxn>
                <a:cxn ang="0">
                  <a:pos x="T2" y="T3"/>
                </a:cxn>
                <a:cxn ang="0">
                  <a:pos x="T4" y="T5"/>
                </a:cxn>
                <a:cxn ang="0">
                  <a:pos x="T6" y="T7"/>
                </a:cxn>
              </a:cxnLst>
              <a:rect l="0" t="0" r="r" b="b"/>
              <a:pathLst>
                <a:path w="384" h="383">
                  <a:moveTo>
                    <a:pt x="190" y="0"/>
                  </a:moveTo>
                  <a:lnTo>
                    <a:pt x="0" y="383"/>
                  </a:lnTo>
                  <a:lnTo>
                    <a:pt x="384" y="137"/>
                  </a:lnTo>
                  <a:lnTo>
                    <a:pt x="1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0" name="Freeform 379"/>
            <p:cNvSpPr/>
            <p:nvPr/>
          </p:nvSpPr>
          <p:spPr bwMode="auto">
            <a:xfrm>
              <a:off x="3773488" y="2760663"/>
              <a:ext cx="646113" cy="638175"/>
            </a:xfrm>
            <a:custGeom>
              <a:avLst/>
              <a:gdLst>
                <a:gd name="T0" fmla="*/ 0 w 407"/>
                <a:gd name="T1" fmla="*/ 0 h 402"/>
                <a:gd name="T2" fmla="*/ 12 w 407"/>
                <a:gd name="T3" fmla="*/ 390 h 402"/>
                <a:gd name="T4" fmla="*/ 407 w 407"/>
                <a:gd name="T5" fmla="*/ 402 h 402"/>
                <a:gd name="T6" fmla="*/ 0 w 407"/>
                <a:gd name="T7" fmla="*/ 0 h 402"/>
              </a:gdLst>
              <a:ahLst/>
              <a:cxnLst>
                <a:cxn ang="0">
                  <a:pos x="T0" y="T1"/>
                </a:cxn>
                <a:cxn ang="0">
                  <a:pos x="T2" y="T3"/>
                </a:cxn>
                <a:cxn ang="0">
                  <a:pos x="T4" y="T5"/>
                </a:cxn>
                <a:cxn ang="0">
                  <a:pos x="T6" y="T7"/>
                </a:cxn>
              </a:cxnLst>
              <a:rect l="0" t="0" r="r" b="b"/>
              <a:pathLst>
                <a:path w="407" h="402">
                  <a:moveTo>
                    <a:pt x="0" y="0"/>
                  </a:moveTo>
                  <a:lnTo>
                    <a:pt x="12" y="390"/>
                  </a:lnTo>
                  <a:lnTo>
                    <a:pt x="407" y="402"/>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1" name="Freeform 380"/>
            <p:cNvSpPr/>
            <p:nvPr/>
          </p:nvSpPr>
          <p:spPr bwMode="auto">
            <a:xfrm>
              <a:off x="3773488" y="2760663"/>
              <a:ext cx="646113" cy="638175"/>
            </a:xfrm>
            <a:custGeom>
              <a:avLst/>
              <a:gdLst>
                <a:gd name="T0" fmla="*/ 0 w 407"/>
                <a:gd name="T1" fmla="*/ 0 h 402"/>
                <a:gd name="T2" fmla="*/ 12 w 407"/>
                <a:gd name="T3" fmla="*/ 390 h 402"/>
                <a:gd name="T4" fmla="*/ 407 w 407"/>
                <a:gd name="T5" fmla="*/ 402 h 402"/>
                <a:gd name="T6" fmla="*/ 0 w 407"/>
                <a:gd name="T7" fmla="*/ 0 h 402"/>
              </a:gdLst>
              <a:ahLst/>
              <a:cxnLst>
                <a:cxn ang="0">
                  <a:pos x="T0" y="T1"/>
                </a:cxn>
                <a:cxn ang="0">
                  <a:pos x="T2" y="T3"/>
                </a:cxn>
                <a:cxn ang="0">
                  <a:pos x="T4" y="T5"/>
                </a:cxn>
                <a:cxn ang="0">
                  <a:pos x="T6" y="T7"/>
                </a:cxn>
              </a:cxnLst>
              <a:rect l="0" t="0" r="r" b="b"/>
              <a:pathLst>
                <a:path w="407" h="402">
                  <a:moveTo>
                    <a:pt x="0" y="0"/>
                  </a:moveTo>
                  <a:lnTo>
                    <a:pt x="12" y="390"/>
                  </a:lnTo>
                  <a:lnTo>
                    <a:pt x="407" y="4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2" name="Freeform 381"/>
            <p:cNvSpPr/>
            <p:nvPr/>
          </p:nvSpPr>
          <p:spPr bwMode="auto">
            <a:xfrm>
              <a:off x="7140576" y="4097338"/>
              <a:ext cx="428625" cy="485775"/>
            </a:xfrm>
            <a:custGeom>
              <a:avLst/>
              <a:gdLst>
                <a:gd name="T0" fmla="*/ 234 w 270"/>
                <a:gd name="T1" fmla="*/ 0 h 306"/>
                <a:gd name="T2" fmla="*/ 0 w 270"/>
                <a:gd name="T3" fmla="*/ 128 h 306"/>
                <a:gd name="T4" fmla="*/ 270 w 270"/>
                <a:gd name="T5" fmla="*/ 306 h 306"/>
                <a:gd name="T6" fmla="*/ 234 w 270"/>
                <a:gd name="T7" fmla="*/ 0 h 306"/>
              </a:gdLst>
              <a:ahLst/>
              <a:cxnLst>
                <a:cxn ang="0">
                  <a:pos x="T0" y="T1"/>
                </a:cxn>
                <a:cxn ang="0">
                  <a:pos x="T2" y="T3"/>
                </a:cxn>
                <a:cxn ang="0">
                  <a:pos x="T4" y="T5"/>
                </a:cxn>
                <a:cxn ang="0">
                  <a:pos x="T6" y="T7"/>
                </a:cxn>
              </a:cxnLst>
              <a:rect l="0" t="0" r="r" b="b"/>
              <a:pathLst>
                <a:path w="270" h="306">
                  <a:moveTo>
                    <a:pt x="234" y="0"/>
                  </a:moveTo>
                  <a:lnTo>
                    <a:pt x="0" y="128"/>
                  </a:lnTo>
                  <a:lnTo>
                    <a:pt x="270" y="306"/>
                  </a:lnTo>
                  <a:lnTo>
                    <a:pt x="234"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3" name="Freeform 382"/>
            <p:cNvSpPr/>
            <p:nvPr/>
          </p:nvSpPr>
          <p:spPr bwMode="auto">
            <a:xfrm>
              <a:off x="7140576" y="4097338"/>
              <a:ext cx="428625" cy="485775"/>
            </a:xfrm>
            <a:custGeom>
              <a:avLst/>
              <a:gdLst>
                <a:gd name="T0" fmla="*/ 234 w 270"/>
                <a:gd name="T1" fmla="*/ 0 h 306"/>
                <a:gd name="T2" fmla="*/ 0 w 270"/>
                <a:gd name="T3" fmla="*/ 128 h 306"/>
                <a:gd name="T4" fmla="*/ 270 w 270"/>
                <a:gd name="T5" fmla="*/ 306 h 306"/>
                <a:gd name="T6" fmla="*/ 234 w 270"/>
                <a:gd name="T7" fmla="*/ 0 h 306"/>
              </a:gdLst>
              <a:ahLst/>
              <a:cxnLst>
                <a:cxn ang="0">
                  <a:pos x="T0" y="T1"/>
                </a:cxn>
                <a:cxn ang="0">
                  <a:pos x="T2" y="T3"/>
                </a:cxn>
                <a:cxn ang="0">
                  <a:pos x="T4" y="T5"/>
                </a:cxn>
                <a:cxn ang="0">
                  <a:pos x="T6" y="T7"/>
                </a:cxn>
              </a:cxnLst>
              <a:rect l="0" t="0" r="r" b="b"/>
              <a:pathLst>
                <a:path w="270" h="306">
                  <a:moveTo>
                    <a:pt x="234" y="0"/>
                  </a:moveTo>
                  <a:lnTo>
                    <a:pt x="0" y="128"/>
                  </a:lnTo>
                  <a:lnTo>
                    <a:pt x="270" y="306"/>
                  </a:lnTo>
                  <a:lnTo>
                    <a:pt x="2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4" name="Freeform 383"/>
            <p:cNvSpPr/>
            <p:nvPr/>
          </p:nvSpPr>
          <p:spPr bwMode="auto">
            <a:xfrm>
              <a:off x="7140576" y="4322763"/>
              <a:ext cx="428625" cy="654050"/>
            </a:xfrm>
            <a:custGeom>
              <a:avLst/>
              <a:gdLst>
                <a:gd name="T0" fmla="*/ 0 w 270"/>
                <a:gd name="T1" fmla="*/ 0 h 412"/>
                <a:gd name="T2" fmla="*/ 270 w 270"/>
                <a:gd name="T3" fmla="*/ 412 h 412"/>
                <a:gd name="T4" fmla="*/ 270 w 270"/>
                <a:gd name="T5" fmla="*/ 178 h 412"/>
                <a:gd name="T6" fmla="*/ 0 w 270"/>
                <a:gd name="T7" fmla="*/ 0 h 412"/>
              </a:gdLst>
              <a:ahLst/>
              <a:cxnLst>
                <a:cxn ang="0">
                  <a:pos x="T0" y="T1"/>
                </a:cxn>
                <a:cxn ang="0">
                  <a:pos x="T2" y="T3"/>
                </a:cxn>
                <a:cxn ang="0">
                  <a:pos x="T4" y="T5"/>
                </a:cxn>
                <a:cxn ang="0">
                  <a:pos x="T6" y="T7"/>
                </a:cxn>
              </a:cxnLst>
              <a:rect l="0" t="0" r="r" b="b"/>
              <a:pathLst>
                <a:path w="270" h="412">
                  <a:moveTo>
                    <a:pt x="0" y="0"/>
                  </a:moveTo>
                  <a:lnTo>
                    <a:pt x="270" y="412"/>
                  </a:lnTo>
                  <a:lnTo>
                    <a:pt x="270" y="178"/>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5" name="Freeform 384"/>
            <p:cNvSpPr/>
            <p:nvPr/>
          </p:nvSpPr>
          <p:spPr bwMode="auto">
            <a:xfrm>
              <a:off x="7140576" y="4322763"/>
              <a:ext cx="428625" cy="654050"/>
            </a:xfrm>
            <a:custGeom>
              <a:avLst/>
              <a:gdLst>
                <a:gd name="T0" fmla="*/ 0 w 270"/>
                <a:gd name="T1" fmla="*/ 0 h 412"/>
                <a:gd name="T2" fmla="*/ 270 w 270"/>
                <a:gd name="T3" fmla="*/ 412 h 412"/>
                <a:gd name="T4" fmla="*/ 270 w 270"/>
                <a:gd name="T5" fmla="*/ 178 h 412"/>
                <a:gd name="T6" fmla="*/ 0 w 270"/>
                <a:gd name="T7" fmla="*/ 0 h 412"/>
              </a:gdLst>
              <a:ahLst/>
              <a:cxnLst>
                <a:cxn ang="0">
                  <a:pos x="T0" y="T1"/>
                </a:cxn>
                <a:cxn ang="0">
                  <a:pos x="T2" y="T3"/>
                </a:cxn>
                <a:cxn ang="0">
                  <a:pos x="T4" y="T5"/>
                </a:cxn>
                <a:cxn ang="0">
                  <a:pos x="T6" y="T7"/>
                </a:cxn>
              </a:cxnLst>
              <a:rect l="0" t="0" r="r" b="b"/>
              <a:pathLst>
                <a:path w="270" h="412">
                  <a:moveTo>
                    <a:pt x="0" y="0"/>
                  </a:moveTo>
                  <a:lnTo>
                    <a:pt x="270" y="412"/>
                  </a:lnTo>
                  <a:lnTo>
                    <a:pt x="270" y="1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6" name="Freeform 385"/>
            <p:cNvSpPr/>
            <p:nvPr/>
          </p:nvSpPr>
          <p:spPr bwMode="auto">
            <a:xfrm>
              <a:off x="4941888" y="1570038"/>
              <a:ext cx="527050" cy="847725"/>
            </a:xfrm>
            <a:custGeom>
              <a:avLst/>
              <a:gdLst>
                <a:gd name="T0" fmla="*/ 332 w 332"/>
                <a:gd name="T1" fmla="*/ 0 h 534"/>
                <a:gd name="T2" fmla="*/ 0 w 332"/>
                <a:gd name="T3" fmla="*/ 343 h 534"/>
                <a:gd name="T4" fmla="*/ 131 w 332"/>
                <a:gd name="T5" fmla="*/ 534 h 534"/>
                <a:gd name="T6" fmla="*/ 332 w 332"/>
                <a:gd name="T7" fmla="*/ 0 h 534"/>
              </a:gdLst>
              <a:ahLst/>
              <a:cxnLst>
                <a:cxn ang="0">
                  <a:pos x="T0" y="T1"/>
                </a:cxn>
                <a:cxn ang="0">
                  <a:pos x="T2" y="T3"/>
                </a:cxn>
                <a:cxn ang="0">
                  <a:pos x="T4" y="T5"/>
                </a:cxn>
                <a:cxn ang="0">
                  <a:pos x="T6" y="T7"/>
                </a:cxn>
              </a:cxnLst>
              <a:rect l="0" t="0" r="r" b="b"/>
              <a:pathLst>
                <a:path w="332" h="534">
                  <a:moveTo>
                    <a:pt x="332" y="0"/>
                  </a:moveTo>
                  <a:lnTo>
                    <a:pt x="0" y="343"/>
                  </a:lnTo>
                  <a:lnTo>
                    <a:pt x="131" y="534"/>
                  </a:lnTo>
                  <a:lnTo>
                    <a:pt x="332" y="0"/>
                  </a:lnTo>
                  <a:close/>
                </a:path>
              </a:pathLst>
            </a:custGeom>
            <a:solidFill>
              <a:srgbClr val="CECF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7" name="Freeform 386"/>
            <p:cNvSpPr/>
            <p:nvPr/>
          </p:nvSpPr>
          <p:spPr bwMode="auto">
            <a:xfrm>
              <a:off x="4941888" y="1570038"/>
              <a:ext cx="527050" cy="847725"/>
            </a:xfrm>
            <a:custGeom>
              <a:avLst/>
              <a:gdLst>
                <a:gd name="T0" fmla="*/ 332 w 332"/>
                <a:gd name="T1" fmla="*/ 0 h 534"/>
                <a:gd name="T2" fmla="*/ 0 w 332"/>
                <a:gd name="T3" fmla="*/ 343 h 534"/>
                <a:gd name="T4" fmla="*/ 131 w 332"/>
                <a:gd name="T5" fmla="*/ 534 h 534"/>
                <a:gd name="T6" fmla="*/ 332 w 332"/>
                <a:gd name="T7" fmla="*/ 0 h 534"/>
              </a:gdLst>
              <a:ahLst/>
              <a:cxnLst>
                <a:cxn ang="0">
                  <a:pos x="T0" y="T1"/>
                </a:cxn>
                <a:cxn ang="0">
                  <a:pos x="T2" y="T3"/>
                </a:cxn>
                <a:cxn ang="0">
                  <a:pos x="T4" y="T5"/>
                </a:cxn>
                <a:cxn ang="0">
                  <a:pos x="T6" y="T7"/>
                </a:cxn>
              </a:cxnLst>
              <a:rect l="0" t="0" r="r" b="b"/>
              <a:pathLst>
                <a:path w="332" h="534">
                  <a:moveTo>
                    <a:pt x="332" y="0"/>
                  </a:moveTo>
                  <a:lnTo>
                    <a:pt x="0" y="343"/>
                  </a:lnTo>
                  <a:lnTo>
                    <a:pt x="131" y="53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8" name="Freeform 387"/>
            <p:cNvSpPr/>
            <p:nvPr/>
          </p:nvSpPr>
          <p:spPr bwMode="auto">
            <a:xfrm>
              <a:off x="4391026" y="2133600"/>
              <a:ext cx="728663" cy="303213"/>
            </a:xfrm>
            <a:custGeom>
              <a:avLst/>
              <a:gdLst>
                <a:gd name="T0" fmla="*/ 331 w 459"/>
                <a:gd name="T1" fmla="*/ 0 h 191"/>
                <a:gd name="T2" fmla="*/ 0 w 459"/>
                <a:gd name="T3" fmla="*/ 85 h 191"/>
                <a:gd name="T4" fmla="*/ 459 w 459"/>
                <a:gd name="T5" fmla="*/ 191 h 191"/>
                <a:gd name="T6" fmla="*/ 331 w 459"/>
                <a:gd name="T7" fmla="*/ 0 h 191"/>
              </a:gdLst>
              <a:ahLst/>
              <a:cxnLst>
                <a:cxn ang="0">
                  <a:pos x="T0" y="T1"/>
                </a:cxn>
                <a:cxn ang="0">
                  <a:pos x="T2" y="T3"/>
                </a:cxn>
                <a:cxn ang="0">
                  <a:pos x="T4" y="T5"/>
                </a:cxn>
                <a:cxn ang="0">
                  <a:pos x="T6" y="T7"/>
                </a:cxn>
              </a:cxnLst>
              <a:rect l="0" t="0" r="r" b="b"/>
              <a:pathLst>
                <a:path w="459" h="191">
                  <a:moveTo>
                    <a:pt x="331" y="0"/>
                  </a:moveTo>
                  <a:lnTo>
                    <a:pt x="0" y="85"/>
                  </a:lnTo>
                  <a:lnTo>
                    <a:pt x="459" y="191"/>
                  </a:lnTo>
                  <a:lnTo>
                    <a:pt x="331" y="0"/>
                  </a:lnTo>
                  <a:close/>
                </a:path>
              </a:pathLst>
            </a:custGeom>
            <a:solidFill>
              <a:srgbClr val="B9BAB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9" name="Freeform 388"/>
            <p:cNvSpPr/>
            <p:nvPr/>
          </p:nvSpPr>
          <p:spPr bwMode="auto">
            <a:xfrm>
              <a:off x="4391026" y="2133600"/>
              <a:ext cx="728663" cy="303213"/>
            </a:xfrm>
            <a:custGeom>
              <a:avLst/>
              <a:gdLst>
                <a:gd name="T0" fmla="*/ 331 w 459"/>
                <a:gd name="T1" fmla="*/ 0 h 191"/>
                <a:gd name="T2" fmla="*/ 0 w 459"/>
                <a:gd name="T3" fmla="*/ 85 h 191"/>
                <a:gd name="T4" fmla="*/ 459 w 459"/>
                <a:gd name="T5" fmla="*/ 191 h 191"/>
                <a:gd name="T6" fmla="*/ 331 w 459"/>
                <a:gd name="T7" fmla="*/ 0 h 191"/>
              </a:gdLst>
              <a:ahLst/>
              <a:cxnLst>
                <a:cxn ang="0">
                  <a:pos x="T0" y="T1"/>
                </a:cxn>
                <a:cxn ang="0">
                  <a:pos x="T2" y="T3"/>
                </a:cxn>
                <a:cxn ang="0">
                  <a:pos x="T4" y="T5"/>
                </a:cxn>
                <a:cxn ang="0">
                  <a:pos x="T6" y="T7"/>
                </a:cxn>
              </a:cxnLst>
              <a:rect l="0" t="0" r="r" b="b"/>
              <a:pathLst>
                <a:path w="459" h="191">
                  <a:moveTo>
                    <a:pt x="331" y="0"/>
                  </a:moveTo>
                  <a:lnTo>
                    <a:pt x="0" y="85"/>
                  </a:lnTo>
                  <a:lnTo>
                    <a:pt x="459" y="191"/>
                  </a:lnTo>
                  <a:lnTo>
                    <a:pt x="3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0" name="Freeform 389"/>
            <p:cNvSpPr/>
            <p:nvPr/>
          </p:nvSpPr>
          <p:spPr bwMode="auto">
            <a:xfrm>
              <a:off x="5172076" y="1573213"/>
              <a:ext cx="511175" cy="849313"/>
            </a:xfrm>
            <a:custGeom>
              <a:avLst/>
              <a:gdLst>
                <a:gd name="T0" fmla="*/ 201 w 322"/>
                <a:gd name="T1" fmla="*/ 0 h 535"/>
                <a:gd name="T2" fmla="*/ 0 w 322"/>
                <a:gd name="T3" fmla="*/ 535 h 535"/>
                <a:gd name="T4" fmla="*/ 322 w 322"/>
                <a:gd name="T5" fmla="*/ 360 h 535"/>
                <a:gd name="T6" fmla="*/ 201 w 322"/>
                <a:gd name="T7" fmla="*/ 0 h 535"/>
              </a:gdLst>
              <a:ahLst/>
              <a:cxnLst>
                <a:cxn ang="0">
                  <a:pos x="T0" y="T1"/>
                </a:cxn>
                <a:cxn ang="0">
                  <a:pos x="T2" y="T3"/>
                </a:cxn>
                <a:cxn ang="0">
                  <a:pos x="T4" y="T5"/>
                </a:cxn>
                <a:cxn ang="0">
                  <a:pos x="T6" y="T7"/>
                </a:cxn>
              </a:cxnLst>
              <a:rect l="0" t="0" r="r" b="b"/>
              <a:pathLst>
                <a:path w="322" h="535">
                  <a:moveTo>
                    <a:pt x="201" y="0"/>
                  </a:moveTo>
                  <a:lnTo>
                    <a:pt x="0" y="535"/>
                  </a:lnTo>
                  <a:lnTo>
                    <a:pt x="322" y="360"/>
                  </a:lnTo>
                  <a:lnTo>
                    <a:pt x="201"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1" name="Freeform 390"/>
            <p:cNvSpPr/>
            <p:nvPr/>
          </p:nvSpPr>
          <p:spPr bwMode="auto">
            <a:xfrm>
              <a:off x="5172076" y="1573213"/>
              <a:ext cx="511175" cy="849313"/>
            </a:xfrm>
            <a:custGeom>
              <a:avLst/>
              <a:gdLst>
                <a:gd name="T0" fmla="*/ 201 w 322"/>
                <a:gd name="T1" fmla="*/ 0 h 535"/>
                <a:gd name="T2" fmla="*/ 0 w 322"/>
                <a:gd name="T3" fmla="*/ 535 h 535"/>
                <a:gd name="T4" fmla="*/ 322 w 322"/>
                <a:gd name="T5" fmla="*/ 360 h 535"/>
                <a:gd name="T6" fmla="*/ 201 w 322"/>
                <a:gd name="T7" fmla="*/ 0 h 535"/>
              </a:gdLst>
              <a:ahLst/>
              <a:cxnLst>
                <a:cxn ang="0">
                  <a:pos x="T0" y="T1"/>
                </a:cxn>
                <a:cxn ang="0">
                  <a:pos x="T2" y="T3"/>
                </a:cxn>
                <a:cxn ang="0">
                  <a:pos x="T4" y="T5"/>
                </a:cxn>
                <a:cxn ang="0">
                  <a:pos x="T6" y="T7"/>
                </a:cxn>
              </a:cxnLst>
              <a:rect l="0" t="0" r="r" b="b"/>
              <a:pathLst>
                <a:path w="322" h="535">
                  <a:moveTo>
                    <a:pt x="201" y="0"/>
                  </a:moveTo>
                  <a:lnTo>
                    <a:pt x="0" y="535"/>
                  </a:lnTo>
                  <a:lnTo>
                    <a:pt x="322" y="360"/>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2" name="Freeform 391"/>
            <p:cNvSpPr/>
            <p:nvPr/>
          </p:nvSpPr>
          <p:spPr bwMode="auto">
            <a:xfrm>
              <a:off x="6351588" y="3022600"/>
              <a:ext cx="769938" cy="684213"/>
            </a:xfrm>
            <a:custGeom>
              <a:avLst/>
              <a:gdLst>
                <a:gd name="T0" fmla="*/ 336 w 485"/>
                <a:gd name="T1" fmla="*/ 0 h 431"/>
                <a:gd name="T2" fmla="*/ 0 w 485"/>
                <a:gd name="T3" fmla="*/ 431 h 431"/>
                <a:gd name="T4" fmla="*/ 485 w 485"/>
                <a:gd name="T5" fmla="*/ 348 h 431"/>
                <a:gd name="T6" fmla="*/ 336 w 485"/>
                <a:gd name="T7" fmla="*/ 0 h 431"/>
              </a:gdLst>
              <a:ahLst/>
              <a:cxnLst>
                <a:cxn ang="0">
                  <a:pos x="T0" y="T1"/>
                </a:cxn>
                <a:cxn ang="0">
                  <a:pos x="T2" y="T3"/>
                </a:cxn>
                <a:cxn ang="0">
                  <a:pos x="T4" y="T5"/>
                </a:cxn>
                <a:cxn ang="0">
                  <a:pos x="T6" y="T7"/>
                </a:cxn>
              </a:cxnLst>
              <a:rect l="0" t="0" r="r" b="b"/>
              <a:pathLst>
                <a:path w="485" h="431">
                  <a:moveTo>
                    <a:pt x="336" y="0"/>
                  </a:moveTo>
                  <a:lnTo>
                    <a:pt x="0" y="431"/>
                  </a:lnTo>
                  <a:lnTo>
                    <a:pt x="485" y="348"/>
                  </a:lnTo>
                  <a:lnTo>
                    <a:pt x="336"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3" name="Freeform 392"/>
            <p:cNvSpPr/>
            <p:nvPr/>
          </p:nvSpPr>
          <p:spPr bwMode="auto">
            <a:xfrm>
              <a:off x="6351588" y="3022600"/>
              <a:ext cx="769938" cy="684213"/>
            </a:xfrm>
            <a:custGeom>
              <a:avLst/>
              <a:gdLst>
                <a:gd name="T0" fmla="*/ 336 w 485"/>
                <a:gd name="T1" fmla="*/ 0 h 431"/>
                <a:gd name="T2" fmla="*/ 0 w 485"/>
                <a:gd name="T3" fmla="*/ 431 h 431"/>
                <a:gd name="T4" fmla="*/ 485 w 485"/>
                <a:gd name="T5" fmla="*/ 348 h 431"/>
                <a:gd name="T6" fmla="*/ 336 w 485"/>
                <a:gd name="T7" fmla="*/ 0 h 431"/>
              </a:gdLst>
              <a:ahLst/>
              <a:cxnLst>
                <a:cxn ang="0">
                  <a:pos x="T0" y="T1"/>
                </a:cxn>
                <a:cxn ang="0">
                  <a:pos x="T2" y="T3"/>
                </a:cxn>
                <a:cxn ang="0">
                  <a:pos x="T4" y="T5"/>
                </a:cxn>
                <a:cxn ang="0">
                  <a:pos x="T6" y="T7"/>
                </a:cxn>
              </a:cxnLst>
              <a:rect l="0" t="0" r="r" b="b"/>
              <a:pathLst>
                <a:path w="485" h="431">
                  <a:moveTo>
                    <a:pt x="336" y="0"/>
                  </a:moveTo>
                  <a:lnTo>
                    <a:pt x="0" y="431"/>
                  </a:lnTo>
                  <a:lnTo>
                    <a:pt x="485" y="348"/>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4" name="Freeform 393"/>
            <p:cNvSpPr/>
            <p:nvPr/>
          </p:nvSpPr>
          <p:spPr bwMode="auto">
            <a:xfrm>
              <a:off x="6915151" y="3016250"/>
              <a:ext cx="500063" cy="555625"/>
            </a:xfrm>
            <a:custGeom>
              <a:avLst/>
              <a:gdLst>
                <a:gd name="T0" fmla="*/ 0 w 315"/>
                <a:gd name="T1" fmla="*/ 0 h 350"/>
                <a:gd name="T2" fmla="*/ 149 w 315"/>
                <a:gd name="T3" fmla="*/ 350 h 350"/>
                <a:gd name="T4" fmla="*/ 315 w 315"/>
                <a:gd name="T5" fmla="*/ 296 h 350"/>
                <a:gd name="T6" fmla="*/ 0 w 315"/>
                <a:gd name="T7" fmla="*/ 0 h 350"/>
              </a:gdLst>
              <a:ahLst/>
              <a:cxnLst>
                <a:cxn ang="0">
                  <a:pos x="T0" y="T1"/>
                </a:cxn>
                <a:cxn ang="0">
                  <a:pos x="T2" y="T3"/>
                </a:cxn>
                <a:cxn ang="0">
                  <a:pos x="T4" y="T5"/>
                </a:cxn>
                <a:cxn ang="0">
                  <a:pos x="T6" y="T7"/>
                </a:cxn>
              </a:cxnLst>
              <a:rect l="0" t="0" r="r" b="b"/>
              <a:pathLst>
                <a:path w="315" h="350">
                  <a:moveTo>
                    <a:pt x="0" y="0"/>
                  </a:moveTo>
                  <a:lnTo>
                    <a:pt x="149" y="350"/>
                  </a:lnTo>
                  <a:lnTo>
                    <a:pt x="315" y="296"/>
                  </a:lnTo>
                  <a:lnTo>
                    <a:pt x="0" y="0"/>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5" name="Freeform 394"/>
            <p:cNvSpPr/>
            <p:nvPr/>
          </p:nvSpPr>
          <p:spPr bwMode="auto">
            <a:xfrm>
              <a:off x="6915151" y="3016250"/>
              <a:ext cx="500063" cy="555625"/>
            </a:xfrm>
            <a:custGeom>
              <a:avLst/>
              <a:gdLst>
                <a:gd name="T0" fmla="*/ 0 w 315"/>
                <a:gd name="T1" fmla="*/ 0 h 350"/>
                <a:gd name="T2" fmla="*/ 149 w 315"/>
                <a:gd name="T3" fmla="*/ 350 h 350"/>
                <a:gd name="T4" fmla="*/ 315 w 315"/>
                <a:gd name="T5" fmla="*/ 296 h 350"/>
                <a:gd name="T6" fmla="*/ 0 w 315"/>
                <a:gd name="T7" fmla="*/ 0 h 350"/>
              </a:gdLst>
              <a:ahLst/>
              <a:cxnLst>
                <a:cxn ang="0">
                  <a:pos x="T0" y="T1"/>
                </a:cxn>
                <a:cxn ang="0">
                  <a:pos x="T2" y="T3"/>
                </a:cxn>
                <a:cxn ang="0">
                  <a:pos x="T4" y="T5"/>
                </a:cxn>
                <a:cxn ang="0">
                  <a:pos x="T6" y="T7"/>
                </a:cxn>
              </a:cxnLst>
              <a:rect l="0" t="0" r="r" b="b"/>
              <a:pathLst>
                <a:path w="315" h="350">
                  <a:moveTo>
                    <a:pt x="0" y="0"/>
                  </a:moveTo>
                  <a:lnTo>
                    <a:pt x="149" y="350"/>
                  </a:lnTo>
                  <a:lnTo>
                    <a:pt x="315" y="29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6" name="Freeform 395"/>
            <p:cNvSpPr/>
            <p:nvPr/>
          </p:nvSpPr>
          <p:spPr bwMode="auto">
            <a:xfrm>
              <a:off x="6491288" y="2700338"/>
              <a:ext cx="450850" cy="269875"/>
            </a:xfrm>
            <a:custGeom>
              <a:avLst/>
              <a:gdLst>
                <a:gd name="T0" fmla="*/ 284 w 284"/>
                <a:gd name="T1" fmla="*/ 0 h 170"/>
                <a:gd name="T2" fmla="*/ 0 w 284"/>
                <a:gd name="T3" fmla="*/ 42 h 170"/>
                <a:gd name="T4" fmla="*/ 246 w 284"/>
                <a:gd name="T5" fmla="*/ 170 h 170"/>
                <a:gd name="T6" fmla="*/ 284 w 284"/>
                <a:gd name="T7" fmla="*/ 0 h 170"/>
              </a:gdLst>
              <a:ahLst/>
              <a:cxnLst>
                <a:cxn ang="0">
                  <a:pos x="T0" y="T1"/>
                </a:cxn>
                <a:cxn ang="0">
                  <a:pos x="T2" y="T3"/>
                </a:cxn>
                <a:cxn ang="0">
                  <a:pos x="T4" y="T5"/>
                </a:cxn>
                <a:cxn ang="0">
                  <a:pos x="T6" y="T7"/>
                </a:cxn>
              </a:cxnLst>
              <a:rect l="0" t="0" r="r" b="b"/>
              <a:pathLst>
                <a:path w="284" h="170">
                  <a:moveTo>
                    <a:pt x="284" y="0"/>
                  </a:moveTo>
                  <a:lnTo>
                    <a:pt x="0" y="42"/>
                  </a:lnTo>
                  <a:lnTo>
                    <a:pt x="246" y="170"/>
                  </a:lnTo>
                  <a:lnTo>
                    <a:pt x="284" y="0"/>
                  </a:lnTo>
                  <a:close/>
                </a:path>
              </a:pathLst>
            </a:cu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7" name="Freeform 396"/>
            <p:cNvSpPr/>
            <p:nvPr/>
          </p:nvSpPr>
          <p:spPr bwMode="auto">
            <a:xfrm>
              <a:off x="6491288" y="2700338"/>
              <a:ext cx="450850" cy="269875"/>
            </a:xfrm>
            <a:custGeom>
              <a:avLst/>
              <a:gdLst>
                <a:gd name="T0" fmla="*/ 284 w 284"/>
                <a:gd name="T1" fmla="*/ 0 h 170"/>
                <a:gd name="T2" fmla="*/ 0 w 284"/>
                <a:gd name="T3" fmla="*/ 42 h 170"/>
                <a:gd name="T4" fmla="*/ 246 w 284"/>
                <a:gd name="T5" fmla="*/ 170 h 170"/>
                <a:gd name="T6" fmla="*/ 284 w 284"/>
                <a:gd name="T7" fmla="*/ 0 h 170"/>
              </a:gdLst>
              <a:ahLst/>
              <a:cxnLst>
                <a:cxn ang="0">
                  <a:pos x="T0" y="T1"/>
                </a:cxn>
                <a:cxn ang="0">
                  <a:pos x="T2" y="T3"/>
                </a:cxn>
                <a:cxn ang="0">
                  <a:pos x="T4" y="T5"/>
                </a:cxn>
                <a:cxn ang="0">
                  <a:pos x="T6" y="T7"/>
                </a:cxn>
              </a:cxnLst>
              <a:rect l="0" t="0" r="r" b="b"/>
              <a:pathLst>
                <a:path w="284" h="170">
                  <a:moveTo>
                    <a:pt x="284" y="0"/>
                  </a:moveTo>
                  <a:lnTo>
                    <a:pt x="0" y="42"/>
                  </a:lnTo>
                  <a:lnTo>
                    <a:pt x="246" y="170"/>
                  </a:lnTo>
                  <a:lnTo>
                    <a:pt x="2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8" name="Freeform 397"/>
            <p:cNvSpPr/>
            <p:nvPr/>
          </p:nvSpPr>
          <p:spPr bwMode="auto">
            <a:xfrm>
              <a:off x="6911976" y="2700338"/>
              <a:ext cx="588963" cy="269875"/>
            </a:xfrm>
            <a:custGeom>
              <a:avLst/>
              <a:gdLst>
                <a:gd name="T0" fmla="*/ 35 w 371"/>
                <a:gd name="T1" fmla="*/ 0 h 170"/>
                <a:gd name="T2" fmla="*/ 0 w 371"/>
                <a:gd name="T3" fmla="*/ 170 h 170"/>
                <a:gd name="T4" fmla="*/ 371 w 371"/>
                <a:gd name="T5" fmla="*/ 47 h 170"/>
                <a:gd name="T6" fmla="*/ 35 w 371"/>
                <a:gd name="T7" fmla="*/ 0 h 170"/>
              </a:gdLst>
              <a:ahLst/>
              <a:cxnLst>
                <a:cxn ang="0">
                  <a:pos x="T0" y="T1"/>
                </a:cxn>
                <a:cxn ang="0">
                  <a:pos x="T2" y="T3"/>
                </a:cxn>
                <a:cxn ang="0">
                  <a:pos x="T4" y="T5"/>
                </a:cxn>
                <a:cxn ang="0">
                  <a:pos x="T6" y="T7"/>
                </a:cxn>
              </a:cxnLst>
              <a:rect l="0" t="0" r="r" b="b"/>
              <a:pathLst>
                <a:path w="371" h="170">
                  <a:moveTo>
                    <a:pt x="35" y="0"/>
                  </a:moveTo>
                  <a:lnTo>
                    <a:pt x="0" y="170"/>
                  </a:lnTo>
                  <a:lnTo>
                    <a:pt x="371" y="47"/>
                  </a:lnTo>
                  <a:lnTo>
                    <a:pt x="35"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9" name="Freeform 398"/>
            <p:cNvSpPr/>
            <p:nvPr/>
          </p:nvSpPr>
          <p:spPr bwMode="auto">
            <a:xfrm>
              <a:off x="6911976" y="2700338"/>
              <a:ext cx="588963" cy="269875"/>
            </a:xfrm>
            <a:custGeom>
              <a:avLst/>
              <a:gdLst>
                <a:gd name="T0" fmla="*/ 35 w 371"/>
                <a:gd name="T1" fmla="*/ 0 h 170"/>
                <a:gd name="T2" fmla="*/ 0 w 371"/>
                <a:gd name="T3" fmla="*/ 170 h 170"/>
                <a:gd name="T4" fmla="*/ 371 w 371"/>
                <a:gd name="T5" fmla="*/ 47 h 170"/>
                <a:gd name="T6" fmla="*/ 35 w 371"/>
                <a:gd name="T7" fmla="*/ 0 h 170"/>
              </a:gdLst>
              <a:ahLst/>
              <a:cxnLst>
                <a:cxn ang="0">
                  <a:pos x="T0" y="T1"/>
                </a:cxn>
                <a:cxn ang="0">
                  <a:pos x="T2" y="T3"/>
                </a:cxn>
                <a:cxn ang="0">
                  <a:pos x="T4" y="T5"/>
                </a:cxn>
                <a:cxn ang="0">
                  <a:pos x="T6" y="T7"/>
                </a:cxn>
              </a:cxnLst>
              <a:rect l="0" t="0" r="r" b="b"/>
              <a:pathLst>
                <a:path w="371" h="170">
                  <a:moveTo>
                    <a:pt x="35" y="0"/>
                  </a:moveTo>
                  <a:lnTo>
                    <a:pt x="0" y="170"/>
                  </a:lnTo>
                  <a:lnTo>
                    <a:pt x="371" y="47"/>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0" name="Freeform 399"/>
            <p:cNvSpPr/>
            <p:nvPr/>
          </p:nvSpPr>
          <p:spPr bwMode="auto">
            <a:xfrm>
              <a:off x="6235701" y="3008313"/>
              <a:ext cx="622300" cy="684213"/>
            </a:xfrm>
            <a:custGeom>
              <a:avLst/>
              <a:gdLst>
                <a:gd name="T0" fmla="*/ 392 w 392"/>
                <a:gd name="T1" fmla="*/ 0 h 431"/>
                <a:gd name="T2" fmla="*/ 0 w 392"/>
                <a:gd name="T3" fmla="*/ 47 h 431"/>
                <a:gd name="T4" fmla="*/ 56 w 392"/>
                <a:gd name="T5" fmla="*/ 431 h 431"/>
                <a:gd name="T6" fmla="*/ 392 w 392"/>
                <a:gd name="T7" fmla="*/ 0 h 431"/>
              </a:gdLst>
              <a:ahLst/>
              <a:cxnLst>
                <a:cxn ang="0">
                  <a:pos x="T0" y="T1"/>
                </a:cxn>
                <a:cxn ang="0">
                  <a:pos x="T2" y="T3"/>
                </a:cxn>
                <a:cxn ang="0">
                  <a:pos x="T4" y="T5"/>
                </a:cxn>
                <a:cxn ang="0">
                  <a:pos x="T6" y="T7"/>
                </a:cxn>
              </a:cxnLst>
              <a:rect l="0" t="0" r="r" b="b"/>
              <a:pathLst>
                <a:path w="392" h="431">
                  <a:moveTo>
                    <a:pt x="392" y="0"/>
                  </a:moveTo>
                  <a:lnTo>
                    <a:pt x="0" y="47"/>
                  </a:lnTo>
                  <a:lnTo>
                    <a:pt x="56" y="431"/>
                  </a:lnTo>
                  <a:lnTo>
                    <a:pt x="392" y="0"/>
                  </a:lnTo>
                  <a:close/>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1" name="Freeform 400"/>
            <p:cNvSpPr/>
            <p:nvPr/>
          </p:nvSpPr>
          <p:spPr bwMode="auto">
            <a:xfrm>
              <a:off x="6235701" y="3008313"/>
              <a:ext cx="622300" cy="684213"/>
            </a:xfrm>
            <a:custGeom>
              <a:avLst/>
              <a:gdLst>
                <a:gd name="T0" fmla="*/ 392 w 392"/>
                <a:gd name="T1" fmla="*/ 0 h 431"/>
                <a:gd name="T2" fmla="*/ 0 w 392"/>
                <a:gd name="T3" fmla="*/ 47 h 431"/>
                <a:gd name="T4" fmla="*/ 56 w 392"/>
                <a:gd name="T5" fmla="*/ 431 h 431"/>
                <a:gd name="T6" fmla="*/ 392 w 392"/>
                <a:gd name="T7" fmla="*/ 0 h 431"/>
              </a:gdLst>
              <a:ahLst/>
              <a:cxnLst>
                <a:cxn ang="0">
                  <a:pos x="T0" y="T1"/>
                </a:cxn>
                <a:cxn ang="0">
                  <a:pos x="T2" y="T3"/>
                </a:cxn>
                <a:cxn ang="0">
                  <a:pos x="T4" y="T5"/>
                </a:cxn>
                <a:cxn ang="0">
                  <a:pos x="T6" y="T7"/>
                </a:cxn>
              </a:cxnLst>
              <a:rect l="0" t="0" r="r" b="b"/>
              <a:pathLst>
                <a:path w="392" h="431">
                  <a:moveTo>
                    <a:pt x="392" y="0"/>
                  </a:moveTo>
                  <a:lnTo>
                    <a:pt x="0" y="47"/>
                  </a:lnTo>
                  <a:lnTo>
                    <a:pt x="56" y="431"/>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2" name="Freeform 401"/>
            <p:cNvSpPr/>
            <p:nvPr/>
          </p:nvSpPr>
          <p:spPr bwMode="auto">
            <a:xfrm>
              <a:off x="6926263" y="2797175"/>
              <a:ext cx="585788" cy="665163"/>
            </a:xfrm>
            <a:custGeom>
              <a:avLst/>
              <a:gdLst>
                <a:gd name="T0" fmla="*/ 369 w 369"/>
                <a:gd name="T1" fmla="*/ 0 h 419"/>
                <a:gd name="T2" fmla="*/ 0 w 369"/>
                <a:gd name="T3" fmla="*/ 123 h 419"/>
                <a:gd name="T4" fmla="*/ 312 w 369"/>
                <a:gd name="T5" fmla="*/ 419 h 419"/>
                <a:gd name="T6" fmla="*/ 369 w 369"/>
                <a:gd name="T7" fmla="*/ 0 h 419"/>
              </a:gdLst>
              <a:ahLst/>
              <a:cxnLst>
                <a:cxn ang="0">
                  <a:pos x="T0" y="T1"/>
                </a:cxn>
                <a:cxn ang="0">
                  <a:pos x="T2" y="T3"/>
                </a:cxn>
                <a:cxn ang="0">
                  <a:pos x="T4" y="T5"/>
                </a:cxn>
                <a:cxn ang="0">
                  <a:pos x="T6" y="T7"/>
                </a:cxn>
              </a:cxnLst>
              <a:rect l="0" t="0" r="r" b="b"/>
              <a:pathLst>
                <a:path w="369" h="419">
                  <a:moveTo>
                    <a:pt x="369" y="0"/>
                  </a:moveTo>
                  <a:lnTo>
                    <a:pt x="0" y="123"/>
                  </a:lnTo>
                  <a:lnTo>
                    <a:pt x="312" y="419"/>
                  </a:lnTo>
                  <a:lnTo>
                    <a:pt x="369" y="0"/>
                  </a:lnTo>
                  <a:close/>
                </a:path>
              </a:pathLst>
            </a:custGeom>
            <a:solidFill>
              <a:srgbClr val="E4E5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3" name="Freeform 402"/>
            <p:cNvSpPr/>
            <p:nvPr/>
          </p:nvSpPr>
          <p:spPr bwMode="auto">
            <a:xfrm>
              <a:off x="6926263" y="2797175"/>
              <a:ext cx="585788" cy="665163"/>
            </a:xfrm>
            <a:custGeom>
              <a:avLst/>
              <a:gdLst>
                <a:gd name="T0" fmla="*/ 369 w 369"/>
                <a:gd name="T1" fmla="*/ 0 h 419"/>
                <a:gd name="T2" fmla="*/ 0 w 369"/>
                <a:gd name="T3" fmla="*/ 123 h 419"/>
                <a:gd name="T4" fmla="*/ 312 w 369"/>
                <a:gd name="T5" fmla="*/ 419 h 419"/>
                <a:gd name="T6" fmla="*/ 369 w 369"/>
                <a:gd name="T7" fmla="*/ 0 h 419"/>
              </a:gdLst>
              <a:ahLst/>
              <a:cxnLst>
                <a:cxn ang="0">
                  <a:pos x="T0" y="T1"/>
                </a:cxn>
                <a:cxn ang="0">
                  <a:pos x="T2" y="T3"/>
                </a:cxn>
                <a:cxn ang="0">
                  <a:pos x="T4" y="T5"/>
                </a:cxn>
                <a:cxn ang="0">
                  <a:pos x="T6" y="T7"/>
                </a:cxn>
              </a:cxnLst>
              <a:rect l="0" t="0" r="r" b="b"/>
              <a:pathLst>
                <a:path w="369" h="419">
                  <a:moveTo>
                    <a:pt x="369" y="0"/>
                  </a:moveTo>
                  <a:lnTo>
                    <a:pt x="0" y="123"/>
                  </a:lnTo>
                  <a:lnTo>
                    <a:pt x="312" y="419"/>
                  </a:lnTo>
                  <a:lnTo>
                    <a:pt x="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4" name="Freeform 403"/>
            <p:cNvSpPr/>
            <p:nvPr/>
          </p:nvSpPr>
          <p:spPr bwMode="auto">
            <a:xfrm>
              <a:off x="6238876" y="2779713"/>
              <a:ext cx="623888" cy="277813"/>
            </a:xfrm>
            <a:custGeom>
              <a:avLst/>
              <a:gdLst>
                <a:gd name="T0" fmla="*/ 147 w 393"/>
                <a:gd name="T1" fmla="*/ 0 h 175"/>
                <a:gd name="T2" fmla="*/ 0 w 393"/>
                <a:gd name="T3" fmla="*/ 175 h 175"/>
                <a:gd name="T4" fmla="*/ 393 w 393"/>
                <a:gd name="T5" fmla="*/ 127 h 175"/>
                <a:gd name="T6" fmla="*/ 147 w 393"/>
                <a:gd name="T7" fmla="*/ 0 h 175"/>
              </a:gdLst>
              <a:ahLst/>
              <a:cxnLst>
                <a:cxn ang="0">
                  <a:pos x="T0" y="T1"/>
                </a:cxn>
                <a:cxn ang="0">
                  <a:pos x="T2" y="T3"/>
                </a:cxn>
                <a:cxn ang="0">
                  <a:pos x="T4" y="T5"/>
                </a:cxn>
                <a:cxn ang="0">
                  <a:pos x="T6" y="T7"/>
                </a:cxn>
              </a:cxnLst>
              <a:rect l="0" t="0" r="r" b="b"/>
              <a:pathLst>
                <a:path w="393" h="175">
                  <a:moveTo>
                    <a:pt x="147" y="0"/>
                  </a:moveTo>
                  <a:lnTo>
                    <a:pt x="0" y="175"/>
                  </a:lnTo>
                  <a:lnTo>
                    <a:pt x="393" y="127"/>
                  </a:lnTo>
                  <a:lnTo>
                    <a:pt x="147" y="0"/>
                  </a:lnTo>
                  <a:close/>
                </a:path>
              </a:pathLst>
            </a:custGeom>
            <a:solidFill>
              <a:srgbClr val="E0E1E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5" name="Freeform 404"/>
            <p:cNvSpPr/>
            <p:nvPr/>
          </p:nvSpPr>
          <p:spPr bwMode="auto">
            <a:xfrm>
              <a:off x="6238876" y="2779713"/>
              <a:ext cx="623888" cy="277813"/>
            </a:xfrm>
            <a:custGeom>
              <a:avLst/>
              <a:gdLst>
                <a:gd name="T0" fmla="*/ 147 w 393"/>
                <a:gd name="T1" fmla="*/ 0 h 175"/>
                <a:gd name="T2" fmla="*/ 0 w 393"/>
                <a:gd name="T3" fmla="*/ 175 h 175"/>
                <a:gd name="T4" fmla="*/ 393 w 393"/>
                <a:gd name="T5" fmla="*/ 127 h 175"/>
                <a:gd name="T6" fmla="*/ 147 w 393"/>
                <a:gd name="T7" fmla="*/ 0 h 175"/>
              </a:gdLst>
              <a:ahLst/>
              <a:cxnLst>
                <a:cxn ang="0">
                  <a:pos x="T0" y="T1"/>
                </a:cxn>
                <a:cxn ang="0">
                  <a:pos x="T2" y="T3"/>
                </a:cxn>
                <a:cxn ang="0">
                  <a:pos x="T4" y="T5"/>
                </a:cxn>
                <a:cxn ang="0">
                  <a:pos x="T6" y="T7"/>
                </a:cxn>
              </a:cxnLst>
              <a:rect l="0" t="0" r="r" b="b"/>
              <a:pathLst>
                <a:path w="393" h="175">
                  <a:moveTo>
                    <a:pt x="147" y="0"/>
                  </a:moveTo>
                  <a:lnTo>
                    <a:pt x="0" y="175"/>
                  </a:lnTo>
                  <a:lnTo>
                    <a:pt x="393" y="127"/>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6" name="Freeform 405"/>
            <p:cNvSpPr/>
            <p:nvPr/>
          </p:nvSpPr>
          <p:spPr bwMode="auto">
            <a:xfrm>
              <a:off x="2805113" y="201613"/>
              <a:ext cx="349250" cy="477838"/>
            </a:xfrm>
            <a:custGeom>
              <a:avLst/>
              <a:gdLst>
                <a:gd name="T0" fmla="*/ 220 w 220"/>
                <a:gd name="T1" fmla="*/ 0 h 301"/>
                <a:gd name="T2" fmla="*/ 0 w 220"/>
                <a:gd name="T3" fmla="*/ 31 h 301"/>
                <a:gd name="T4" fmla="*/ 0 w 220"/>
                <a:gd name="T5" fmla="*/ 208 h 301"/>
                <a:gd name="T6" fmla="*/ 175 w 220"/>
                <a:gd name="T7" fmla="*/ 301 h 301"/>
                <a:gd name="T8" fmla="*/ 220 w 220"/>
                <a:gd name="T9" fmla="*/ 0 h 301"/>
              </a:gdLst>
              <a:ahLst/>
              <a:cxnLst>
                <a:cxn ang="0">
                  <a:pos x="T0" y="T1"/>
                </a:cxn>
                <a:cxn ang="0">
                  <a:pos x="T2" y="T3"/>
                </a:cxn>
                <a:cxn ang="0">
                  <a:pos x="T4" y="T5"/>
                </a:cxn>
                <a:cxn ang="0">
                  <a:pos x="T6" y="T7"/>
                </a:cxn>
                <a:cxn ang="0">
                  <a:pos x="T8" y="T9"/>
                </a:cxn>
              </a:cxnLst>
              <a:rect l="0" t="0" r="r" b="b"/>
              <a:pathLst>
                <a:path w="220" h="301">
                  <a:moveTo>
                    <a:pt x="220" y="0"/>
                  </a:moveTo>
                  <a:lnTo>
                    <a:pt x="0" y="31"/>
                  </a:lnTo>
                  <a:lnTo>
                    <a:pt x="0" y="208"/>
                  </a:lnTo>
                  <a:lnTo>
                    <a:pt x="175" y="301"/>
                  </a:lnTo>
                  <a:lnTo>
                    <a:pt x="220"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7" name="Freeform 407"/>
            <p:cNvSpPr/>
            <p:nvPr/>
          </p:nvSpPr>
          <p:spPr bwMode="auto">
            <a:xfrm>
              <a:off x="2805113" y="201613"/>
              <a:ext cx="349250" cy="477838"/>
            </a:xfrm>
            <a:custGeom>
              <a:avLst/>
              <a:gdLst>
                <a:gd name="T0" fmla="*/ 220 w 220"/>
                <a:gd name="T1" fmla="*/ 0 h 301"/>
                <a:gd name="T2" fmla="*/ 0 w 220"/>
                <a:gd name="T3" fmla="*/ 31 h 301"/>
                <a:gd name="T4" fmla="*/ 0 w 220"/>
                <a:gd name="T5" fmla="*/ 208 h 301"/>
                <a:gd name="T6" fmla="*/ 175 w 220"/>
                <a:gd name="T7" fmla="*/ 301 h 301"/>
                <a:gd name="T8" fmla="*/ 220 w 220"/>
                <a:gd name="T9" fmla="*/ 0 h 301"/>
              </a:gdLst>
              <a:ahLst/>
              <a:cxnLst>
                <a:cxn ang="0">
                  <a:pos x="T0" y="T1"/>
                </a:cxn>
                <a:cxn ang="0">
                  <a:pos x="T2" y="T3"/>
                </a:cxn>
                <a:cxn ang="0">
                  <a:pos x="T4" y="T5"/>
                </a:cxn>
                <a:cxn ang="0">
                  <a:pos x="T6" y="T7"/>
                </a:cxn>
                <a:cxn ang="0">
                  <a:pos x="T8" y="T9"/>
                </a:cxn>
              </a:cxnLst>
              <a:rect l="0" t="0" r="r" b="b"/>
              <a:pathLst>
                <a:path w="220" h="301">
                  <a:moveTo>
                    <a:pt x="220" y="0"/>
                  </a:moveTo>
                  <a:lnTo>
                    <a:pt x="0" y="31"/>
                  </a:lnTo>
                  <a:lnTo>
                    <a:pt x="0" y="208"/>
                  </a:lnTo>
                  <a:lnTo>
                    <a:pt x="175" y="301"/>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8" name="Freeform 408"/>
            <p:cNvSpPr/>
            <p:nvPr/>
          </p:nvSpPr>
          <p:spPr bwMode="auto">
            <a:xfrm>
              <a:off x="5408613" y="2733675"/>
              <a:ext cx="654050" cy="252413"/>
            </a:xfrm>
            <a:custGeom>
              <a:avLst/>
              <a:gdLst>
                <a:gd name="T0" fmla="*/ 0 w 412"/>
                <a:gd name="T1" fmla="*/ 0 h 159"/>
                <a:gd name="T2" fmla="*/ 187 w 412"/>
                <a:gd name="T3" fmla="*/ 159 h 159"/>
                <a:gd name="T4" fmla="*/ 412 w 412"/>
                <a:gd name="T5" fmla="*/ 64 h 159"/>
                <a:gd name="T6" fmla="*/ 0 w 412"/>
                <a:gd name="T7" fmla="*/ 0 h 159"/>
              </a:gdLst>
              <a:ahLst/>
              <a:cxnLst>
                <a:cxn ang="0">
                  <a:pos x="T0" y="T1"/>
                </a:cxn>
                <a:cxn ang="0">
                  <a:pos x="T2" y="T3"/>
                </a:cxn>
                <a:cxn ang="0">
                  <a:pos x="T4" y="T5"/>
                </a:cxn>
                <a:cxn ang="0">
                  <a:pos x="T6" y="T7"/>
                </a:cxn>
              </a:cxnLst>
              <a:rect l="0" t="0" r="r" b="b"/>
              <a:pathLst>
                <a:path w="412" h="159">
                  <a:moveTo>
                    <a:pt x="0" y="0"/>
                  </a:moveTo>
                  <a:lnTo>
                    <a:pt x="187" y="159"/>
                  </a:lnTo>
                  <a:lnTo>
                    <a:pt x="412" y="64"/>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9" name="Freeform 409"/>
            <p:cNvSpPr/>
            <p:nvPr/>
          </p:nvSpPr>
          <p:spPr bwMode="auto">
            <a:xfrm>
              <a:off x="5408613" y="2733675"/>
              <a:ext cx="654050" cy="252413"/>
            </a:xfrm>
            <a:custGeom>
              <a:avLst/>
              <a:gdLst>
                <a:gd name="T0" fmla="*/ 0 w 412"/>
                <a:gd name="T1" fmla="*/ 0 h 159"/>
                <a:gd name="T2" fmla="*/ 187 w 412"/>
                <a:gd name="T3" fmla="*/ 159 h 159"/>
                <a:gd name="T4" fmla="*/ 412 w 412"/>
                <a:gd name="T5" fmla="*/ 64 h 159"/>
                <a:gd name="T6" fmla="*/ 0 w 412"/>
                <a:gd name="T7" fmla="*/ 0 h 159"/>
              </a:gdLst>
              <a:ahLst/>
              <a:cxnLst>
                <a:cxn ang="0">
                  <a:pos x="T0" y="T1"/>
                </a:cxn>
                <a:cxn ang="0">
                  <a:pos x="T2" y="T3"/>
                </a:cxn>
                <a:cxn ang="0">
                  <a:pos x="T4" y="T5"/>
                </a:cxn>
                <a:cxn ang="0">
                  <a:pos x="T6" y="T7"/>
                </a:cxn>
              </a:cxnLst>
              <a:rect l="0" t="0" r="r" b="b"/>
              <a:pathLst>
                <a:path w="412" h="159">
                  <a:moveTo>
                    <a:pt x="0" y="0"/>
                  </a:moveTo>
                  <a:lnTo>
                    <a:pt x="187" y="159"/>
                  </a:lnTo>
                  <a:lnTo>
                    <a:pt x="412" y="6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0" name="Freeform 410"/>
            <p:cNvSpPr/>
            <p:nvPr/>
          </p:nvSpPr>
          <p:spPr bwMode="auto">
            <a:xfrm>
              <a:off x="5408613" y="2185988"/>
              <a:ext cx="654050" cy="627063"/>
            </a:xfrm>
            <a:custGeom>
              <a:avLst/>
              <a:gdLst>
                <a:gd name="T0" fmla="*/ 187 w 412"/>
                <a:gd name="T1" fmla="*/ 0 h 395"/>
                <a:gd name="T2" fmla="*/ 0 w 412"/>
                <a:gd name="T3" fmla="*/ 331 h 395"/>
                <a:gd name="T4" fmla="*/ 412 w 412"/>
                <a:gd name="T5" fmla="*/ 395 h 395"/>
                <a:gd name="T6" fmla="*/ 187 w 412"/>
                <a:gd name="T7" fmla="*/ 0 h 395"/>
              </a:gdLst>
              <a:ahLst/>
              <a:cxnLst>
                <a:cxn ang="0">
                  <a:pos x="T0" y="T1"/>
                </a:cxn>
                <a:cxn ang="0">
                  <a:pos x="T2" y="T3"/>
                </a:cxn>
                <a:cxn ang="0">
                  <a:pos x="T4" y="T5"/>
                </a:cxn>
                <a:cxn ang="0">
                  <a:pos x="T6" y="T7"/>
                </a:cxn>
              </a:cxnLst>
              <a:rect l="0" t="0" r="r" b="b"/>
              <a:pathLst>
                <a:path w="412" h="395">
                  <a:moveTo>
                    <a:pt x="187" y="0"/>
                  </a:moveTo>
                  <a:lnTo>
                    <a:pt x="0" y="331"/>
                  </a:lnTo>
                  <a:lnTo>
                    <a:pt x="412" y="395"/>
                  </a:lnTo>
                  <a:lnTo>
                    <a:pt x="187"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1" name="Freeform 411"/>
            <p:cNvSpPr/>
            <p:nvPr/>
          </p:nvSpPr>
          <p:spPr bwMode="auto">
            <a:xfrm>
              <a:off x="5408613" y="2185988"/>
              <a:ext cx="654050" cy="627063"/>
            </a:xfrm>
            <a:custGeom>
              <a:avLst/>
              <a:gdLst>
                <a:gd name="T0" fmla="*/ 187 w 412"/>
                <a:gd name="T1" fmla="*/ 0 h 395"/>
                <a:gd name="T2" fmla="*/ 0 w 412"/>
                <a:gd name="T3" fmla="*/ 331 h 395"/>
                <a:gd name="T4" fmla="*/ 412 w 412"/>
                <a:gd name="T5" fmla="*/ 395 h 395"/>
                <a:gd name="T6" fmla="*/ 187 w 412"/>
                <a:gd name="T7" fmla="*/ 0 h 395"/>
              </a:gdLst>
              <a:ahLst/>
              <a:cxnLst>
                <a:cxn ang="0">
                  <a:pos x="T0" y="T1"/>
                </a:cxn>
                <a:cxn ang="0">
                  <a:pos x="T2" y="T3"/>
                </a:cxn>
                <a:cxn ang="0">
                  <a:pos x="T4" y="T5"/>
                </a:cxn>
                <a:cxn ang="0">
                  <a:pos x="T6" y="T7"/>
                </a:cxn>
              </a:cxnLst>
              <a:rect l="0" t="0" r="r" b="b"/>
              <a:pathLst>
                <a:path w="412" h="395">
                  <a:moveTo>
                    <a:pt x="187" y="0"/>
                  </a:moveTo>
                  <a:lnTo>
                    <a:pt x="0" y="331"/>
                  </a:lnTo>
                  <a:lnTo>
                    <a:pt x="412" y="395"/>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2" name="Freeform 412"/>
            <p:cNvSpPr/>
            <p:nvPr/>
          </p:nvSpPr>
          <p:spPr bwMode="auto">
            <a:xfrm>
              <a:off x="5167313" y="2178050"/>
              <a:ext cx="511175" cy="522288"/>
            </a:xfrm>
            <a:custGeom>
              <a:avLst/>
              <a:gdLst>
                <a:gd name="T0" fmla="*/ 322 w 322"/>
                <a:gd name="T1" fmla="*/ 0 h 329"/>
                <a:gd name="T2" fmla="*/ 0 w 322"/>
                <a:gd name="T3" fmla="*/ 173 h 329"/>
                <a:gd name="T4" fmla="*/ 135 w 322"/>
                <a:gd name="T5" fmla="*/ 329 h 329"/>
                <a:gd name="T6" fmla="*/ 322 w 322"/>
                <a:gd name="T7" fmla="*/ 0 h 329"/>
              </a:gdLst>
              <a:ahLst/>
              <a:cxnLst>
                <a:cxn ang="0">
                  <a:pos x="T0" y="T1"/>
                </a:cxn>
                <a:cxn ang="0">
                  <a:pos x="T2" y="T3"/>
                </a:cxn>
                <a:cxn ang="0">
                  <a:pos x="T4" y="T5"/>
                </a:cxn>
                <a:cxn ang="0">
                  <a:pos x="T6" y="T7"/>
                </a:cxn>
              </a:cxnLst>
              <a:rect l="0" t="0" r="r" b="b"/>
              <a:pathLst>
                <a:path w="322" h="329">
                  <a:moveTo>
                    <a:pt x="322" y="0"/>
                  </a:moveTo>
                  <a:lnTo>
                    <a:pt x="0" y="173"/>
                  </a:lnTo>
                  <a:lnTo>
                    <a:pt x="135" y="329"/>
                  </a:lnTo>
                  <a:lnTo>
                    <a:pt x="322"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3" name="Freeform 413"/>
            <p:cNvSpPr/>
            <p:nvPr/>
          </p:nvSpPr>
          <p:spPr bwMode="auto">
            <a:xfrm>
              <a:off x="5167313" y="2178050"/>
              <a:ext cx="511175" cy="522288"/>
            </a:xfrm>
            <a:custGeom>
              <a:avLst/>
              <a:gdLst>
                <a:gd name="T0" fmla="*/ 322 w 322"/>
                <a:gd name="T1" fmla="*/ 0 h 329"/>
                <a:gd name="T2" fmla="*/ 0 w 322"/>
                <a:gd name="T3" fmla="*/ 173 h 329"/>
                <a:gd name="T4" fmla="*/ 135 w 322"/>
                <a:gd name="T5" fmla="*/ 329 h 329"/>
                <a:gd name="T6" fmla="*/ 322 w 322"/>
                <a:gd name="T7" fmla="*/ 0 h 329"/>
              </a:gdLst>
              <a:ahLst/>
              <a:cxnLst>
                <a:cxn ang="0">
                  <a:pos x="T0" y="T1"/>
                </a:cxn>
                <a:cxn ang="0">
                  <a:pos x="T2" y="T3"/>
                </a:cxn>
                <a:cxn ang="0">
                  <a:pos x="T4" y="T5"/>
                </a:cxn>
                <a:cxn ang="0">
                  <a:pos x="T6" y="T7"/>
                </a:cxn>
              </a:cxnLst>
              <a:rect l="0" t="0" r="r" b="b"/>
              <a:pathLst>
                <a:path w="322" h="329">
                  <a:moveTo>
                    <a:pt x="322" y="0"/>
                  </a:moveTo>
                  <a:lnTo>
                    <a:pt x="0" y="173"/>
                  </a:lnTo>
                  <a:lnTo>
                    <a:pt x="135" y="329"/>
                  </a:lnTo>
                  <a:lnTo>
                    <a:pt x="3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4" name="Freeform 414"/>
            <p:cNvSpPr/>
            <p:nvPr/>
          </p:nvSpPr>
          <p:spPr bwMode="auto">
            <a:xfrm>
              <a:off x="5265738" y="2749550"/>
              <a:ext cx="417513" cy="539750"/>
            </a:xfrm>
            <a:custGeom>
              <a:avLst/>
              <a:gdLst>
                <a:gd name="T0" fmla="*/ 76 w 263"/>
                <a:gd name="T1" fmla="*/ 0 h 340"/>
                <a:gd name="T2" fmla="*/ 0 w 263"/>
                <a:gd name="T3" fmla="*/ 340 h 340"/>
                <a:gd name="T4" fmla="*/ 263 w 263"/>
                <a:gd name="T5" fmla="*/ 156 h 340"/>
                <a:gd name="T6" fmla="*/ 76 w 263"/>
                <a:gd name="T7" fmla="*/ 0 h 340"/>
              </a:gdLst>
              <a:ahLst/>
              <a:cxnLst>
                <a:cxn ang="0">
                  <a:pos x="T0" y="T1"/>
                </a:cxn>
                <a:cxn ang="0">
                  <a:pos x="T2" y="T3"/>
                </a:cxn>
                <a:cxn ang="0">
                  <a:pos x="T4" y="T5"/>
                </a:cxn>
                <a:cxn ang="0">
                  <a:pos x="T6" y="T7"/>
                </a:cxn>
              </a:cxnLst>
              <a:rect l="0" t="0" r="r" b="b"/>
              <a:pathLst>
                <a:path w="263" h="340">
                  <a:moveTo>
                    <a:pt x="76" y="0"/>
                  </a:moveTo>
                  <a:lnTo>
                    <a:pt x="0" y="340"/>
                  </a:lnTo>
                  <a:lnTo>
                    <a:pt x="263" y="156"/>
                  </a:lnTo>
                  <a:lnTo>
                    <a:pt x="76" y="0"/>
                  </a:lnTo>
                  <a:close/>
                </a:path>
              </a:pathLst>
            </a:cu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5" name="Freeform 415"/>
            <p:cNvSpPr/>
            <p:nvPr/>
          </p:nvSpPr>
          <p:spPr bwMode="auto">
            <a:xfrm>
              <a:off x="5265738" y="2749550"/>
              <a:ext cx="417513" cy="539750"/>
            </a:xfrm>
            <a:custGeom>
              <a:avLst/>
              <a:gdLst>
                <a:gd name="T0" fmla="*/ 76 w 263"/>
                <a:gd name="T1" fmla="*/ 0 h 340"/>
                <a:gd name="T2" fmla="*/ 0 w 263"/>
                <a:gd name="T3" fmla="*/ 340 h 340"/>
                <a:gd name="T4" fmla="*/ 263 w 263"/>
                <a:gd name="T5" fmla="*/ 156 h 340"/>
                <a:gd name="T6" fmla="*/ 76 w 263"/>
                <a:gd name="T7" fmla="*/ 0 h 340"/>
              </a:gdLst>
              <a:ahLst/>
              <a:cxnLst>
                <a:cxn ang="0">
                  <a:pos x="T0" y="T1"/>
                </a:cxn>
                <a:cxn ang="0">
                  <a:pos x="T2" y="T3"/>
                </a:cxn>
                <a:cxn ang="0">
                  <a:pos x="T4" y="T5"/>
                </a:cxn>
                <a:cxn ang="0">
                  <a:pos x="T6" y="T7"/>
                </a:cxn>
              </a:cxnLst>
              <a:rect l="0" t="0" r="r" b="b"/>
              <a:pathLst>
                <a:path w="263" h="340">
                  <a:moveTo>
                    <a:pt x="76" y="0"/>
                  </a:moveTo>
                  <a:lnTo>
                    <a:pt x="0" y="340"/>
                  </a:lnTo>
                  <a:lnTo>
                    <a:pt x="263" y="156"/>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6" name="Freeform 416"/>
            <p:cNvSpPr/>
            <p:nvPr/>
          </p:nvSpPr>
          <p:spPr bwMode="auto">
            <a:xfrm>
              <a:off x="6126163" y="4924425"/>
              <a:ext cx="684213" cy="566738"/>
            </a:xfrm>
            <a:custGeom>
              <a:avLst/>
              <a:gdLst>
                <a:gd name="T0" fmla="*/ 431 w 431"/>
                <a:gd name="T1" fmla="*/ 0 h 357"/>
                <a:gd name="T2" fmla="*/ 0 w 431"/>
                <a:gd name="T3" fmla="*/ 187 h 357"/>
                <a:gd name="T4" fmla="*/ 227 w 431"/>
                <a:gd name="T5" fmla="*/ 357 h 357"/>
                <a:gd name="T6" fmla="*/ 431 w 431"/>
                <a:gd name="T7" fmla="*/ 0 h 357"/>
              </a:gdLst>
              <a:ahLst/>
              <a:cxnLst>
                <a:cxn ang="0">
                  <a:pos x="T0" y="T1"/>
                </a:cxn>
                <a:cxn ang="0">
                  <a:pos x="T2" y="T3"/>
                </a:cxn>
                <a:cxn ang="0">
                  <a:pos x="T4" y="T5"/>
                </a:cxn>
                <a:cxn ang="0">
                  <a:pos x="T6" y="T7"/>
                </a:cxn>
              </a:cxnLst>
              <a:rect l="0" t="0" r="r" b="b"/>
              <a:pathLst>
                <a:path w="431" h="357">
                  <a:moveTo>
                    <a:pt x="431" y="0"/>
                  </a:moveTo>
                  <a:lnTo>
                    <a:pt x="0" y="187"/>
                  </a:lnTo>
                  <a:lnTo>
                    <a:pt x="227" y="357"/>
                  </a:lnTo>
                  <a:lnTo>
                    <a:pt x="431" y="0"/>
                  </a:lnTo>
                  <a:close/>
                </a:path>
              </a:pathLst>
            </a:custGeom>
            <a:solidFill>
              <a:srgbClr val="DCDDD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7" name="Freeform 417"/>
            <p:cNvSpPr/>
            <p:nvPr/>
          </p:nvSpPr>
          <p:spPr bwMode="auto">
            <a:xfrm>
              <a:off x="6126163" y="4924425"/>
              <a:ext cx="684213" cy="566738"/>
            </a:xfrm>
            <a:custGeom>
              <a:avLst/>
              <a:gdLst>
                <a:gd name="T0" fmla="*/ 431 w 431"/>
                <a:gd name="T1" fmla="*/ 0 h 357"/>
                <a:gd name="T2" fmla="*/ 0 w 431"/>
                <a:gd name="T3" fmla="*/ 187 h 357"/>
                <a:gd name="T4" fmla="*/ 227 w 431"/>
                <a:gd name="T5" fmla="*/ 357 h 357"/>
                <a:gd name="T6" fmla="*/ 431 w 431"/>
                <a:gd name="T7" fmla="*/ 0 h 357"/>
              </a:gdLst>
              <a:ahLst/>
              <a:cxnLst>
                <a:cxn ang="0">
                  <a:pos x="T0" y="T1"/>
                </a:cxn>
                <a:cxn ang="0">
                  <a:pos x="T2" y="T3"/>
                </a:cxn>
                <a:cxn ang="0">
                  <a:pos x="T4" y="T5"/>
                </a:cxn>
                <a:cxn ang="0">
                  <a:pos x="T6" y="T7"/>
                </a:cxn>
              </a:cxnLst>
              <a:rect l="0" t="0" r="r" b="b"/>
              <a:pathLst>
                <a:path w="431" h="357">
                  <a:moveTo>
                    <a:pt x="431" y="0"/>
                  </a:moveTo>
                  <a:lnTo>
                    <a:pt x="0" y="187"/>
                  </a:lnTo>
                  <a:lnTo>
                    <a:pt x="227" y="357"/>
                  </a:lnTo>
                  <a:lnTo>
                    <a:pt x="4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8" name="Freeform 418"/>
            <p:cNvSpPr/>
            <p:nvPr/>
          </p:nvSpPr>
          <p:spPr bwMode="auto">
            <a:xfrm>
              <a:off x="5881688" y="4660900"/>
              <a:ext cx="609600" cy="530225"/>
            </a:xfrm>
            <a:custGeom>
              <a:avLst/>
              <a:gdLst>
                <a:gd name="T0" fmla="*/ 384 w 384"/>
                <a:gd name="T1" fmla="*/ 0 h 334"/>
                <a:gd name="T2" fmla="*/ 0 w 384"/>
                <a:gd name="T3" fmla="*/ 59 h 334"/>
                <a:gd name="T4" fmla="*/ 137 w 384"/>
                <a:gd name="T5" fmla="*/ 334 h 334"/>
                <a:gd name="T6" fmla="*/ 384 w 384"/>
                <a:gd name="T7" fmla="*/ 0 h 334"/>
              </a:gdLst>
              <a:ahLst/>
              <a:cxnLst>
                <a:cxn ang="0">
                  <a:pos x="T0" y="T1"/>
                </a:cxn>
                <a:cxn ang="0">
                  <a:pos x="T2" y="T3"/>
                </a:cxn>
                <a:cxn ang="0">
                  <a:pos x="T4" y="T5"/>
                </a:cxn>
                <a:cxn ang="0">
                  <a:pos x="T6" y="T7"/>
                </a:cxn>
              </a:cxnLst>
              <a:rect l="0" t="0" r="r" b="b"/>
              <a:pathLst>
                <a:path w="384" h="334">
                  <a:moveTo>
                    <a:pt x="384" y="0"/>
                  </a:moveTo>
                  <a:lnTo>
                    <a:pt x="0" y="59"/>
                  </a:lnTo>
                  <a:lnTo>
                    <a:pt x="137" y="334"/>
                  </a:lnTo>
                  <a:lnTo>
                    <a:pt x="384"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9" name="Freeform 419"/>
            <p:cNvSpPr/>
            <p:nvPr/>
          </p:nvSpPr>
          <p:spPr bwMode="auto">
            <a:xfrm>
              <a:off x="5881688" y="4660900"/>
              <a:ext cx="609600" cy="530225"/>
            </a:xfrm>
            <a:custGeom>
              <a:avLst/>
              <a:gdLst>
                <a:gd name="T0" fmla="*/ 384 w 384"/>
                <a:gd name="T1" fmla="*/ 0 h 334"/>
                <a:gd name="T2" fmla="*/ 0 w 384"/>
                <a:gd name="T3" fmla="*/ 59 h 334"/>
                <a:gd name="T4" fmla="*/ 137 w 384"/>
                <a:gd name="T5" fmla="*/ 334 h 334"/>
                <a:gd name="T6" fmla="*/ 384 w 384"/>
                <a:gd name="T7" fmla="*/ 0 h 334"/>
              </a:gdLst>
              <a:ahLst/>
              <a:cxnLst>
                <a:cxn ang="0">
                  <a:pos x="T0" y="T1"/>
                </a:cxn>
                <a:cxn ang="0">
                  <a:pos x="T2" y="T3"/>
                </a:cxn>
                <a:cxn ang="0">
                  <a:pos x="T4" y="T5"/>
                </a:cxn>
                <a:cxn ang="0">
                  <a:pos x="T6" y="T7"/>
                </a:cxn>
              </a:cxnLst>
              <a:rect l="0" t="0" r="r" b="b"/>
              <a:pathLst>
                <a:path w="384" h="334">
                  <a:moveTo>
                    <a:pt x="384" y="0"/>
                  </a:moveTo>
                  <a:lnTo>
                    <a:pt x="0" y="59"/>
                  </a:lnTo>
                  <a:lnTo>
                    <a:pt x="137" y="334"/>
                  </a:lnTo>
                  <a:lnTo>
                    <a:pt x="3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0" name="Freeform 420"/>
            <p:cNvSpPr/>
            <p:nvPr/>
          </p:nvSpPr>
          <p:spPr bwMode="auto">
            <a:xfrm>
              <a:off x="5535613" y="4767263"/>
              <a:ext cx="533400" cy="434975"/>
            </a:xfrm>
            <a:custGeom>
              <a:avLst/>
              <a:gdLst>
                <a:gd name="T0" fmla="*/ 202 w 336"/>
                <a:gd name="T1" fmla="*/ 0 h 274"/>
                <a:gd name="T2" fmla="*/ 0 w 336"/>
                <a:gd name="T3" fmla="*/ 187 h 274"/>
                <a:gd name="T4" fmla="*/ 336 w 336"/>
                <a:gd name="T5" fmla="*/ 274 h 274"/>
                <a:gd name="T6" fmla="*/ 202 w 336"/>
                <a:gd name="T7" fmla="*/ 0 h 274"/>
              </a:gdLst>
              <a:ahLst/>
              <a:cxnLst>
                <a:cxn ang="0">
                  <a:pos x="T0" y="T1"/>
                </a:cxn>
                <a:cxn ang="0">
                  <a:pos x="T2" y="T3"/>
                </a:cxn>
                <a:cxn ang="0">
                  <a:pos x="T4" y="T5"/>
                </a:cxn>
                <a:cxn ang="0">
                  <a:pos x="T6" y="T7"/>
                </a:cxn>
              </a:cxnLst>
              <a:rect l="0" t="0" r="r" b="b"/>
              <a:pathLst>
                <a:path w="336" h="274">
                  <a:moveTo>
                    <a:pt x="202" y="0"/>
                  </a:moveTo>
                  <a:lnTo>
                    <a:pt x="0" y="187"/>
                  </a:lnTo>
                  <a:lnTo>
                    <a:pt x="336" y="274"/>
                  </a:lnTo>
                  <a:lnTo>
                    <a:pt x="202"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1" name="Freeform 421"/>
            <p:cNvSpPr/>
            <p:nvPr/>
          </p:nvSpPr>
          <p:spPr bwMode="auto">
            <a:xfrm>
              <a:off x="5535613" y="4767263"/>
              <a:ext cx="533400" cy="434975"/>
            </a:xfrm>
            <a:custGeom>
              <a:avLst/>
              <a:gdLst>
                <a:gd name="T0" fmla="*/ 202 w 336"/>
                <a:gd name="T1" fmla="*/ 0 h 274"/>
                <a:gd name="T2" fmla="*/ 0 w 336"/>
                <a:gd name="T3" fmla="*/ 187 h 274"/>
                <a:gd name="T4" fmla="*/ 336 w 336"/>
                <a:gd name="T5" fmla="*/ 274 h 274"/>
                <a:gd name="T6" fmla="*/ 202 w 336"/>
                <a:gd name="T7" fmla="*/ 0 h 274"/>
              </a:gdLst>
              <a:ahLst/>
              <a:cxnLst>
                <a:cxn ang="0">
                  <a:pos x="T0" y="T1"/>
                </a:cxn>
                <a:cxn ang="0">
                  <a:pos x="T2" y="T3"/>
                </a:cxn>
                <a:cxn ang="0">
                  <a:pos x="T4" y="T5"/>
                </a:cxn>
                <a:cxn ang="0">
                  <a:pos x="T6" y="T7"/>
                </a:cxn>
              </a:cxnLst>
              <a:rect l="0" t="0" r="r" b="b"/>
              <a:pathLst>
                <a:path w="336" h="274">
                  <a:moveTo>
                    <a:pt x="202" y="0"/>
                  </a:moveTo>
                  <a:lnTo>
                    <a:pt x="0" y="187"/>
                  </a:lnTo>
                  <a:lnTo>
                    <a:pt x="336" y="274"/>
                  </a:lnTo>
                  <a:lnTo>
                    <a:pt x="2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2" name="Freeform 422"/>
            <p:cNvSpPr/>
            <p:nvPr/>
          </p:nvSpPr>
          <p:spPr bwMode="auto">
            <a:xfrm>
              <a:off x="5532438" y="5086350"/>
              <a:ext cx="536575" cy="457200"/>
            </a:xfrm>
            <a:custGeom>
              <a:avLst/>
              <a:gdLst>
                <a:gd name="T0" fmla="*/ 0 w 338"/>
                <a:gd name="T1" fmla="*/ 0 h 288"/>
                <a:gd name="T2" fmla="*/ 151 w 338"/>
                <a:gd name="T3" fmla="*/ 288 h 288"/>
                <a:gd name="T4" fmla="*/ 338 w 338"/>
                <a:gd name="T5" fmla="*/ 87 h 288"/>
                <a:gd name="T6" fmla="*/ 0 w 338"/>
                <a:gd name="T7" fmla="*/ 0 h 288"/>
              </a:gdLst>
              <a:ahLst/>
              <a:cxnLst>
                <a:cxn ang="0">
                  <a:pos x="T0" y="T1"/>
                </a:cxn>
                <a:cxn ang="0">
                  <a:pos x="T2" y="T3"/>
                </a:cxn>
                <a:cxn ang="0">
                  <a:pos x="T4" y="T5"/>
                </a:cxn>
                <a:cxn ang="0">
                  <a:pos x="T6" y="T7"/>
                </a:cxn>
              </a:cxnLst>
              <a:rect l="0" t="0" r="r" b="b"/>
              <a:pathLst>
                <a:path w="338" h="288">
                  <a:moveTo>
                    <a:pt x="0" y="0"/>
                  </a:moveTo>
                  <a:lnTo>
                    <a:pt x="151" y="288"/>
                  </a:lnTo>
                  <a:lnTo>
                    <a:pt x="338" y="87"/>
                  </a:lnTo>
                  <a:lnTo>
                    <a:pt x="0"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3" name="Freeform 423"/>
            <p:cNvSpPr/>
            <p:nvPr/>
          </p:nvSpPr>
          <p:spPr bwMode="auto">
            <a:xfrm>
              <a:off x="5532438" y="5086350"/>
              <a:ext cx="536575" cy="457200"/>
            </a:xfrm>
            <a:custGeom>
              <a:avLst/>
              <a:gdLst>
                <a:gd name="T0" fmla="*/ 0 w 338"/>
                <a:gd name="T1" fmla="*/ 0 h 288"/>
                <a:gd name="T2" fmla="*/ 151 w 338"/>
                <a:gd name="T3" fmla="*/ 288 h 288"/>
                <a:gd name="T4" fmla="*/ 338 w 338"/>
                <a:gd name="T5" fmla="*/ 87 h 288"/>
                <a:gd name="T6" fmla="*/ 0 w 338"/>
                <a:gd name="T7" fmla="*/ 0 h 288"/>
              </a:gdLst>
              <a:ahLst/>
              <a:cxnLst>
                <a:cxn ang="0">
                  <a:pos x="T0" y="T1"/>
                </a:cxn>
                <a:cxn ang="0">
                  <a:pos x="T2" y="T3"/>
                </a:cxn>
                <a:cxn ang="0">
                  <a:pos x="T4" y="T5"/>
                </a:cxn>
                <a:cxn ang="0">
                  <a:pos x="T6" y="T7"/>
                </a:cxn>
              </a:cxnLst>
              <a:rect l="0" t="0" r="r" b="b"/>
              <a:pathLst>
                <a:path w="338" h="288">
                  <a:moveTo>
                    <a:pt x="0" y="0"/>
                  </a:moveTo>
                  <a:lnTo>
                    <a:pt x="151" y="288"/>
                  </a:lnTo>
                  <a:lnTo>
                    <a:pt x="338" y="8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4" name="Freeform 424"/>
            <p:cNvSpPr/>
            <p:nvPr/>
          </p:nvSpPr>
          <p:spPr bwMode="auto">
            <a:xfrm>
              <a:off x="6126163" y="4665663"/>
              <a:ext cx="687388" cy="528638"/>
            </a:xfrm>
            <a:custGeom>
              <a:avLst/>
              <a:gdLst>
                <a:gd name="T0" fmla="*/ 246 w 433"/>
                <a:gd name="T1" fmla="*/ 0 h 333"/>
                <a:gd name="T2" fmla="*/ 0 w 433"/>
                <a:gd name="T3" fmla="*/ 333 h 333"/>
                <a:gd name="T4" fmla="*/ 433 w 433"/>
                <a:gd name="T5" fmla="*/ 149 h 333"/>
                <a:gd name="T6" fmla="*/ 246 w 433"/>
                <a:gd name="T7" fmla="*/ 0 h 333"/>
              </a:gdLst>
              <a:ahLst/>
              <a:cxnLst>
                <a:cxn ang="0">
                  <a:pos x="T0" y="T1"/>
                </a:cxn>
                <a:cxn ang="0">
                  <a:pos x="T2" y="T3"/>
                </a:cxn>
                <a:cxn ang="0">
                  <a:pos x="T4" y="T5"/>
                </a:cxn>
                <a:cxn ang="0">
                  <a:pos x="T6" y="T7"/>
                </a:cxn>
              </a:cxnLst>
              <a:rect l="0" t="0" r="r" b="b"/>
              <a:pathLst>
                <a:path w="433" h="333">
                  <a:moveTo>
                    <a:pt x="246" y="0"/>
                  </a:moveTo>
                  <a:lnTo>
                    <a:pt x="0" y="333"/>
                  </a:lnTo>
                  <a:lnTo>
                    <a:pt x="433" y="149"/>
                  </a:lnTo>
                  <a:lnTo>
                    <a:pt x="246" y="0"/>
                  </a:lnTo>
                  <a:close/>
                </a:path>
              </a:pathLst>
            </a:custGeom>
            <a:solidFill>
              <a:srgbClr val="D3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5" name="Freeform 425"/>
            <p:cNvSpPr/>
            <p:nvPr/>
          </p:nvSpPr>
          <p:spPr bwMode="auto">
            <a:xfrm>
              <a:off x="6126163" y="4665663"/>
              <a:ext cx="687388" cy="528638"/>
            </a:xfrm>
            <a:custGeom>
              <a:avLst/>
              <a:gdLst>
                <a:gd name="T0" fmla="*/ 246 w 433"/>
                <a:gd name="T1" fmla="*/ 0 h 333"/>
                <a:gd name="T2" fmla="*/ 0 w 433"/>
                <a:gd name="T3" fmla="*/ 333 h 333"/>
                <a:gd name="T4" fmla="*/ 433 w 433"/>
                <a:gd name="T5" fmla="*/ 149 h 333"/>
                <a:gd name="T6" fmla="*/ 246 w 433"/>
                <a:gd name="T7" fmla="*/ 0 h 333"/>
              </a:gdLst>
              <a:ahLst/>
              <a:cxnLst>
                <a:cxn ang="0">
                  <a:pos x="T0" y="T1"/>
                </a:cxn>
                <a:cxn ang="0">
                  <a:pos x="T2" y="T3"/>
                </a:cxn>
                <a:cxn ang="0">
                  <a:pos x="T4" y="T5"/>
                </a:cxn>
                <a:cxn ang="0">
                  <a:pos x="T6" y="T7"/>
                </a:cxn>
              </a:cxnLst>
              <a:rect l="0" t="0" r="r" b="b"/>
              <a:pathLst>
                <a:path w="433" h="333">
                  <a:moveTo>
                    <a:pt x="246" y="0"/>
                  </a:moveTo>
                  <a:lnTo>
                    <a:pt x="0" y="333"/>
                  </a:lnTo>
                  <a:lnTo>
                    <a:pt x="433" y="149"/>
                  </a:lnTo>
                  <a:lnTo>
                    <a:pt x="2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6" name="Freeform 426"/>
            <p:cNvSpPr/>
            <p:nvPr/>
          </p:nvSpPr>
          <p:spPr bwMode="auto">
            <a:xfrm>
              <a:off x="5799138" y="5240338"/>
              <a:ext cx="657225" cy="315913"/>
            </a:xfrm>
            <a:custGeom>
              <a:avLst/>
              <a:gdLst>
                <a:gd name="T0" fmla="*/ 187 w 414"/>
                <a:gd name="T1" fmla="*/ 0 h 199"/>
                <a:gd name="T2" fmla="*/ 0 w 414"/>
                <a:gd name="T3" fmla="*/ 199 h 199"/>
                <a:gd name="T4" fmla="*/ 414 w 414"/>
                <a:gd name="T5" fmla="*/ 170 h 199"/>
                <a:gd name="T6" fmla="*/ 187 w 414"/>
                <a:gd name="T7" fmla="*/ 0 h 199"/>
              </a:gdLst>
              <a:ahLst/>
              <a:cxnLst>
                <a:cxn ang="0">
                  <a:pos x="T0" y="T1"/>
                </a:cxn>
                <a:cxn ang="0">
                  <a:pos x="T2" y="T3"/>
                </a:cxn>
                <a:cxn ang="0">
                  <a:pos x="T4" y="T5"/>
                </a:cxn>
                <a:cxn ang="0">
                  <a:pos x="T6" y="T7"/>
                </a:cxn>
              </a:cxnLst>
              <a:rect l="0" t="0" r="r" b="b"/>
              <a:pathLst>
                <a:path w="414" h="199">
                  <a:moveTo>
                    <a:pt x="187" y="0"/>
                  </a:moveTo>
                  <a:lnTo>
                    <a:pt x="0" y="199"/>
                  </a:lnTo>
                  <a:lnTo>
                    <a:pt x="414" y="170"/>
                  </a:lnTo>
                  <a:lnTo>
                    <a:pt x="187" y="0"/>
                  </a:ln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7" name="Freeform 427"/>
            <p:cNvSpPr/>
            <p:nvPr/>
          </p:nvSpPr>
          <p:spPr bwMode="auto">
            <a:xfrm>
              <a:off x="5799138" y="5240338"/>
              <a:ext cx="657225" cy="315913"/>
            </a:xfrm>
            <a:custGeom>
              <a:avLst/>
              <a:gdLst>
                <a:gd name="T0" fmla="*/ 187 w 414"/>
                <a:gd name="T1" fmla="*/ 0 h 199"/>
                <a:gd name="T2" fmla="*/ 0 w 414"/>
                <a:gd name="T3" fmla="*/ 199 h 199"/>
                <a:gd name="T4" fmla="*/ 414 w 414"/>
                <a:gd name="T5" fmla="*/ 170 h 199"/>
                <a:gd name="T6" fmla="*/ 187 w 414"/>
                <a:gd name="T7" fmla="*/ 0 h 199"/>
              </a:gdLst>
              <a:ahLst/>
              <a:cxnLst>
                <a:cxn ang="0">
                  <a:pos x="T0" y="T1"/>
                </a:cxn>
                <a:cxn ang="0">
                  <a:pos x="T2" y="T3"/>
                </a:cxn>
                <a:cxn ang="0">
                  <a:pos x="T4" y="T5"/>
                </a:cxn>
                <a:cxn ang="0">
                  <a:pos x="T6" y="T7"/>
                </a:cxn>
              </a:cxnLst>
              <a:rect l="0" t="0" r="r" b="b"/>
              <a:pathLst>
                <a:path w="414" h="199">
                  <a:moveTo>
                    <a:pt x="187" y="0"/>
                  </a:moveTo>
                  <a:lnTo>
                    <a:pt x="0" y="199"/>
                  </a:lnTo>
                  <a:lnTo>
                    <a:pt x="414" y="170"/>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8" name="Freeform 428"/>
            <p:cNvSpPr/>
            <p:nvPr/>
          </p:nvSpPr>
          <p:spPr bwMode="auto">
            <a:xfrm>
              <a:off x="4391026" y="2290763"/>
              <a:ext cx="728663" cy="631825"/>
            </a:xfrm>
            <a:custGeom>
              <a:avLst/>
              <a:gdLst>
                <a:gd name="T0" fmla="*/ 0 w 459"/>
                <a:gd name="T1" fmla="*/ 0 h 398"/>
                <a:gd name="T2" fmla="*/ 314 w 459"/>
                <a:gd name="T3" fmla="*/ 398 h 398"/>
                <a:gd name="T4" fmla="*/ 459 w 459"/>
                <a:gd name="T5" fmla="*/ 106 h 398"/>
                <a:gd name="T6" fmla="*/ 0 w 459"/>
                <a:gd name="T7" fmla="*/ 0 h 398"/>
              </a:gdLst>
              <a:ahLst/>
              <a:cxnLst>
                <a:cxn ang="0">
                  <a:pos x="T0" y="T1"/>
                </a:cxn>
                <a:cxn ang="0">
                  <a:pos x="T2" y="T3"/>
                </a:cxn>
                <a:cxn ang="0">
                  <a:pos x="T4" y="T5"/>
                </a:cxn>
                <a:cxn ang="0">
                  <a:pos x="T6" y="T7"/>
                </a:cxn>
              </a:cxnLst>
              <a:rect l="0" t="0" r="r" b="b"/>
              <a:pathLst>
                <a:path w="459" h="398">
                  <a:moveTo>
                    <a:pt x="0" y="0"/>
                  </a:moveTo>
                  <a:lnTo>
                    <a:pt x="314" y="398"/>
                  </a:lnTo>
                  <a:lnTo>
                    <a:pt x="459" y="106"/>
                  </a:lnTo>
                  <a:lnTo>
                    <a:pt x="0" y="0"/>
                  </a:lnTo>
                  <a:close/>
                </a:path>
              </a:pathLst>
            </a:custGeom>
            <a:solidFill>
              <a:srgbClr val="DCDDD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9" name="Freeform 429"/>
            <p:cNvSpPr/>
            <p:nvPr/>
          </p:nvSpPr>
          <p:spPr bwMode="auto">
            <a:xfrm>
              <a:off x="4391026" y="2290763"/>
              <a:ext cx="728663" cy="631825"/>
            </a:xfrm>
            <a:custGeom>
              <a:avLst/>
              <a:gdLst>
                <a:gd name="T0" fmla="*/ 0 w 459"/>
                <a:gd name="T1" fmla="*/ 0 h 398"/>
                <a:gd name="T2" fmla="*/ 314 w 459"/>
                <a:gd name="T3" fmla="*/ 398 h 398"/>
                <a:gd name="T4" fmla="*/ 459 w 459"/>
                <a:gd name="T5" fmla="*/ 106 h 398"/>
                <a:gd name="T6" fmla="*/ 0 w 459"/>
                <a:gd name="T7" fmla="*/ 0 h 398"/>
              </a:gdLst>
              <a:ahLst/>
              <a:cxnLst>
                <a:cxn ang="0">
                  <a:pos x="T0" y="T1"/>
                </a:cxn>
                <a:cxn ang="0">
                  <a:pos x="T2" y="T3"/>
                </a:cxn>
                <a:cxn ang="0">
                  <a:pos x="T4" y="T5"/>
                </a:cxn>
                <a:cxn ang="0">
                  <a:pos x="T6" y="T7"/>
                </a:cxn>
              </a:cxnLst>
              <a:rect l="0" t="0" r="r" b="b"/>
              <a:pathLst>
                <a:path w="459" h="398">
                  <a:moveTo>
                    <a:pt x="0" y="0"/>
                  </a:moveTo>
                  <a:lnTo>
                    <a:pt x="314" y="398"/>
                  </a:lnTo>
                  <a:lnTo>
                    <a:pt x="459" y="1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0" name="Freeform 430"/>
            <p:cNvSpPr/>
            <p:nvPr/>
          </p:nvSpPr>
          <p:spPr bwMode="auto">
            <a:xfrm>
              <a:off x="4924426" y="2744788"/>
              <a:ext cx="439738" cy="541338"/>
            </a:xfrm>
            <a:custGeom>
              <a:avLst/>
              <a:gdLst>
                <a:gd name="T0" fmla="*/ 277 w 277"/>
                <a:gd name="T1" fmla="*/ 0 h 341"/>
                <a:gd name="T2" fmla="*/ 0 w 277"/>
                <a:gd name="T3" fmla="*/ 135 h 341"/>
                <a:gd name="T4" fmla="*/ 201 w 277"/>
                <a:gd name="T5" fmla="*/ 341 h 341"/>
                <a:gd name="T6" fmla="*/ 277 w 277"/>
                <a:gd name="T7" fmla="*/ 0 h 341"/>
              </a:gdLst>
              <a:ahLst/>
              <a:cxnLst>
                <a:cxn ang="0">
                  <a:pos x="T0" y="T1"/>
                </a:cxn>
                <a:cxn ang="0">
                  <a:pos x="T2" y="T3"/>
                </a:cxn>
                <a:cxn ang="0">
                  <a:pos x="T4" y="T5"/>
                </a:cxn>
                <a:cxn ang="0">
                  <a:pos x="T6" y="T7"/>
                </a:cxn>
              </a:cxnLst>
              <a:rect l="0" t="0" r="r" b="b"/>
              <a:pathLst>
                <a:path w="277" h="341">
                  <a:moveTo>
                    <a:pt x="277" y="0"/>
                  </a:moveTo>
                  <a:lnTo>
                    <a:pt x="0" y="135"/>
                  </a:lnTo>
                  <a:lnTo>
                    <a:pt x="201" y="341"/>
                  </a:lnTo>
                  <a:lnTo>
                    <a:pt x="277" y="0"/>
                  </a:lnTo>
                  <a:close/>
                </a:path>
              </a:pathLst>
            </a:custGeom>
            <a:solidFill>
              <a:srgbClr val="DEDED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1" name="Freeform 431"/>
            <p:cNvSpPr/>
            <p:nvPr/>
          </p:nvSpPr>
          <p:spPr bwMode="auto">
            <a:xfrm>
              <a:off x="4924426" y="2744788"/>
              <a:ext cx="439738" cy="541338"/>
            </a:xfrm>
            <a:custGeom>
              <a:avLst/>
              <a:gdLst>
                <a:gd name="T0" fmla="*/ 277 w 277"/>
                <a:gd name="T1" fmla="*/ 0 h 341"/>
                <a:gd name="T2" fmla="*/ 0 w 277"/>
                <a:gd name="T3" fmla="*/ 135 h 341"/>
                <a:gd name="T4" fmla="*/ 201 w 277"/>
                <a:gd name="T5" fmla="*/ 341 h 341"/>
                <a:gd name="T6" fmla="*/ 277 w 277"/>
                <a:gd name="T7" fmla="*/ 0 h 341"/>
              </a:gdLst>
              <a:ahLst/>
              <a:cxnLst>
                <a:cxn ang="0">
                  <a:pos x="T0" y="T1"/>
                </a:cxn>
                <a:cxn ang="0">
                  <a:pos x="T2" y="T3"/>
                </a:cxn>
                <a:cxn ang="0">
                  <a:pos x="T4" y="T5"/>
                </a:cxn>
                <a:cxn ang="0">
                  <a:pos x="T6" y="T7"/>
                </a:cxn>
              </a:cxnLst>
              <a:rect l="0" t="0" r="r" b="b"/>
              <a:pathLst>
                <a:path w="277" h="341">
                  <a:moveTo>
                    <a:pt x="277" y="0"/>
                  </a:moveTo>
                  <a:lnTo>
                    <a:pt x="0" y="135"/>
                  </a:lnTo>
                  <a:lnTo>
                    <a:pt x="201" y="341"/>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2" name="Freeform 432"/>
            <p:cNvSpPr/>
            <p:nvPr/>
          </p:nvSpPr>
          <p:spPr bwMode="auto">
            <a:xfrm>
              <a:off x="4371976" y="2301875"/>
              <a:ext cx="498475" cy="631825"/>
            </a:xfrm>
            <a:custGeom>
              <a:avLst/>
              <a:gdLst>
                <a:gd name="T0" fmla="*/ 0 w 314"/>
                <a:gd name="T1" fmla="*/ 0 h 398"/>
                <a:gd name="T2" fmla="*/ 9 w 314"/>
                <a:gd name="T3" fmla="*/ 372 h 398"/>
                <a:gd name="T4" fmla="*/ 314 w 314"/>
                <a:gd name="T5" fmla="*/ 398 h 398"/>
                <a:gd name="T6" fmla="*/ 0 w 314"/>
                <a:gd name="T7" fmla="*/ 0 h 398"/>
              </a:gdLst>
              <a:ahLst/>
              <a:cxnLst>
                <a:cxn ang="0">
                  <a:pos x="T0" y="T1"/>
                </a:cxn>
                <a:cxn ang="0">
                  <a:pos x="T2" y="T3"/>
                </a:cxn>
                <a:cxn ang="0">
                  <a:pos x="T4" y="T5"/>
                </a:cxn>
                <a:cxn ang="0">
                  <a:pos x="T6" y="T7"/>
                </a:cxn>
              </a:cxnLst>
              <a:rect l="0" t="0" r="r" b="b"/>
              <a:pathLst>
                <a:path w="314" h="398">
                  <a:moveTo>
                    <a:pt x="0" y="0"/>
                  </a:moveTo>
                  <a:lnTo>
                    <a:pt x="9" y="372"/>
                  </a:lnTo>
                  <a:lnTo>
                    <a:pt x="314" y="398"/>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3" name="Freeform 433"/>
            <p:cNvSpPr/>
            <p:nvPr/>
          </p:nvSpPr>
          <p:spPr bwMode="auto">
            <a:xfrm>
              <a:off x="4371976" y="2301875"/>
              <a:ext cx="498475" cy="631825"/>
            </a:xfrm>
            <a:custGeom>
              <a:avLst/>
              <a:gdLst>
                <a:gd name="T0" fmla="*/ 0 w 314"/>
                <a:gd name="T1" fmla="*/ 0 h 398"/>
                <a:gd name="T2" fmla="*/ 9 w 314"/>
                <a:gd name="T3" fmla="*/ 372 h 398"/>
                <a:gd name="T4" fmla="*/ 314 w 314"/>
                <a:gd name="T5" fmla="*/ 398 h 398"/>
                <a:gd name="T6" fmla="*/ 0 w 314"/>
                <a:gd name="T7" fmla="*/ 0 h 398"/>
              </a:gdLst>
              <a:ahLst/>
              <a:cxnLst>
                <a:cxn ang="0">
                  <a:pos x="T0" y="T1"/>
                </a:cxn>
                <a:cxn ang="0">
                  <a:pos x="T2" y="T3"/>
                </a:cxn>
                <a:cxn ang="0">
                  <a:pos x="T4" y="T5"/>
                </a:cxn>
                <a:cxn ang="0">
                  <a:pos x="T6" y="T7"/>
                </a:cxn>
              </a:cxnLst>
              <a:rect l="0" t="0" r="r" b="b"/>
              <a:pathLst>
                <a:path w="314" h="398">
                  <a:moveTo>
                    <a:pt x="0" y="0"/>
                  </a:moveTo>
                  <a:lnTo>
                    <a:pt x="9" y="372"/>
                  </a:lnTo>
                  <a:lnTo>
                    <a:pt x="314" y="39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4" name="Freeform 434"/>
            <p:cNvSpPr/>
            <p:nvPr/>
          </p:nvSpPr>
          <p:spPr bwMode="auto">
            <a:xfrm>
              <a:off x="4919663" y="2474913"/>
              <a:ext cx="444500" cy="461963"/>
            </a:xfrm>
            <a:custGeom>
              <a:avLst/>
              <a:gdLst>
                <a:gd name="T0" fmla="*/ 142 w 280"/>
                <a:gd name="T1" fmla="*/ 0 h 291"/>
                <a:gd name="T2" fmla="*/ 0 w 280"/>
                <a:gd name="T3" fmla="*/ 291 h 291"/>
                <a:gd name="T4" fmla="*/ 280 w 280"/>
                <a:gd name="T5" fmla="*/ 156 h 291"/>
                <a:gd name="T6" fmla="*/ 142 w 280"/>
                <a:gd name="T7" fmla="*/ 0 h 291"/>
              </a:gdLst>
              <a:ahLst/>
              <a:cxnLst>
                <a:cxn ang="0">
                  <a:pos x="T0" y="T1"/>
                </a:cxn>
                <a:cxn ang="0">
                  <a:pos x="T2" y="T3"/>
                </a:cxn>
                <a:cxn ang="0">
                  <a:pos x="T4" y="T5"/>
                </a:cxn>
                <a:cxn ang="0">
                  <a:pos x="T6" y="T7"/>
                </a:cxn>
              </a:cxnLst>
              <a:rect l="0" t="0" r="r" b="b"/>
              <a:pathLst>
                <a:path w="280" h="291">
                  <a:moveTo>
                    <a:pt x="142" y="0"/>
                  </a:moveTo>
                  <a:lnTo>
                    <a:pt x="0" y="291"/>
                  </a:lnTo>
                  <a:lnTo>
                    <a:pt x="280" y="156"/>
                  </a:lnTo>
                  <a:lnTo>
                    <a:pt x="142"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5" name="Freeform 435"/>
            <p:cNvSpPr/>
            <p:nvPr/>
          </p:nvSpPr>
          <p:spPr bwMode="auto">
            <a:xfrm>
              <a:off x="4919663" y="2474913"/>
              <a:ext cx="444500" cy="461963"/>
            </a:xfrm>
            <a:custGeom>
              <a:avLst/>
              <a:gdLst>
                <a:gd name="T0" fmla="*/ 142 w 280"/>
                <a:gd name="T1" fmla="*/ 0 h 291"/>
                <a:gd name="T2" fmla="*/ 0 w 280"/>
                <a:gd name="T3" fmla="*/ 291 h 291"/>
                <a:gd name="T4" fmla="*/ 280 w 280"/>
                <a:gd name="T5" fmla="*/ 156 h 291"/>
                <a:gd name="T6" fmla="*/ 142 w 280"/>
                <a:gd name="T7" fmla="*/ 0 h 291"/>
              </a:gdLst>
              <a:ahLst/>
              <a:cxnLst>
                <a:cxn ang="0">
                  <a:pos x="T0" y="T1"/>
                </a:cxn>
                <a:cxn ang="0">
                  <a:pos x="T2" y="T3"/>
                </a:cxn>
                <a:cxn ang="0">
                  <a:pos x="T4" y="T5"/>
                </a:cxn>
                <a:cxn ang="0">
                  <a:pos x="T6" y="T7"/>
                </a:cxn>
              </a:cxnLst>
              <a:rect l="0" t="0" r="r" b="b"/>
              <a:pathLst>
                <a:path w="280" h="291">
                  <a:moveTo>
                    <a:pt x="142" y="0"/>
                  </a:moveTo>
                  <a:lnTo>
                    <a:pt x="0" y="291"/>
                  </a:lnTo>
                  <a:lnTo>
                    <a:pt x="280" y="156"/>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6" name="Freeform 436"/>
            <p:cNvSpPr/>
            <p:nvPr/>
          </p:nvSpPr>
          <p:spPr bwMode="auto">
            <a:xfrm>
              <a:off x="4391026" y="2925763"/>
              <a:ext cx="479425" cy="465138"/>
            </a:xfrm>
            <a:custGeom>
              <a:avLst/>
              <a:gdLst>
                <a:gd name="T0" fmla="*/ 0 w 302"/>
                <a:gd name="T1" fmla="*/ 0 h 293"/>
                <a:gd name="T2" fmla="*/ 47 w 302"/>
                <a:gd name="T3" fmla="*/ 293 h 293"/>
                <a:gd name="T4" fmla="*/ 302 w 302"/>
                <a:gd name="T5" fmla="*/ 26 h 293"/>
                <a:gd name="T6" fmla="*/ 0 w 302"/>
                <a:gd name="T7" fmla="*/ 0 h 293"/>
              </a:gdLst>
              <a:ahLst/>
              <a:cxnLst>
                <a:cxn ang="0">
                  <a:pos x="T0" y="T1"/>
                </a:cxn>
                <a:cxn ang="0">
                  <a:pos x="T2" y="T3"/>
                </a:cxn>
                <a:cxn ang="0">
                  <a:pos x="T4" y="T5"/>
                </a:cxn>
                <a:cxn ang="0">
                  <a:pos x="T6" y="T7"/>
                </a:cxn>
              </a:cxnLst>
              <a:rect l="0" t="0" r="r" b="b"/>
              <a:pathLst>
                <a:path w="302" h="293">
                  <a:moveTo>
                    <a:pt x="0" y="0"/>
                  </a:moveTo>
                  <a:lnTo>
                    <a:pt x="47" y="293"/>
                  </a:lnTo>
                  <a:lnTo>
                    <a:pt x="302" y="26"/>
                  </a:lnTo>
                  <a:lnTo>
                    <a:pt x="0" y="0"/>
                  </a:lnTo>
                  <a:close/>
                </a:path>
              </a:pathLst>
            </a:custGeom>
            <a:solidFill>
              <a:srgbClr val="D5D6D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7" name="Freeform 437"/>
            <p:cNvSpPr/>
            <p:nvPr/>
          </p:nvSpPr>
          <p:spPr bwMode="auto">
            <a:xfrm>
              <a:off x="4391026" y="2925763"/>
              <a:ext cx="479425" cy="465138"/>
            </a:xfrm>
            <a:custGeom>
              <a:avLst/>
              <a:gdLst>
                <a:gd name="T0" fmla="*/ 0 w 302"/>
                <a:gd name="T1" fmla="*/ 0 h 293"/>
                <a:gd name="T2" fmla="*/ 47 w 302"/>
                <a:gd name="T3" fmla="*/ 293 h 293"/>
                <a:gd name="T4" fmla="*/ 302 w 302"/>
                <a:gd name="T5" fmla="*/ 26 h 293"/>
                <a:gd name="T6" fmla="*/ 0 w 302"/>
                <a:gd name="T7" fmla="*/ 0 h 293"/>
              </a:gdLst>
              <a:ahLst/>
              <a:cxnLst>
                <a:cxn ang="0">
                  <a:pos x="T0" y="T1"/>
                </a:cxn>
                <a:cxn ang="0">
                  <a:pos x="T2" y="T3"/>
                </a:cxn>
                <a:cxn ang="0">
                  <a:pos x="T4" y="T5"/>
                </a:cxn>
                <a:cxn ang="0">
                  <a:pos x="T6" y="T7"/>
                </a:cxn>
              </a:cxnLst>
              <a:rect l="0" t="0" r="r" b="b"/>
              <a:pathLst>
                <a:path w="302" h="293">
                  <a:moveTo>
                    <a:pt x="0" y="0"/>
                  </a:moveTo>
                  <a:lnTo>
                    <a:pt x="47" y="293"/>
                  </a:lnTo>
                  <a:lnTo>
                    <a:pt x="302"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8" name="Freeform 438"/>
            <p:cNvSpPr/>
            <p:nvPr/>
          </p:nvSpPr>
          <p:spPr bwMode="auto">
            <a:xfrm>
              <a:off x="4491038" y="2978150"/>
              <a:ext cx="730250" cy="423863"/>
            </a:xfrm>
            <a:custGeom>
              <a:avLst/>
              <a:gdLst>
                <a:gd name="T0" fmla="*/ 256 w 460"/>
                <a:gd name="T1" fmla="*/ 0 h 267"/>
                <a:gd name="T2" fmla="*/ 0 w 460"/>
                <a:gd name="T3" fmla="*/ 267 h 267"/>
                <a:gd name="T4" fmla="*/ 460 w 460"/>
                <a:gd name="T5" fmla="*/ 206 h 267"/>
                <a:gd name="T6" fmla="*/ 256 w 460"/>
                <a:gd name="T7" fmla="*/ 0 h 267"/>
              </a:gdLst>
              <a:ahLst/>
              <a:cxnLst>
                <a:cxn ang="0">
                  <a:pos x="T0" y="T1"/>
                </a:cxn>
                <a:cxn ang="0">
                  <a:pos x="T2" y="T3"/>
                </a:cxn>
                <a:cxn ang="0">
                  <a:pos x="T4" y="T5"/>
                </a:cxn>
                <a:cxn ang="0">
                  <a:pos x="T6" y="T7"/>
                </a:cxn>
              </a:cxnLst>
              <a:rect l="0" t="0" r="r" b="b"/>
              <a:pathLst>
                <a:path w="460" h="267">
                  <a:moveTo>
                    <a:pt x="256" y="0"/>
                  </a:moveTo>
                  <a:lnTo>
                    <a:pt x="0" y="267"/>
                  </a:lnTo>
                  <a:lnTo>
                    <a:pt x="460" y="206"/>
                  </a:lnTo>
                  <a:lnTo>
                    <a:pt x="256" y="0"/>
                  </a:ln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9" name="Freeform 439"/>
            <p:cNvSpPr/>
            <p:nvPr/>
          </p:nvSpPr>
          <p:spPr bwMode="auto">
            <a:xfrm>
              <a:off x="4491038" y="2978150"/>
              <a:ext cx="730250" cy="423863"/>
            </a:xfrm>
            <a:custGeom>
              <a:avLst/>
              <a:gdLst>
                <a:gd name="T0" fmla="*/ 256 w 460"/>
                <a:gd name="T1" fmla="*/ 0 h 267"/>
                <a:gd name="T2" fmla="*/ 0 w 460"/>
                <a:gd name="T3" fmla="*/ 267 h 267"/>
                <a:gd name="T4" fmla="*/ 460 w 460"/>
                <a:gd name="T5" fmla="*/ 206 h 267"/>
                <a:gd name="T6" fmla="*/ 256 w 460"/>
                <a:gd name="T7" fmla="*/ 0 h 267"/>
              </a:gdLst>
              <a:ahLst/>
              <a:cxnLst>
                <a:cxn ang="0">
                  <a:pos x="T0" y="T1"/>
                </a:cxn>
                <a:cxn ang="0">
                  <a:pos x="T2" y="T3"/>
                </a:cxn>
                <a:cxn ang="0">
                  <a:pos x="T4" y="T5"/>
                </a:cxn>
                <a:cxn ang="0">
                  <a:pos x="T6" y="T7"/>
                </a:cxn>
              </a:cxnLst>
              <a:rect l="0" t="0" r="r" b="b"/>
              <a:pathLst>
                <a:path w="460" h="267">
                  <a:moveTo>
                    <a:pt x="256" y="0"/>
                  </a:moveTo>
                  <a:lnTo>
                    <a:pt x="0" y="267"/>
                  </a:lnTo>
                  <a:lnTo>
                    <a:pt x="460" y="20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0" name="Freeform 440"/>
            <p:cNvSpPr/>
            <p:nvPr/>
          </p:nvSpPr>
          <p:spPr bwMode="auto">
            <a:xfrm>
              <a:off x="2805113" y="47625"/>
              <a:ext cx="338138" cy="173038"/>
            </a:xfrm>
            <a:custGeom>
              <a:avLst/>
              <a:gdLst>
                <a:gd name="T0" fmla="*/ 118 w 213"/>
                <a:gd name="T1" fmla="*/ 0 h 109"/>
                <a:gd name="T2" fmla="*/ 0 w 213"/>
                <a:gd name="T3" fmla="*/ 0 h 109"/>
                <a:gd name="T4" fmla="*/ 0 w 213"/>
                <a:gd name="T5" fmla="*/ 109 h 109"/>
                <a:gd name="T6" fmla="*/ 213 w 213"/>
                <a:gd name="T7" fmla="*/ 80 h 109"/>
                <a:gd name="T8" fmla="*/ 118 w 213"/>
                <a:gd name="T9" fmla="*/ 0 h 109"/>
              </a:gdLst>
              <a:ahLst/>
              <a:cxnLst>
                <a:cxn ang="0">
                  <a:pos x="T0" y="T1"/>
                </a:cxn>
                <a:cxn ang="0">
                  <a:pos x="T2" y="T3"/>
                </a:cxn>
                <a:cxn ang="0">
                  <a:pos x="T4" y="T5"/>
                </a:cxn>
                <a:cxn ang="0">
                  <a:pos x="T6" y="T7"/>
                </a:cxn>
                <a:cxn ang="0">
                  <a:pos x="T8" y="T9"/>
                </a:cxn>
              </a:cxnLst>
              <a:rect l="0" t="0" r="r" b="b"/>
              <a:pathLst>
                <a:path w="213" h="109">
                  <a:moveTo>
                    <a:pt x="118" y="0"/>
                  </a:moveTo>
                  <a:lnTo>
                    <a:pt x="0" y="0"/>
                  </a:lnTo>
                  <a:lnTo>
                    <a:pt x="0" y="109"/>
                  </a:lnTo>
                  <a:lnTo>
                    <a:pt x="213" y="80"/>
                  </a:lnTo>
                  <a:lnTo>
                    <a:pt x="118" y="0"/>
                  </a:lnTo>
                  <a:close/>
                </a:path>
              </a:pathLst>
            </a:custGeom>
            <a:solidFill>
              <a:srgbClr val="EFF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1" name="Freeform 441"/>
            <p:cNvSpPr/>
            <p:nvPr/>
          </p:nvSpPr>
          <p:spPr bwMode="auto">
            <a:xfrm>
              <a:off x="2805113" y="47625"/>
              <a:ext cx="338138" cy="173038"/>
            </a:xfrm>
            <a:custGeom>
              <a:avLst/>
              <a:gdLst>
                <a:gd name="T0" fmla="*/ 118 w 213"/>
                <a:gd name="T1" fmla="*/ 0 h 109"/>
                <a:gd name="T2" fmla="*/ 0 w 213"/>
                <a:gd name="T3" fmla="*/ 0 h 109"/>
                <a:gd name="T4" fmla="*/ 0 w 213"/>
                <a:gd name="T5" fmla="*/ 109 h 109"/>
                <a:gd name="T6" fmla="*/ 213 w 213"/>
                <a:gd name="T7" fmla="*/ 80 h 109"/>
                <a:gd name="T8" fmla="*/ 118 w 213"/>
                <a:gd name="T9" fmla="*/ 0 h 109"/>
              </a:gdLst>
              <a:ahLst/>
              <a:cxnLst>
                <a:cxn ang="0">
                  <a:pos x="T0" y="T1"/>
                </a:cxn>
                <a:cxn ang="0">
                  <a:pos x="T2" y="T3"/>
                </a:cxn>
                <a:cxn ang="0">
                  <a:pos x="T4" y="T5"/>
                </a:cxn>
                <a:cxn ang="0">
                  <a:pos x="T6" y="T7"/>
                </a:cxn>
                <a:cxn ang="0">
                  <a:pos x="T8" y="T9"/>
                </a:cxn>
              </a:cxnLst>
              <a:rect l="0" t="0" r="r" b="b"/>
              <a:pathLst>
                <a:path w="213" h="109">
                  <a:moveTo>
                    <a:pt x="118" y="0"/>
                  </a:moveTo>
                  <a:lnTo>
                    <a:pt x="0" y="0"/>
                  </a:lnTo>
                  <a:lnTo>
                    <a:pt x="0" y="109"/>
                  </a:lnTo>
                  <a:lnTo>
                    <a:pt x="213" y="80"/>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2" name="Freeform 442"/>
            <p:cNvSpPr/>
            <p:nvPr/>
          </p:nvSpPr>
          <p:spPr bwMode="auto">
            <a:xfrm>
              <a:off x="6832601" y="1020763"/>
              <a:ext cx="750888" cy="465138"/>
            </a:xfrm>
            <a:custGeom>
              <a:avLst/>
              <a:gdLst>
                <a:gd name="T0" fmla="*/ 0 w 473"/>
                <a:gd name="T1" fmla="*/ 0 h 293"/>
                <a:gd name="T2" fmla="*/ 59 w 473"/>
                <a:gd name="T3" fmla="*/ 293 h 293"/>
                <a:gd name="T4" fmla="*/ 473 w 473"/>
                <a:gd name="T5" fmla="*/ 282 h 293"/>
                <a:gd name="T6" fmla="*/ 473 w 473"/>
                <a:gd name="T7" fmla="*/ 230 h 293"/>
                <a:gd name="T8" fmla="*/ 0 w 473"/>
                <a:gd name="T9" fmla="*/ 0 h 293"/>
              </a:gdLst>
              <a:ahLst/>
              <a:cxnLst>
                <a:cxn ang="0">
                  <a:pos x="T0" y="T1"/>
                </a:cxn>
                <a:cxn ang="0">
                  <a:pos x="T2" y="T3"/>
                </a:cxn>
                <a:cxn ang="0">
                  <a:pos x="T4" y="T5"/>
                </a:cxn>
                <a:cxn ang="0">
                  <a:pos x="T6" y="T7"/>
                </a:cxn>
                <a:cxn ang="0">
                  <a:pos x="T8" y="T9"/>
                </a:cxn>
              </a:cxnLst>
              <a:rect l="0" t="0" r="r" b="b"/>
              <a:pathLst>
                <a:path w="473" h="293">
                  <a:moveTo>
                    <a:pt x="0" y="0"/>
                  </a:moveTo>
                  <a:lnTo>
                    <a:pt x="59" y="293"/>
                  </a:lnTo>
                  <a:lnTo>
                    <a:pt x="473" y="282"/>
                  </a:lnTo>
                  <a:lnTo>
                    <a:pt x="473" y="230"/>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3" name="Freeform 443"/>
            <p:cNvSpPr/>
            <p:nvPr/>
          </p:nvSpPr>
          <p:spPr bwMode="auto">
            <a:xfrm>
              <a:off x="6832601" y="1020763"/>
              <a:ext cx="750888" cy="465138"/>
            </a:xfrm>
            <a:custGeom>
              <a:avLst/>
              <a:gdLst>
                <a:gd name="T0" fmla="*/ 0 w 473"/>
                <a:gd name="T1" fmla="*/ 0 h 293"/>
                <a:gd name="T2" fmla="*/ 59 w 473"/>
                <a:gd name="T3" fmla="*/ 293 h 293"/>
                <a:gd name="T4" fmla="*/ 473 w 473"/>
                <a:gd name="T5" fmla="*/ 282 h 293"/>
                <a:gd name="T6" fmla="*/ 473 w 473"/>
                <a:gd name="T7" fmla="*/ 230 h 293"/>
                <a:gd name="T8" fmla="*/ 0 w 473"/>
                <a:gd name="T9" fmla="*/ 0 h 293"/>
              </a:gdLst>
              <a:ahLst/>
              <a:cxnLst>
                <a:cxn ang="0">
                  <a:pos x="T0" y="T1"/>
                </a:cxn>
                <a:cxn ang="0">
                  <a:pos x="T2" y="T3"/>
                </a:cxn>
                <a:cxn ang="0">
                  <a:pos x="T4" y="T5"/>
                </a:cxn>
                <a:cxn ang="0">
                  <a:pos x="T6" y="T7"/>
                </a:cxn>
                <a:cxn ang="0">
                  <a:pos x="T8" y="T9"/>
                </a:cxn>
              </a:cxnLst>
              <a:rect l="0" t="0" r="r" b="b"/>
              <a:pathLst>
                <a:path w="473" h="293">
                  <a:moveTo>
                    <a:pt x="0" y="0"/>
                  </a:moveTo>
                  <a:lnTo>
                    <a:pt x="59" y="293"/>
                  </a:lnTo>
                  <a:lnTo>
                    <a:pt x="473" y="282"/>
                  </a:lnTo>
                  <a:lnTo>
                    <a:pt x="473" y="23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4" name="Freeform 444"/>
            <p:cNvSpPr/>
            <p:nvPr/>
          </p:nvSpPr>
          <p:spPr bwMode="auto">
            <a:xfrm>
              <a:off x="6478588" y="1020763"/>
              <a:ext cx="414338" cy="465138"/>
            </a:xfrm>
            <a:custGeom>
              <a:avLst/>
              <a:gdLst>
                <a:gd name="T0" fmla="*/ 202 w 261"/>
                <a:gd name="T1" fmla="*/ 0 h 293"/>
                <a:gd name="T2" fmla="*/ 0 w 261"/>
                <a:gd name="T3" fmla="*/ 263 h 293"/>
                <a:gd name="T4" fmla="*/ 261 w 261"/>
                <a:gd name="T5" fmla="*/ 293 h 293"/>
                <a:gd name="T6" fmla="*/ 202 w 261"/>
                <a:gd name="T7" fmla="*/ 0 h 293"/>
              </a:gdLst>
              <a:ahLst/>
              <a:cxnLst>
                <a:cxn ang="0">
                  <a:pos x="T0" y="T1"/>
                </a:cxn>
                <a:cxn ang="0">
                  <a:pos x="T2" y="T3"/>
                </a:cxn>
                <a:cxn ang="0">
                  <a:pos x="T4" y="T5"/>
                </a:cxn>
                <a:cxn ang="0">
                  <a:pos x="T6" y="T7"/>
                </a:cxn>
              </a:cxnLst>
              <a:rect l="0" t="0" r="r" b="b"/>
              <a:pathLst>
                <a:path w="261" h="293">
                  <a:moveTo>
                    <a:pt x="202" y="0"/>
                  </a:moveTo>
                  <a:lnTo>
                    <a:pt x="0" y="263"/>
                  </a:lnTo>
                  <a:lnTo>
                    <a:pt x="261" y="293"/>
                  </a:lnTo>
                  <a:lnTo>
                    <a:pt x="202"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5" name="Freeform 445"/>
            <p:cNvSpPr/>
            <p:nvPr/>
          </p:nvSpPr>
          <p:spPr bwMode="auto">
            <a:xfrm>
              <a:off x="6478588" y="1020763"/>
              <a:ext cx="414338" cy="465138"/>
            </a:xfrm>
            <a:custGeom>
              <a:avLst/>
              <a:gdLst>
                <a:gd name="T0" fmla="*/ 202 w 261"/>
                <a:gd name="T1" fmla="*/ 0 h 293"/>
                <a:gd name="T2" fmla="*/ 0 w 261"/>
                <a:gd name="T3" fmla="*/ 263 h 293"/>
                <a:gd name="T4" fmla="*/ 261 w 261"/>
                <a:gd name="T5" fmla="*/ 293 h 293"/>
                <a:gd name="T6" fmla="*/ 202 w 261"/>
                <a:gd name="T7" fmla="*/ 0 h 293"/>
              </a:gdLst>
              <a:ahLst/>
              <a:cxnLst>
                <a:cxn ang="0">
                  <a:pos x="T0" y="T1"/>
                </a:cxn>
                <a:cxn ang="0">
                  <a:pos x="T2" y="T3"/>
                </a:cxn>
                <a:cxn ang="0">
                  <a:pos x="T4" y="T5"/>
                </a:cxn>
                <a:cxn ang="0">
                  <a:pos x="T6" y="T7"/>
                </a:cxn>
              </a:cxnLst>
              <a:rect l="0" t="0" r="r" b="b"/>
              <a:pathLst>
                <a:path w="261" h="293">
                  <a:moveTo>
                    <a:pt x="202" y="0"/>
                  </a:moveTo>
                  <a:lnTo>
                    <a:pt x="0" y="263"/>
                  </a:lnTo>
                  <a:lnTo>
                    <a:pt x="261" y="293"/>
                  </a:lnTo>
                  <a:lnTo>
                    <a:pt x="2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6" name="Freeform 446"/>
            <p:cNvSpPr/>
            <p:nvPr/>
          </p:nvSpPr>
          <p:spPr bwMode="auto">
            <a:xfrm>
              <a:off x="6472238" y="1460500"/>
              <a:ext cx="412750" cy="417513"/>
            </a:xfrm>
            <a:custGeom>
              <a:avLst/>
              <a:gdLst>
                <a:gd name="T0" fmla="*/ 0 w 260"/>
                <a:gd name="T1" fmla="*/ 0 h 263"/>
                <a:gd name="T2" fmla="*/ 38 w 260"/>
                <a:gd name="T3" fmla="*/ 263 h 263"/>
                <a:gd name="T4" fmla="*/ 260 w 260"/>
                <a:gd name="T5" fmla="*/ 33 h 263"/>
                <a:gd name="T6" fmla="*/ 0 w 260"/>
                <a:gd name="T7" fmla="*/ 0 h 263"/>
              </a:gdLst>
              <a:ahLst/>
              <a:cxnLst>
                <a:cxn ang="0">
                  <a:pos x="T0" y="T1"/>
                </a:cxn>
                <a:cxn ang="0">
                  <a:pos x="T2" y="T3"/>
                </a:cxn>
                <a:cxn ang="0">
                  <a:pos x="T4" y="T5"/>
                </a:cxn>
                <a:cxn ang="0">
                  <a:pos x="T6" y="T7"/>
                </a:cxn>
              </a:cxnLst>
              <a:rect l="0" t="0" r="r" b="b"/>
              <a:pathLst>
                <a:path w="260" h="263">
                  <a:moveTo>
                    <a:pt x="0" y="0"/>
                  </a:moveTo>
                  <a:lnTo>
                    <a:pt x="38" y="263"/>
                  </a:lnTo>
                  <a:lnTo>
                    <a:pt x="260" y="33"/>
                  </a:lnTo>
                  <a:lnTo>
                    <a:pt x="0" y="0"/>
                  </a:lnTo>
                  <a:close/>
                </a:path>
              </a:pathLst>
            </a:custGeom>
            <a:solidFill>
              <a:srgbClr val="DEDED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7" name="Freeform 447"/>
            <p:cNvSpPr/>
            <p:nvPr/>
          </p:nvSpPr>
          <p:spPr bwMode="auto">
            <a:xfrm>
              <a:off x="6472238" y="1460500"/>
              <a:ext cx="412750" cy="417513"/>
            </a:xfrm>
            <a:custGeom>
              <a:avLst/>
              <a:gdLst>
                <a:gd name="T0" fmla="*/ 0 w 260"/>
                <a:gd name="T1" fmla="*/ 0 h 263"/>
                <a:gd name="T2" fmla="*/ 38 w 260"/>
                <a:gd name="T3" fmla="*/ 263 h 263"/>
                <a:gd name="T4" fmla="*/ 260 w 260"/>
                <a:gd name="T5" fmla="*/ 33 h 263"/>
                <a:gd name="T6" fmla="*/ 0 w 260"/>
                <a:gd name="T7" fmla="*/ 0 h 263"/>
              </a:gdLst>
              <a:ahLst/>
              <a:cxnLst>
                <a:cxn ang="0">
                  <a:pos x="T0" y="T1"/>
                </a:cxn>
                <a:cxn ang="0">
                  <a:pos x="T2" y="T3"/>
                </a:cxn>
                <a:cxn ang="0">
                  <a:pos x="T4" y="T5"/>
                </a:cxn>
                <a:cxn ang="0">
                  <a:pos x="T6" y="T7"/>
                </a:cxn>
              </a:cxnLst>
              <a:rect l="0" t="0" r="r" b="b"/>
              <a:pathLst>
                <a:path w="260" h="263">
                  <a:moveTo>
                    <a:pt x="0" y="0"/>
                  </a:moveTo>
                  <a:lnTo>
                    <a:pt x="38" y="263"/>
                  </a:lnTo>
                  <a:lnTo>
                    <a:pt x="260"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8" name="Freeform 448"/>
            <p:cNvSpPr/>
            <p:nvPr/>
          </p:nvSpPr>
          <p:spPr bwMode="auto">
            <a:xfrm>
              <a:off x="6934201" y="1501775"/>
              <a:ext cx="649288" cy="563563"/>
            </a:xfrm>
            <a:custGeom>
              <a:avLst/>
              <a:gdLst>
                <a:gd name="T0" fmla="*/ 409 w 409"/>
                <a:gd name="T1" fmla="*/ 0 h 355"/>
                <a:gd name="T2" fmla="*/ 0 w 409"/>
                <a:gd name="T3" fmla="*/ 12 h 355"/>
                <a:gd name="T4" fmla="*/ 76 w 409"/>
                <a:gd name="T5" fmla="*/ 355 h 355"/>
                <a:gd name="T6" fmla="*/ 409 w 409"/>
                <a:gd name="T7" fmla="*/ 83 h 355"/>
                <a:gd name="T8" fmla="*/ 409 w 409"/>
                <a:gd name="T9" fmla="*/ 0 h 355"/>
              </a:gdLst>
              <a:ahLst/>
              <a:cxnLst>
                <a:cxn ang="0">
                  <a:pos x="T0" y="T1"/>
                </a:cxn>
                <a:cxn ang="0">
                  <a:pos x="T2" y="T3"/>
                </a:cxn>
                <a:cxn ang="0">
                  <a:pos x="T4" y="T5"/>
                </a:cxn>
                <a:cxn ang="0">
                  <a:pos x="T6" y="T7"/>
                </a:cxn>
                <a:cxn ang="0">
                  <a:pos x="T8" y="T9"/>
                </a:cxn>
              </a:cxnLst>
              <a:rect l="0" t="0" r="r" b="b"/>
              <a:pathLst>
                <a:path w="409" h="355">
                  <a:moveTo>
                    <a:pt x="409" y="0"/>
                  </a:moveTo>
                  <a:lnTo>
                    <a:pt x="0" y="12"/>
                  </a:lnTo>
                  <a:lnTo>
                    <a:pt x="76" y="355"/>
                  </a:lnTo>
                  <a:lnTo>
                    <a:pt x="409" y="83"/>
                  </a:lnTo>
                  <a:lnTo>
                    <a:pt x="409" y="0"/>
                  </a:lnTo>
                  <a:close/>
                </a:path>
              </a:pathLst>
            </a:custGeom>
            <a:solidFill>
              <a:srgbClr val="E4E5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9" name="Freeform 449"/>
            <p:cNvSpPr/>
            <p:nvPr/>
          </p:nvSpPr>
          <p:spPr bwMode="auto">
            <a:xfrm>
              <a:off x="6934201" y="1501775"/>
              <a:ext cx="649288" cy="563563"/>
            </a:xfrm>
            <a:custGeom>
              <a:avLst/>
              <a:gdLst>
                <a:gd name="T0" fmla="*/ 409 w 409"/>
                <a:gd name="T1" fmla="*/ 0 h 355"/>
                <a:gd name="T2" fmla="*/ 0 w 409"/>
                <a:gd name="T3" fmla="*/ 12 h 355"/>
                <a:gd name="T4" fmla="*/ 76 w 409"/>
                <a:gd name="T5" fmla="*/ 355 h 355"/>
                <a:gd name="T6" fmla="*/ 409 w 409"/>
                <a:gd name="T7" fmla="*/ 83 h 355"/>
                <a:gd name="T8" fmla="*/ 409 w 409"/>
                <a:gd name="T9" fmla="*/ 0 h 355"/>
              </a:gdLst>
              <a:ahLst/>
              <a:cxnLst>
                <a:cxn ang="0">
                  <a:pos x="T0" y="T1"/>
                </a:cxn>
                <a:cxn ang="0">
                  <a:pos x="T2" y="T3"/>
                </a:cxn>
                <a:cxn ang="0">
                  <a:pos x="T4" y="T5"/>
                </a:cxn>
                <a:cxn ang="0">
                  <a:pos x="T6" y="T7"/>
                </a:cxn>
                <a:cxn ang="0">
                  <a:pos x="T8" y="T9"/>
                </a:cxn>
              </a:cxnLst>
              <a:rect l="0" t="0" r="r" b="b"/>
              <a:pathLst>
                <a:path w="409" h="355">
                  <a:moveTo>
                    <a:pt x="409" y="0"/>
                  </a:moveTo>
                  <a:lnTo>
                    <a:pt x="0" y="12"/>
                  </a:lnTo>
                  <a:lnTo>
                    <a:pt x="76" y="355"/>
                  </a:lnTo>
                  <a:lnTo>
                    <a:pt x="409" y="83"/>
                  </a:lnTo>
                  <a:lnTo>
                    <a:pt x="4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0" name="Freeform 450"/>
            <p:cNvSpPr/>
            <p:nvPr/>
          </p:nvSpPr>
          <p:spPr bwMode="auto">
            <a:xfrm>
              <a:off x="6546851" y="1531938"/>
              <a:ext cx="477838" cy="544513"/>
            </a:xfrm>
            <a:custGeom>
              <a:avLst/>
              <a:gdLst>
                <a:gd name="T0" fmla="*/ 222 w 301"/>
                <a:gd name="T1" fmla="*/ 0 h 343"/>
                <a:gd name="T2" fmla="*/ 0 w 301"/>
                <a:gd name="T3" fmla="*/ 229 h 343"/>
                <a:gd name="T4" fmla="*/ 301 w 301"/>
                <a:gd name="T5" fmla="*/ 343 h 343"/>
                <a:gd name="T6" fmla="*/ 222 w 301"/>
                <a:gd name="T7" fmla="*/ 0 h 343"/>
              </a:gdLst>
              <a:ahLst/>
              <a:cxnLst>
                <a:cxn ang="0">
                  <a:pos x="T0" y="T1"/>
                </a:cxn>
                <a:cxn ang="0">
                  <a:pos x="T2" y="T3"/>
                </a:cxn>
                <a:cxn ang="0">
                  <a:pos x="T4" y="T5"/>
                </a:cxn>
                <a:cxn ang="0">
                  <a:pos x="T6" y="T7"/>
                </a:cxn>
              </a:cxnLst>
              <a:rect l="0" t="0" r="r" b="b"/>
              <a:pathLst>
                <a:path w="301" h="343">
                  <a:moveTo>
                    <a:pt x="222" y="0"/>
                  </a:moveTo>
                  <a:lnTo>
                    <a:pt x="0" y="229"/>
                  </a:lnTo>
                  <a:lnTo>
                    <a:pt x="301" y="343"/>
                  </a:lnTo>
                  <a:lnTo>
                    <a:pt x="222" y="0"/>
                  </a:lnTo>
                  <a:close/>
                </a:path>
              </a:pathLst>
            </a:custGeom>
            <a:solidFill>
              <a:srgbClr val="E0E1E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1" name="Freeform 451"/>
            <p:cNvSpPr/>
            <p:nvPr/>
          </p:nvSpPr>
          <p:spPr bwMode="auto">
            <a:xfrm>
              <a:off x="6546851" y="1531938"/>
              <a:ext cx="477838" cy="544513"/>
            </a:xfrm>
            <a:custGeom>
              <a:avLst/>
              <a:gdLst>
                <a:gd name="T0" fmla="*/ 222 w 301"/>
                <a:gd name="T1" fmla="*/ 0 h 343"/>
                <a:gd name="T2" fmla="*/ 0 w 301"/>
                <a:gd name="T3" fmla="*/ 229 h 343"/>
                <a:gd name="T4" fmla="*/ 301 w 301"/>
                <a:gd name="T5" fmla="*/ 343 h 343"/>
                <a:gd name="T6" fmla="*/ 222 w 301"/>
                <a:gd name="T7" fmla="*/ 0 h 343"/>
              </a:gdLst>
              <a:ahLst/>
              <a:cxnLst>
                <a:cxn ang="0">
                  <a:pos x="T0" y="T1"/>
                </a:cxn>
                <a:cxn ang="0">
                  <a:pos x="T2" y="T3"/>
                </a:cxn>
                <a:cxn ang="0">
                  <a:pos x="T4" y="T5"/>
                </a:cxn>
                <a:cxn ang="0">
                  <a:pos x="T6" y="T7"/>
                </a:cxn>
              </a:cxnLst>
              <a:rect l="0" t="0" r="r" b="b"/>
              <a:pathLst>
                <a:path w="301" h="343">
                  <a:moveTo>
                    <a:pt x="222" y="0"/>
                  </a:moveTo>
                  <a:lnTo>
                    <a:pt x="0" y="229"/>
                  </a:lnTo>
                  <a:lnTo>
                    <a:pt x="301" y="343"/>
                  </a:lnTo>
                  <a:lnTo>
                    <a:pt x="2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2" name="Freeform 452"/>
            <p:cNvSpPr/>
            <p:nvPr/>
          </p:nvSpPr>
          <p:spPr bwMode="auto">
            <a:xfrm>
              <a:off x="5160963" y="6257925"/>
              <a:ext cx="742950" cy="484188"/>
            </a:xfrm>
            <a:custGeom>
              <a:avLst/>
              <a:gdLst>
                <a:gd name="T0" fmla="*/ 468 w 468"/>
                <a:gd name="T1" fmla="*/ 0 h 305"/>
                <a:gd name="T2" fmla="*/ 0 w 468"/>
                <a:gd name="T3" fmla="*/ 97 h 305"/>
                <a:gd name="T4" fmla="*/ 14 w 468"/>
                <a:gd name="T5" fmla="*/ 305 h 305"/>
                <a:gd name="T6" fmla="*/ 468 w 468"/>
                <a:gd name="T7" fmla="*/ 0 h 305"/>
              </a:gdLst>
              <a:ahLst/>
              <a:cxnLst>
                <a:cxn ang="0">
                  <a:pos x="T0" y="T1"/>
                </a:cxn>
                <a:cxn ang="0">
                  <a:pos x="T2" y="T3"/>
                </a:cxn>
                <a:cxn ang="0">
                  <a:pos x="T4" y="T5"/>
                </a:cxn>
                <a:cxn ang="0">
                  <a:pos x="T6" y="T7"/>
                </a:cxn>
              </a:cxnLst>
              <a:rect l="0" t="0" r="r" b="b"/>
              <a:pathLst>
                <a:path w="468" h="305">
                  <a:moveTo>
                    <a:pt x="468" y="0"/>
                  </a:moveTo>
                  <a:lnTo>
                    <a:pt x="0" y="97"/>
                  </a:lnTo>
                  <a:lnTo>
                    <a:pt x="14" y="305"/>
                  </a:lnTo>
                  <a:lnTo>
                    <a:pt x="468" y="0"/>
                  </a:lnTo>
                  <a:close/>
                </a:path>
              </a:pathLst>
            </a:custGeom>
            <a:solidFill>
              <a:srgbClr val="C3C4C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3" name="Freeform 453"/>
            <p:cNvSpPr/>
            <p:nvPr/>
          </p:nvSpPr>
          <p:spPr bwMode="auto">
            <a:xfrm>
              <a:off x="5160963" y="6257925"/>
              <a:ext cx="742950" cy="484188"/>
            </a:xfrm>
            <a:custGeom>
              <a:avLst/>
              <a:gdLst>
                <a:gd name="T0" fmla="*/ 468 w 468"/>
                <a:gd name="T1" fmla="*/ 0 h 305"/>
                <a:gd name="T2" fmla="*/ 0 w 468"/>
                <a:gd name="T3" fmla="*/ 97 h 305"/>
                <a:gd name="T4" fmla="*/ 14 w 468"/>
                <a:gd name="T5" fmla="*/ 305 h 305"/>
                <a:gd name="T6" fmla="*/ 468 w 468"/>
                <a:gd name="T7" fmla="*/ 0 h 305"/>
              </a:gdLst>
              <a:ahLst/>
              <a:cxnLst>
                <a:cxn ang="0">
                  <a:pos x="T0" y="T1"/>
                </a:cxn>
                <a:cxn ang="0">
                  <a:pos x="T2" y="T3"/>
                </a:cxn>
                <a:cxn ang="0">
                  <a:pos x="T4" y="T5"/>
                </a:cxn>
                <a:cxn ang="0">
                  <a:pos x="T6" y="T7"/>
                </a:cxn>
              </a:cxnLst>
              <a:rect l="0" t="0" r="r" b="b"/>
              <a:pathLst>
                <a:path w="468" h="305">
                  <a:moveTo>
                    <a:pt x="468" y="0"/>
                  </a:moveTo>
                  <a:lnTo>
                    <a:pt x="0" y="97"/>
                  </a:lnTo>
                  <a:lnTo>
                    <a:pt x="14" y="305"/>
                  </a:lnTo>
                  <a:lnTo>
                    <a:pt x="4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4" name="Freeform 454"/>
            <p:cNvSpPr/>
            <p:nvPr/>
          </p:nvSpPr>
          <p:spPr bwMode="auto">
            <a:xfrm>
              <a:off x="5175251" y="5608638"/>
              <a:ext cx="744538" cy="769938"/>
            </a:xfrm>
            <a:custGeom>
              <a:avLst/>
              <a:gdLst>
                <a:gd name="T0" fmla="*/ 367 w 469"/>
                <a:gd name="T1" fmla="*/ 0 h 485"/>
                <a:gd name="T2" fmla="*/ 0 w 469"/>
                <a:gd name="T3" fmla="*/ 485 h 485"/>
                <a:gd name="T4" fmla="*/ 469 w 469"/>
                <a:gd name="T5" fmla="*/ 388 h 485"/>
                <a:gd name="T6" fmla="*/ 367 w 469"/>
                <a:gd name="T7" fmla="*/ 0 h 485"/>
              </a:gdLst>
              <a:ahLst/>
              <a:cxnLst>
                <a:cxn ang="0">
                  <a:pos x="T0" y="T1"/>
                </a:cxn>
                <a:cxn ang="0">
                  <a:pos x="T2" y="T3"/>
                </a:cxn>
                <a:cxn ang="0">
                  <a:pos x="T4" y="T5"/>
                </a:cxn>
                <a:cxn ang="0">
                  <a:pos x="T6" y="T7"/>
                </a:cxn>
              </a:cxnLst>
              <a:rect l="0" t="0" r="r" b="b"/>
              <a:pathLst>
                <a:path w="469" h="485">
                  <a:moveTo>
                    <a:pt x="367" y="0"/>
                  </a:moveTo>
                  <a:lnTo>
                    <a:pt x="0" y="485"/>
                  </a:lnTo>
                  <a:lnTo>
                    <a:pt x="469" y="388"/>
                  </a:lnTo>
                  <a:lnTo>
                    <a:pt x="367" y="0"/>
                  </a:lnTo>
                  <a:close/>
                </a:path>
              </a:pathLst>
            </a:custGeom>
            <a:solidFill>
              <a:srgbClr val="EAEBE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5" name="Freeform 455"/>
            <p:cNvSpPr/>
            <p:nvPr/>
          </p:nvSpPr>
          <p:spPr bwMode="auto">
            <a:xfrm>
              <a:off x="5175251" y="5608638"/>
              <a:ext cx="744538" cy="769938"/>
            </a:xfrm>
            <a:custGeom>
              <a:avLst/>
              <a:gdLst>
                <a:gd name="T0" fmla="*/ 367 w 469"/>
                <a:gd name="T1" fmla="*/ 0 h 485"/>
                <a:gd name="T2" fmla="*/ 0 w 469"/>
                <a:gd name="T3" fmla="*/ 485 h 485"/>
                <a:gd name="T4" fmla="*/ 469 w 469"/>
                <a:gd name="T5" fmla="*/ 388 h 485"/>
                <a:gd name="T6" fmla="*/ 367 w 469"/>
                <a:gd name="T7" fmla="*/ 0 h 485"/>
              </a:gdLst>
              <a:ahLst/>
              <a:cxnLst>
                <a:cxn ang="0">
                  <a:pos x="T0" y="T1"/>
                </a:cxn>
                <a:cxn ang="0">
                  <a:pos x="T2" y="T3"/>
                </a:cxn>
                <a:cxn ang="0">
                  <a:pos x="T4" y="T5"/>
                </a:cxn>
                <a:cxn ang="0">
                  <a:pos x="T6" y="T7"/>
                </a:cxn>
              </a:cxnLst>
              <a:rect l="0" t="0" r="r" b="b"/>
              <a:pathLst>
                <a:path w="469" h="485">
                  <a:moveTo>
                    <a:pt x="367" y="0"/>
                  </a:moveTo>
                  <a:lnTo>
                    <a:pt x="0" y="485"/>
                  </a:lnTo>
                  <a:lnTo>
                    <a:pt x="469" y="388"/>
                  </a:lnTo>
                  <a:lnTo>
                    <a:pt x="3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6" name="Freeform 456"/>
            <p:cNvSpPr/>
            <p:nvPr/>
          </p:nvSpPr>
          <p:spPr bwMode="auto">
            <a:xfrm>
              <a:off x="5194301" y="6276975"/>
              <a:ext cx="717550" cy="533400"/>
            </a:xfrm>
            <a:custGeom>
              <a:avLst/>
              <a:gdLst>
                <a:gd name="T0" fmla="*/ 452 w 452"/>
                <a:gd name="T1" fmla="*/ 0 h 336"/>
                <a:gd name="T2" fmla="*/ 0 w 452"/>
                <a:gd name="T3" fmla="*/ 305 h 336"/>
                <a:gd name="T4" fmla="*/ 40 w 452"/>
                <a:gd name="T5" fmla="*/ 336 h 336"/>
                <a:gd name="T6" fmla="*/ 17 w 452"/>
                <a:gd name="T7" fmla="*/ 336 h 336"/>
                <a:gd name="T8" fmla="*/ 272 w 452"/>
                <a:gd name="T9" fmla="*/ 336 h 336"/>
                <a:gd name="T10" fmla="*/ 265 w 452"/>
                <a:gd name="T11" fmla="*/ 336 h 336"/>
                <a:gd name="T12" fmla="*/ 452 w 452"/>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452" h="336">
                  <a:moveTo>
                    <a:pt x="452" y="0"/>
                  </a:moveTo>
                  <a:lnTo>
                    <a:pt x="0" y="305"/>
                  </a:lnTo>
                  <a:lnTo>
                    <a:pt x="40" y="336"/>
                  </a:lnTo>
                  <a:lnTo>
                    <a:pt x="17" y="336"/>
                  </a:lnTo>
                  <a:lnTo>
                    <a:pt x="272" y="336"/>
                  </a:lnTo>
                  <a:lnTo>
                    <a:pt x="265" y="336"/>
                  </a:lnTo>
                  <a:lnTo>
                    <a:pt x="452" y="0"/>
                  </a:lnTo>
                  <a:close/>
                </a:path>
              </a:pathLst>
            </a:custGeom>
            <a:solidFill>
              <a:srgbClr val="CFD0D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7" name="Freeform 457"/>
            <p:cNvSpPr/>
            <p:nvPr/>
          </p:nvSpPr>
          <p:spPr bwMode="auto">
            <a:xfrm>
              <a:off x="5194301" y="6276975"/>
              <a:ext cx="717550" cy="533400"/>
            </a:xfrm>
            <a:custGeom>
              <a:avLst/>
              <a:gdLst>
                <a:gd name="T0" fmla="*/ 452 w 452"/>
                <a:gd name="T1" fmla="*/ 0 h 336"/>
                <a:gd name="T2" fmla="*/ 0 w 452"/>
                <a:gd name="T3" fmla="*/ 305 h 336"/>
                <a:gd name="T4" fmla="*/ 40 w 452"/>
                <a:gd name="T5" fmla="*/ 336 h 336"/>
                <a:gd name="T6" fmla="*/ 17 w 452"/>
                <a:gd name="T7" fmla="*/ 336 h 336"/>
                <a:gd name="T8" fmla="*/ 272 w 452"/>
                <a:gd name="T9" fmla="*/ 336 h 336"/>
                <a:gd name="T10" fmla="*/ 265 w 452"/>
                <a:gd name="T11" fmla="*/ 336 h 336"/>
                <a:gd name="T12" fmla="*/ 452 w 452"/>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452" h="336">
                  <a:moveTo>
                    <a:pt x="452" y="0"/>
                  </a:moveTo>
                  <a:lnTo>
                    <a:pt x="0" y="305"/>
                  </a:lnTo>
                  <a:lnTo>
                    <a:pt x="40" y="336"/>
                  </a:lnTo>
                  <a:lnTo>
                    <a:pt x="17" y="336"/>
                  </a:lnTo>
                  <a:lnTo>
                    <a:pt x="272" y="336"/>
                  </a:lnTo>
                  <a:lnTo>
                    <a:pt x="265" y="336"/>
                  </a:lnTo>
                  <a:lnTo>
                    <a:pt x="4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8" name="Freeform 458"/>
            <p:cNvSpPr/>
            <p:nvPr/>
          </p:nvSpPr>
          <p:spPr bwMode="auto">
            <a:xfrm>
              <a:off x="5969001" y="6040438"/>
              <a:ext cx="503238" cy="762000"/>
            </a:xfrm>
            <a:custGeom>
              <a:avLst/>
              <a:gdLst>
                <a:gd name="T0" fmla="*/ 317 w 317"/>
                <a:gd name="T1" fmla="*/ 0 h 480"/>
                <a:gd name="T2" fmla="*/ 0 w 317"/>
                <a:gd name="T3" fmla="*/ 132 h 480"/>
                <a:gd name="T4" fmla="*/ 156 w 317"/>
                <a:gd name="T5" fmla="*/ 480 h 480"/>
                <a:gd name="T6" fmla="*/ 317 w 317"/>
                <a:gd name="T7" fmla="*/ 0 h 480"/>
              </a:gdLst>
              <a:ahLst/>
              <a:cxnLst>
                <a:cxn ang="0">
                  <a:pos x="T0" y="T1"/>
                </a:cxn>
                <a:cxn ang="0">
                  <a:pos x="T2" y="T3"/>
                </a:cxn>
                <a:cxn ang="0">
                  <a:pos x="T4" y="T5"/>
                </a:cxn>
                <a:cxn ang="0">
                  <a:pos x="T6" y="T7"/>
                </a:cxn>
              </a:cxnLst>
              <a:rect l="0" t="0" r="r" b="b"/>
              <a:pathLst>
                <a:path w="317" h="480">
                  <a:moveTo>
                    <a:pt x="317" y="0"/>
                  </a:moveTo>
                  <a:lnTo>
                    <a:pt x="0" y="132"/>
                  </a:lnTo>
                  <a:lnTo>
                    <a:pt x="156" y="480"/>
                  </a:lnTo>
                  <a:lnTo>
                    <a:pt x="317" y="0"/>
                  </a:lnTo>
                  <a:close/>
                </a:path>
              </a:pathLst>
            </a:custGeom>
            <a:solidFill>
              <a:srgbClr val="DEDED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9" name="Freeform 459"/>
            <p:cNvSpPr/>
            <p:nvPr/>
          </p:nvSpPr>
          <p:spPr bwMode="auto">
            <a:xfrm>
              <a:off x="5969001" y="6040438"/>
              <a:ext cx="503238" cy="762000"/>
            </a:xfrm>
            <a:custGeom>
              <a:avLst/>
              <a:gdLst>
                <a:gd name="T0" fmla="*/ 317 w 317"/>
                <a:gd name="T1" fmla="*/ 0 h 480"/>
                <a:gd name="T2" fmla="*/ 0 w 317"/>
                <a:gd name="T3" fmla="*/ 132 h 480"/>
                <a:gd name="T4" fmla="*/ 156 w 317"/>
                <a:gd name="T5" fmla="*/ 480 h 480"/>
                <a:gd name="T6" fmla="*/ 317 w 317"/>
                <a:gd name="T7" fmla="*/ 0 h 480"/>
              </a:gdLst>
              <a:ahLst/>
              <a:cxnLst>
                <a:cxn ang="0">
                  <a:pos x="T0" y="T1"/>
                </a:cxn>
                <a:cxn ang="0">
                  <a:pos x="T2" y="T3"/>
                </a:cxn>
                <a:cxn ang="0">
                  <a:pos x="T4" y="T5"/>
                </a:cxn>
                <a:cxn ang="0">
                  <a:pos x="T6" y="T7"/>
                </a:cxn>
              </a:cxnLst>
              <a:rect l="0" t="0" r="r" b="b"/>
              <a:pathLst>
                <a:path w="317" h="480">
                  <a:moveTo>
                    <a:pt x="317" y="0"/>
                  </a:moveTo>
                  <a:lnTo>
                    <a:pt x="0" y="132"/>
                  </a:lnTo>
                  <a:lnTo>
                    <a:pt x="156" y="480"/>
                  </a:lnTo>
                  <a:lnTo>
                    <a:pt x="3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0" name="Freeform 460"/>
            <p:cNvSpPr/>
            <p:nvPr/>
          </p:nvSpPr>
          <p:spPr bwMode="auto">
            <a:xfrm>
              <a:off x="5795963" y="5597525"/>
              <a:ext cx="660400" cy="615950"/>
            </a:xfrm>
            <a:custGeom>
              <a:avLst/>
              <a:gdLst>
                <a:gd name="T0" fmla="*/ 0 w 416"/>
                <a:gd name="T1" fmla="*/ 0 h 388"/>
                <a:gd name="T2" fmla="*/ 101 w 416"/>
                <a:gd name="T3" fmla="*/ 388 h 388"/>
                <a:gd name="T4" fmla="*/ 416 w 416"/>
                <a:gd name="T5" fmla="*/ 258 h 388"/>
                <a:gd name="T6" fmla="*/ 0 w 416"/>
                <a:gd name="T7" fmla="*/ 0 h 388"/>
              </a:gdLst>
              <a:ahLst/>
              <a:cxnLst>
                <a:cxn ang="0">
                  <a:pos x="T0" y="T1"/>
                </a:cxn>
                <a:cxn ang="0">
                  <a:pos x="T2" y="T3"/>
                </a:cxn>
                <a:cxn ang="0">
                  <a:pos x="T4" y="T5"/>
                </a:cxn>
                <a:cxn ang="0">
                  <a:pos x="T6" y="T7"/>
                </a:cxn>
              </a:cxnLst>
              <a:rect l="0" t="0" r="r" b="b"/>
              <a:pathLst>
                <a:path w="416" h="388">
                  <a:moveTo>
                    <a:pt x="0" y="0"/>
                  </a:moveTo>
                  <a:lnTo>
                    <a:pt x="101" y="388"/>
                  </a:lnTo>
                  <a:lnTo>
                    <a:pt x="416" y="258"/>
                  </a:lnTo>
                  <a:lnTo>
                    <a:pt x="0" y="0"/>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1" name="Freeform 461"/>
            <p:cNvSpPr/>
            <p:nvPr/>
          </p:nvSpPr>
          <p:spPr bwMode="auto">
            <a:xfrm>
              <a:off x="5795963" y="5597525"/>
              <a:ext cx="660400" cy="615950"/>
            </a:xfrm>
            <a:custGeom>
              <a:avLst/>
              <a:gdLst>
                <a:gd name="T0" fmla="*/ 0 w 416"/>
                <a:gd name="T1" fmla="*/ 0 h 388"/>
                <a:gd name="T2" fmla="*/ 101 w 416"/>
                <a:gd name="T3" fmla="*/ 388 h 388"/>
                <a:gd name="T4" fmla="*/ 416 w 416"/>
                <a:gd name="T5" fmla="*/ 258 h 388"/>
                <a:gd name="T6" fmla="*/ 0 w 416"/>
                <a:gd name="T7" fmla="*/ 0 h 388"/>
              </a:gdLst>
              <a:ahLst/>
              <a:cxnLst>
                <a:cxn ang="0">
                  <a:pos x="T0" y="T1"/>
                </a:cxn>
                <a:cxn ang="0">
                  <a:pos x="T2" y="T3"/>
                </a:cxn>
                <a:cxn ang="0">
                  <a:pos x="T4" y="T5"/>
                </a:cxn>
                <a:cxn ang="0">
                  <a:pos x="T6" y="T7"/>
                </a:cxn>
              </a:cxnLst>
              <a:rect l="0" t="0" r="r" b="b"/>
              <a:pathLst>
                <a:path w="416" h="388">
                  <a:moveTo>
                    <a:pt x="0" y="0"/>
                  </a:moveTo>
                  <a:lnTo>
                    <a:pt x="101" y="388"/>
                  </a:lnTo>
                  <a:lnTo>
                    <a:pt x="416" y="2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2" name="Freeform 462"/>
            <p:cNvSpPr/>
            <p:nvPr/>
          </p:nvSpPr>
          <p:spPr bwMode="auto">
            <a:xfrm>
              <a:off x="5626101" y="6276975"/>
              <a:ext cx="574675" cy="533400"/>
            </a:xfrm>
            <a:custGeom>
              <a:avLst/>
              <a:gdLst>
                <a:gd name="T0" fmla="*/ 199 w 362"/>
                <a:gd name="T1" fmla="*/ 0 h 336"/>
                <a:gd name="T2" fmla="*/ 12 w 362"/>
                <a:gd name="T3" fmla="*/ 336 h 336"/>
                <a:gd name="T4" fmla="*/ 0 w 362"/>
                <a:gd name="T5" fmla="*/ 336 h 336"/>
                <a:gd name="T6" fmla="*/ 362 w 362"/>
                <a:gd name="T7" fmla="*/ 336 h 336"/>
                <a:gd name="T8" fmla="*/ 348 w 362"/>
                <a:gd name="T9" fmla="*/ 336 h 336"/>
                <a:gd name="T10" fmla="*/ 199 w 362"/>
                <a:gd name="T11" fmla="*/ 0 h 336"/>
              </a:gdLst>
              <a:ahLst/>
              <a:cxnLst>
                <a:cxn ang="0">
                  <a:pos x="T0" y="T1"/>
                </a:cxn>
                <a:cxn ang="0">
                  <a:pos x="T2" y="T3"/>
                </a:cxn>
                <a:cxn ang="0">
                  <a:pos x="T4" y="T5"/>
                </a:cxn>
                <a:cxn ang="0">
                  <a:pos x="T6" y="T7"/>
                </a:cxn>
                <a:cxn ang="0">
                  <a:pos x="T8" y="T9"/>
                </a:cxn>
                <a:cxn ang="0">
                  <a:pos x="T10" y="T11"/>
                </a:cxn>
              </a:cxnLst>
              <a:rect l="0" t="0" r="r" b="b"/>
              <a:pathLst>
                <a:path w="362" h="336">
                  <a:moveTo>
                    <a:pt x="199" y="0"/>
                  </a:moveTo>
                  <a:lnTo>
                    <a:pt x="12" y="336"/>
                  </a:lnTo>
                  <a:lnTo>
                    <a:pt x="0" y="336"/>
                  </a:lnTo>
                  <a:lnTo>
                    <a:pt x="362" y="336"/>
                  </a:lnTo>
                  <a:lnTo>
                    <a:pt x="348" y="336"/>
                  </a:lnTo>
                  <a:lnTo>
                    <a:pt x="199" y="0"/>
                  </a:ln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3" name="Freeform 463"/>
            <p:cNvSpPr/>
            <p:nvPr/>
          </p:nvSpPr>
          <p:spPr bwMode="auto">
            <a:xfrm>
              <a:off x="5626101" y="6276975"/>
              <a:ext cx="574675" cy="533400"/>
            </a:xfrm>
            <a:custGeom>
              <a:avLst/>
              <a:gdLst>
                <a:gd name="T0" fmla="*/ 199 w 362"/>
                <a:gd name="T1" fmla="*/ 0 h 336"/>
                <a:gd name="T2" fmla="*/ 12 w 362"/>
                <a:gd name="T3" fmla="*/ 336 h 336"/>
                <a:gd name="T4" fmla="*/ 0 w 362"/>
                <a:gd name="T5" fmla="*/ 336 h 336"/>
                <a:gd name="T6" fmla="*/ 362 w 362"/>
                <a:gd name="T7" fmla="*/ 336 h 336"/>
                <a:gd name="T8" fmla="*/ 348 w 362"/>
                <a:gd name="T9" fmla="*/ 336 h 336"/>
                <a:gd name="T10" fmla="*/ 199 w 362"/>
                <a:gd name="T11" fmla="*/ 0 h 336"/>
              </a:gdLst>
              <a:ahLst/>
              <a:cxnLst>
                <a:cxn ang="0">
                  <a:pos x="T0" y="T1"/>
                </a:cxn>
                <a:cxn ang="0">
                  <a:pos x="T2" y="T3"/>
                </a:cxn>
                <a:cxn ang="0">
                  <a:pos x="T4" y="T5"/>
                </a:cxn>
                <a:cxn ang="0">
                  <a:pos x="T6" y="T7"/>
                </a:cxn>
                <a:cxn ang="0">
                  <a:pos x="T8" y="T9"/>
                </a:cxn>
                <a:cxn ang="0">
                  <a:pos x="T10" y="T11"/>
                </a:cxn>
              </a:cxnLst>
              <a:rect l="0" t="0" r="r" b="b"/>
              <a:pathLst>
                <a:path w="362" h="336">
                  <a:moveTo>
                    <a:pt x="199" y="0"/>
                  </a:moveTo>
                  <a:lnTo>
                    <a:pt x="12" y="336"/>
                  </a:lnTo>
                  <a:lnTo>
                    <a:pt x="0" y="336"/>
                  </a:lnTo>
                  <a:lnTo>
                    <a:pt x="362" y="336"/>
                  </a:lnTo>
                  <a:lnTo>
                    <a:pt x="348" y="336"/>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4" name="Freeform 464"/>
            <p:cNvSpPr/>
            <p:nvPr/>
          </p:nvSpPr>
          <p:spPr bwMode="auto">
            <a:xfrm>
              <a:off x="4633913" y="4630738"/>
              <a:ext cx="420688" cy="488950"/>
            </a:xfrm>
            <a:custGeom>
              <a:avLst/>
              <a:gdLst>
                <a:gd name="T0" fmla="*/ 12 w 265"/>
                <a:gd name="T1" fmla="*/ 0 h 308"/>
                <a:gd name="T2" fmla="*/ 0 w 265"/>
                <a:gd name="T3" fmla="*/ 308 h 308"/>
                <a:gd name="T4" fmla="*/ 265 w 265"/>
                <a:gd name="T5" fmla="*/ 277 h 308"/>
                <a:gd name="T6" fmla="*/ 12 w 265"/>
                <a:gd name="T7" fmla="*/ 0 h 308"/>
              </a:gdLst>
              <a:ahLst/>
              <a:cxnLst>
                <a:cxn ang="0">
                  <a:pos x="T0" y="T1"/>
                </a:cxn>
                <a:cxn ang="0">
                  <a:pos x="T2" y="T3"/>
                </a:cxn>
                <a:cxn ang="0">
                  <a:pos x="T4" y="T5"/>
                </a:cxn>
                <a:cxn ang="0">
                  <a:pos x="T6" y="T7"/>
                </a:cxn>
              </a:cxnLst>
              <a:rect l="0" t="0" r="r" b="b"/>
              <a:pathLst>
                <a:path w="265" h="308">
                  <a:moveTo>
                    <a:pt x="12" y="0"/>
                  </a:moveTo>
                  <a:lnTo>
                    <a:pt x="0" y="308"/>
                  </a:lnTo>
                  <a:lnTo>
                    <a:pt x="265" y="277"/>
                  </a:lnTo>
                  <a:lnTo>
                    <a:pt x="12" y="0"/>
                  </a:lnTo>
                  <a:close/>
                </a:path>
              </a:pathLst>
            </a:custGeom>
            <a:solidFill>
              <a:srgbClr val="B9BAB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5" name="Freeform 465"/>
            <p:cNvSpPr/>
            <p:nvPr/>
          </p:nvSpPr>
          <p:spPr bwMode="auto">
            <a:xfrm>
              <a:off x="4633913" y="4630738"/>
              <a:ext cx="420688" cy="488950"/>
            </a:xfrm>
            <a:custGeom>
              <a:avLst/>
              <a:gdLst>
                <a:gd name="T0" fmla="*/ 12 w 265"/>
                <a:gd name="T1" fmla="*/ 0 h 308"/>
                <a:gd name="T2" fmla="*/ 0 w 265"/>
                <a:gd name="T3" fmla="*/ 308 h 308"/>
                <a:gd name="T4" fmla="*/ 265 w 265"/>
                <a:gd name="T5" fmla="*/ 277 h 308"/>
                <a:gd name="T6" fmla="*/ 12 w 265"/>
                <a:gd name="T7" fmla="*/ 0 h 308"/>
              </a:gdLst>
              <a:ahLst/>
              <a:cxnLst>
                <a:cxn ang="0">
                  <a:pos x="T0" y="T1"/>
                </a:cxn>
                <a:cxn ang="0">
                  <a:pos x="T2" y="T3"/>
                </a:cxn>
                <a:cxn ang="0">
                  <a:pos x="T4" y="T5"/>
                </a:cxn>
                <a:cxn ang="0">
                  <a:pos x="T6" y="T7"/>
                </a:cxn>
              </a:cxnLst>
              <a:rect l="0" t="0" r="r" b="b"/>
              <a:pathLst>
                <a:path w="265" h="308">
                  <a:moveTo>
                    <a:pt x="12" y="0"/>
                  </a:moveTo>
                  <a:lnTo>
                    <a:pt x="0" y="308"/>
                  </a:lnTo>
                  <a:lnTo>
                    <a:pt x="265" y="277"/>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6" name="Freeform 466"/>
            <p:cNvSpPr/>
            <p:nvPr/>
          </p:nvSpPr>
          <p:spPr bwMode="auto">
            <a:xfrm>
              <a:off x="4660901" y="3959225"/>
              <a:ext cx="492125" cy="682625"/>
            </a:xfrm>
            <a:custGeom>
              <a:avLst/>
              <a:gdLst>
                <a:gd name="T0" fmla="*/ 69 w 310"/>
                <a:gd name="T1" fmla="*/ 0 h 430"/>
                <a:gd name="T2" fmla="*/ 0 w 310"/>
                <a:gd name="T3" fmla="*/ 395 h 430"/>
                <a:gd name="T4" fmla="*/ 310 w 310"/>
                <a:gd name="T5" fmla="*/ 430 h 430"/>
                <a:gd name="T6" fmla="*/ 69 w 310"/>
                <a:gd name="T7" fmla="*/ 0 h 430"/>
              </a:gdLst>
              <a:ahLst/>
              <a:cxnLst>
                <a:cxn ang="0">
                  <a:pos x="T0" y="T1"/>
                </a:cxn>
                <a:cxn ang="0">
                  <a:pos x="T2" y="T3"/>
                </a:cxn>
                <a:cxn ang="0">
                  <a:pos x="T4" y="T5"/>
                </a:cxn>
                <a:cxn ang="0">
                  <a:pos x="T6" y="T7"/>
                </a:cxn>
              </a:cxnLst>
              <a:rect l="0" t="0" r="r" b="b"/>
              <a:pathLst>
                <a:path w="310" h="430">
                  <a:moveTo>
                    <a:pt x="69" y="0"/>
                  </a:moveTo>
                  <a:lnTo>
                    <a:pt x="0" y="395"/>
                  </a:lnTo>
                  <a:lnTo>
                    <a:pt x="310" y="430"/>
                  </a:lnTo>
                  <a:lnTo>
                    <a:pt x="69" y="0"/>
                  </a:lnTo>
                  <a:close/>
                </a:path>
              </a:pathLst>
            </a:custGeom>
            <a:solidFill>
              <a:srgbClr val="E3E4E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7" name="Freeform 467"/>
            <p:cNvSpPr/>
            <p:nvPr/>
          </p:nvSpPr>
          <p:spPr bwMode="auto">
            <a:xfrm>
              <a:off x="4660901" y="3959225"/>
              <a:ext cx="492125" cy="682625"/>
            </a:xfrm>
            <a:custGeom>
              <a:avLst/>
              <a:gdLst>
                <a:gd name="T0" fmla="*/ 69 w 310"/>
                <a:gd name="T1" fmla="*/ 0 h 430"/>
                <a:gd name="T2" fmla="*/ 0 w 310"/>
                <a:gd name="T3" fmla="*/ 395 h 430"/>
                <a:gd name="T4" fmla="*/ 310 w 310"/>
                <a:gd name="T5" fmla="*/ 430 h 430"/>
                <a:gd name="T6" fmla="*/ 69 w 310"/>
                <a:gd name="T7" fmla="*/ 0 h 430"/>
              </a:gdLst>
              <a:ahLst/>
              <a:cxnLst>
                <a:cxn ang="0">
                  <a:pos x="T0" y="T1"/>
                </a:cxn>
                <a:cxn ang="0">
                  <a:pos x="T2" y="T3"/>
                </a:cxn>
                <a:cxn ang="0">
                  <a:pos x="T4" y="T5"/>
                </a:cxn>
                <a:cxn ang="0">
                  <a:pos x="T6" y="T7"/>
                </a:cxn>
              </a:cxnLst>
              <a:rect l="0" t="0" r="r" b="b"/>
              <a:pathLst>
                <a:path w="310" h="430">
                  <a:moveTo>
                    <a:pt x="69" y="0"/>
                  </a:moveTo>
                  <a:lnTo>
                    <a:pt x="0" y="395"/>
                  </a:lnTo>
                  <a:lnTo>
                    <a:pt x="310" y="430"/>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8" name="Freeform 468"/>
            <p:cNvSpPr/>
            <p:nvPr/>
          </p:nvSpPr>
          <p:spPr bwMode="auto">
            <a:xfrm>
              <a:off x="4300538" y="4619625"/>
              <a:ext cx="330200" cy="488950"/>
            </a:xfrm>
            <a:custGeom>
              <a:avLst/>
              <a:gdLst>
                <a:gd name="T0" fmla="*/ 208 w 208"/>
                <a:gd name="T1" fmla="*/ 0 h 308"/>
                <a:gd name="T2" fmla="*/ 0 w 208"/>
                <a:gd name="T3" fmla="*/ 19 h 308"/>
                <a:gd name="T4" fmla="*/ 199 w 208"/>
                <a:gd name="T5" fmla="*/ 308 h 308"/>
                <a:gd name="T6" fmla="*/ 208 w 208"/>
                <a:gd name="T7" fmla="*/ 0 h 308"/>
              </a:gdLst>
              <a:ahLst/>
              <a:cxnLst>
                <a:cxn ang="0">
                  <a:pos x="T0" y="T1"/>
                </a:cxn>
                <a:cxn ang="0">
                  <a:pos x="T2" y="T3"/>
                </a:cxn>
                <a:cxn ang="0">
                  <a:pos x="T4" y="T5"/>
                </a:cxn>
                <a:cxn ang="0">
                  <a:pos x="T6" y="T7"/>
                </a:cxn>
              </a:cxnLst>
              <a:rect l="0" t="0" r="r" b="b"/>
              <a:pathLst>
                <a:path w="208" h="308">
                  <a:moveTo>
                    <a:pt x="208" y="0"/>
                  </a:moveTo>
                  <a:lnTo>
                    <a:pt x="0" y="19"/>
                  </a:lnTo>
                  <a:lnTo>
                    <a:pt x="199" y="308"/>
                  </a:lnTo>
                  <a:lnTo>
                    <a:pt x="208" y="0"/>
                  </a:lnTo>
                  <a:close/>
                </a:path>
              </a:pathLst>
            </a:custGeom>
            <a:solidFill>
              <a:srgbClr val="B3B4B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9" name="Freeform 469"/>
            <p:cNvSpPr/>
            <p:nvPr/>
          </p:nvSpPr>
          <p:spPr bwMode="auto">
            <a:xfrm>
              <a:off x="4300538" y="4619625"/>
              <a:ext cx="330200" cy="488950"/>
            </a:xfrm>
            <a:custGeom>
              <a:avLst/>
              <a:gdLst>
                <a:gd name="T0" fmla="*/ 208 w 208"/>
                <a:gd name="T1" fmla="*/ 0 h 308"/>
                <a:gd name="T2" fmla="*/ 0 w 208"/>
                <a:gd name="T3" fmla="*/ 19 h 308"/>
                <a:gd name="T4" fmla="*/ 199 w 208"/>
                <a:gd name="T5" fmla="*/ 308 h 308"/>
                <a:gd name="T6" fmla="*/ 208 w 208"/>
                <a:gd name="T7" fmla="*/ 0 h 308"/>
              </a:gdLst>
              <a:ahLst/>
              <a:cxnLst>
                <a:cxn ang="0">
                  <a:pos x="T0" y="T1"/>
                </a:cxn>
                <a:cxn ang="0">
                  <a:pos x="T2" y="T3"/>
                </a:cxn>
                <a:cxn ang="0">
                  <a:pos x="T4" y="T5"/>
                </a:cxn>
                <a:cxn ang="0">
                  <a:pos x="T6" y="T7"/>
                </a:cxn>
              </a:cxnLst>
              <a:rect l="0" t="0" r="r" b="b"/>
              <a:pathLst>
                <a:path w="208" h="308">
                  <a:moveTo>
                    <a:pt x="208" y="0"/>
                  </a:moveTo>
                  <a:lnTo>
                    <a:pt x="0" y="19"/>
                  </a:lnTo>
                  <a:lnTo>
                    <a:pt x="199" y="308"/>
                  </a:lnTo>
                  <a:lnTo>
                    <a:pt x="2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0" name="Freeform 470"/>
            <p:cNvSpPr/>
            <p:nvPr/>
          </p:nvSpPr>
          <p:spPr bwMode="auto">
            <a:xfrm>
              <a:off x="4668838" y="4616450"/>
              <a:ext cx="492125" cy="439738"/>
            </a:xfrm>
            <a:custGeom>
              <a:avLst/>
              <a:gdLst>
                <a:gd name="T0" fmla="*/ 0 w 310"/>
                <a:gd name="T1" fmla="*/ 0 h 277"/>
                <a:gd name="T2" fmla="*/ 253 w 310"/>
                <a:gd name="T3" fmla="*/ 277 h 277"/>
                <a:gd name="T4" fmla="*/ 310 w 310"/>
                <a:gd name="T5" fmla="*/ 38 h 277"/>
                <a:gd name="T6" fmla="*/ 0 w 310"/>
                <a:gd name="T7" fmla="*/ 0 h 277"/>
              </a:gdLst>
              <a:ahLst/>
              <a:cxnLst>
                <a:cxn ang="0">
                  <a:pos x="T0" y="T1"/>
                </a:cxn>
                <a:cxn ang="0">
                  <a:pos x="T2" y="T3"/>
                </a:cxn>
                <a:cxn ang="0">
                  <a:pos x="T4" y="T5"/>
                </a:cxn>
                <a:cxn ang="0">
                  <a:pos x="T6" y="T7"/>
                </a:cxn>
              </a:cxnLst>
              <a:rect l="0" t="0" r="r" b="b"/>
              <a:pathLst>
                <a:path w="310" h="277">
                  <a:moveTo>
                    <a:pt x="0" y="0"/>
                  </a:moveTo>
                  <a:lnTo>
                    <a:pt x="253" y="277"/>
                  </a:lnTo>
                  <a:lnTo>
                    <a:pt x="310" y="38"/>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1" name="Freeform 471"/>
            <p:cNvSpPr/>
            <p:nvPr/>
          </p:nvSpPr>
          <p:spPr bwMode="auto">
            <a:xfrm>
              <a:off x="4668838" y="4616450"/>
              <a:ext cx="492125" cy="439738"/>
            </a:xfrm>
            <a:custGeom>
              <a:avLst/>
              <a:gdLst>
                <a:gd name="T0" fmla="*/ 0 w 310"/>
                <a:gd name="T1" fmla="*/ 0 h 277"/>
                <a:gd name="T2" fmla="*/ 253 w 310"/>
                <a:gd name="T3" fmla="*/ 277 h 277"/>
                <a:gd name="T4" fmla="*/ 310 w 310"/>
                <a:gd name="T5" fmla="*/ 38 h 277"/>
                <a:gd name="T6" fmla="*/ 0 w 310"/>
                <a:gd name="T7" fmla="*/ 0 h 277"/>
              </a:gdLst>
              <a:ahLst/>
              <a:cxnLst>
                <a:cxn ang="0">
                  <a:pos x="T0" y="T1"/>
                </a:cxn>
                <a:cxn ang="0">
                  <a:pos x="T2" y="T3"/>
                </a:cxn>
                <a:cxn ang="0">
                  <a:pos x="T4" y="T5"/>
                </a:cxn>
                <a:cxn ang="0">
                  <a:pos x="T6" y="T7"/>
                </a:cxn>
              </a:cxnLst>
              <a:rect l="0" t="0" r="r" b="b"/>
              <a:pathLst>
                <a:path w="310" h="277">
                  <a:moveTo>
                    <a:pt x="0" y="0"/>
                  </a:moveTo>
                  <a:lnTo>
                    <a:pt x="253" y="277"/>
                  </a:lnTo>
                  <a:lnTo>
                    <a:pt x="310" y="3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2" name="Freeform 472"/>
            <p:cNvSpPr/>
            <p:nvPr/>
          </p:nvSpPr>
          <p:spPr bwMode="auto">
            <a:xfrm>
              <a:off x="4006851" y="4064000"/>
              <a:ext cx="604838" cy="555625"/>
            </a:xfrm>
            <a:custGeom>
              <a:avLst/>
              <a:gdLst>
                <a:gd name="T0" fmla="*/ 0 w 381"/>
                <a:gd name="T1" fmla="*/ 0 h 350"/>
                <a:gd name="T2" fmla="*/ 175 w 381"/>
                <a:gd name="T3" fmla="*/ 350 h 350"/>
                <a:gd name="T4" fmla="*/ 381 w 381"/>
                <a:gd name="T5" fmla="*/ 329 h 350"/>
                <a:gd name="T6" fmla="*/ 0 w 381"/>
                <a:gd name="T7" fmla="*/ 0 h 350"/>
              </a:gdLst>
              <a:ahLst/>
              <a:cxnLst>
                <a:cxn ang="0">
                  <a:pos x="T0" y="T1"/>
                </a:cxn>
                <a:cxn ang="0">
                  <a:pos x="T2" y="T3"/>
                </a:cxn>
                <a:cxn ang="0">
                  <a:pos x="T4" y="T5"/>
                </a:cxn>
                <a:cxn ang="0">
                  <a:pos x="T6" y="T7"/>
                </a:cxn>
              </a:cxnLst>
              <a:rect l="0" t="0" r="r" b="b"/>
              <a:pathLst>
                <a:path w="381" h="350">
                  <a:moveTo>
                    <a:pt x="0" y="0"/>
                  </a:moveTo>
                  <a:lnTo>
                    <a:pt x="175" y="350"/>
                  </a:lnTo>
                  <a:lnTo>
                    <a:pt x="381" y="329"/>
                  </a:lnTo>
                  <a:lnTo>
                    <a:pt x="0" y="0"/>
                  </a:lnTo>
                  <a:close/>
                </a:path>
              </a:pathLst>
            </a:custGeom>
            <a:solidFill>
              <a:srgbClr val="C1C2C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3" name="Freeform 473"/>
            <p:cNvSpPr/>
            <p:nvPr/>
          </p:nvSpPr>
          <p:spPr bwMode="auto">
            <a:xfrm>
              <a:off x="4006851" y="4064000"/>
              <a:ext cx="604838" cy="555625"/>
            </a:xfrm>
            <a:custGeom>
              <a:avLst/>
              <a:gdLst>
                <a:gd name="T0" fmla="*/ 0 w 381"/>
                <a:gd name="T1" fmla="*/ 0 h 350"/>
                <a:gd name="T2" fmla="*/ 175 w 381"/>
                <a:gd name="T3" fmla="*/ 350 h 350"/>
                <a:gd name="T4" fmla="*/ 381 w 381"/>
                <a:gd name="T5" fmla="*/ 329 h 350"/>
                <a:gd name="T6" fmla="*/ 0 w 381"/>
                <a:gd name="T7" fmla="*/ 0 h 350"/>
              </a:gdLst>
              <a:ahLst/>
              <a:cxnLst>
                <a:cxn ang="0">
                  <a:pos x="T0" y="T1"/>
                </a:cxn>
                <a:cxn ang="0">
                  <a:pos x="T2" y="T3"/>
                </a:cxn>
                <a:cxn ang="0">
                  <a:pos x="T4" y="T5"/>
                </a:cxn>
                <a:cxn ang="0">
                  <a:pos x="T6" y="T7"/>
                </a:cxn>
              </a:cxnLst>
              <a:rect l="0" t="0" r="r" b="b"/>
              <a:pathLst>
                <a:path w="381" h="350">
                  <a:moveTo>
                    <a:pt x="0" y="0"/>
                  </a:moveTo>
                  <a:lnTo>
                    <a:pt x="175" y="350"/>
                  </a:lnTo>
                  <a:lnTo>
                    <a:pt x="381" y="3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4" name="Freeform 474"/>
            <p:cNvSpPr/>
            <p:nvPr/>
          </p:nvSpPr>
          <p:spPr bwMode="auto">
            <a:xfrm>
              <a:off x="4022726" y="3943350"/>
              <a:ext cx="712788" cy="623888"/>
            </a:xfrm>
            <a:custGeom>
              <a:avLst/>
              <a:gdLst>
                <a:gd name="T0" fmla="*/ 449 w 449"/>
                <a:gd name="T1" fmla="*/ 0 h 393"/>
                <a:gd name="T2" fmla="*/ 0 w 449"/>
                <a:gd name="T3" fmla="*/ 64 h 393"/>
                <a:gd name="T4" fmla="*/ 381 w 449"/>
                <a:gd name="T5" fmla="*/ 393 h 393"/>
                <a:gd name="T6" fmla="*/ 449 w 449"/>
                <a:gd name="T7" fmla="*/ 0 h 393"/>
              </a:gdLst>
              <a:ahLst/>
              <a:cxnLst>
                <a:cxn ang="0">
                  <a:pos x="T0" y="T1"/>
                </a:cxn>
                <a:cxn ang="0">
                  <a:pos x="T2" y="T3"/>
                </a:cxn>
                <a:cxn ang="0">
                  <a:pos x="T4" y="T5"/>
                </a:cxn>
                <a:cxn ang="0">
                  <a:pos x="T6" y="T7"/>
                </a:cxn>
              </a:cxnLst>
              <a:rect l="0" t="0" r="r" b="b"/>
              <a:pathLst>
                <a:path w="449" h="393">
                  <a:moveTo>
                    <a:pt x="449" y="0"/>
                  </a:moveTo>
                  <a:lnTo>
                    <a:pt x="0" y="64"/>
                  </a:lnTo>
                  <a:lnTo>
                    <a:pt x="381" y="393"/>
                  </a:lnTo>
                  <a:lnTo>
                    <a:pt x="449" y="0"/>
                  </a:lnTo>
                  <a:close/>
                </a:path>
              </a:pathLst>
            </a:custGeom>
            <a:solidFill>
              <a:srgbClr val="DEDED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5" name="Freeform 475"/>
            <p:cNvSpPr/>
            <p:nvPr/>
          </p:nvSpPr>
          <p:spPr bwMode="auto">
            <a:xfrm>
              <a:off x="4022726" y="3943350"/>
              <a:ext cx="712788" cy="623888"/>
            </a:xfrm>
            <a:custGeom>
              <a:avLst/>
              <a:gdLst>
                <a:gd name="T0" fmla="*/ 449 w 449"/>
                <a:gd name="T1" fmla="*/ 0 h 393"/>
                <a:gd name="T2" fmla="*/ 0 w 449"/>
                <a:gd name="T3" fmla="*/ 64 h 393"/>
                <a:gd name="T4" fmla="*/ 381 w 449"/>
                <a:gd name="T5" fmla="*/ 393 h 393"/>
                <a:gd name="T6" fmla="*/ 449 w 449"/>
                <a:gd name="T7" fmla="*/ 0 h 393"/>
              </a:gdLst>
              <a:ahLst/>
              <a:cxnLst>
                <a:cxn ang="0">
                  <a:pos x="T0" y="T1"/>
                </a:cxn>
                <a:cxn ang="0">
                  <a:pos x="T2" y="T3"/>
                </a:cxn>
                <a:cxn ang="0">
                  <a:pos x="T4" y="T5"/>
                </a:cxn>
                <a:cxn ang="0">
                  <a:pos x="T6" y="T7"/>
                </a:cxn>
              </a:cxnLst>
              <a:rect l="0" t="0" r="r" b="b"/>
              <a:pathLst>
                <a:path w="449" h="393">
                  <a:moveTo>
                    <a:pt x="449" y="0"/>
                  </a:moveTo>
                  <a:lnTo>
                    <a:pt x="0" y="64"/>
                  </a:lnTo>
                  <a:lnTo>
                    <a:pt x="381" y="393"/>
                  </a:lnTo>
                  <a:lnTo>
                    <a:pt x="4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6" name="Freeform 476"/>
            <p:cNvSpPr/>
            <p:nvPr/>
          </p:nvSpPr>
          <p:spPr bwMode="auto">
            <a:xfrm>
              <a:off x="7534276" y="4097338"/>
              <a:ext cx="49213" cy="414338"/>
            </a:xfrm>
            <a:custGeom>
              <a:avLst/>
              <a:gdLst>
                <a:gd name="T0" fmla="*/ 0 w 31"/>
                <a:gd name="T1" fmla="*/ 0 h 261"/>
                <a:gd name="T2" fmla="*/ 31 w 31"/>
                <a:gd name="T3" fmla="*/ 261 h 261"/>
                <a:gd name="T4" fmla="*/ 31 w 31"/>
                <a:gd name="T5" fmla="*/ 14 h 261"/>
                <a:gd name="T6" fmla="*/ 0 w 31"/>
                <a:gd name="T7" fmla="*/ 0 h 261"/>
              </a:gdLst>
              <a:ahLst/>
              <a:cxnLst>
                <a:cxn ang="0">
                  <a:pos x="T0" y="T1"/>
                </a:cxn>
                <a:cxn ang="0">
                  <a:pos x="T2" y="T3"/>
                </a:cxn>
                <a:cxn ang="0">
                  <a:pos x="T4" y="T5"/>
                </a:cxn>
                <a:cxn ang="0">
                  <a:pos x="T6" y="T7"/>
                </a:cxn>
              </a:cxnLst>
              <a:rect l="0" t="0" r="r" b="b"/>
              <a:pathLst>
                <a:path w="31" h="261">
                  <a:moveTo>
                    <a:pt x="0" y="0"/>
                  </a:moveTo>
                  <a:lnTo>
                    <a:pt x="31" y="261"/>
                  </a:lnTo>
                  <a:lnTo>
                    <a:pt x="31" y="14"/>
                  </a:lnTo>
                  <a:lnTo>
                    <a:pt x="0" y="0"/>
                  </a:lnTo>
                  <a:close/>
                </a:path>
              </a:pathLst>
            </a:custGeom>
            <a:solidFill>
              <a:srgbClr val="ECEC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7" name="Freeform 477"/>
            <p:cNvSpPr/>
            <p:nvPr/>
          </p:nvSpPr>
          <p:spPr bwMode="auto">
            <a:xfrm>
              <a:off x="7534276" y="4097338"/>
              <a:ext cx="49213" cy="414338"/>
            </a:xfrm>
            <a:custGeom>
              <a:avLst/>
              <a:gdLst>
                <a:gd name="T0" fmla="*/ 0 w 31"/>
                <a:gd name="T1" fmla="*/ 0 h 261"/>
                <a:gd name="T2" fmla="*/ 31 w 31"/>
                <a:gd name="T3" fmla="*/ 261 h 261"/>
                <a:gd name="T4" fmla="*/ 31 w 31"/>
                <a:gd name="T5" fmla="*/ 14 h 261"/>
                <a:gd name="T6" fmla="*/ 0 w 31"/>
                <a:gd name="T7" fmla="*/ 0 h 261"/>
              </a:gdLst>
              <a:ahLst/>
              <a:cxnLst>
                <a:cxn ang="0">
                  <a:pos x="T0" y="T1"/>
                </a:cxn>
                <a:cxn ang="0">
                  <a:pos x="T2" y="T3"/>
                </a:cxn>
                <a:cxn ang="0">
                  <a:pos x="T4" y="T5"/>
                </a:cxn>
                <a:cxn ang="0">
                  <a:pos x="T6" y="T7"/>
                </a:cxn>
              </a:cxnLst>
              <a:rect l="0" t="0" r="r" b="b"/>
              <a:pathLst>
                <a:path w="31" h="261">
                  <a:moveTo>
                    <a:pt x="0" y="0"/>
                  </a:moveTo>
                  <a:lnTo>
                    <a:pt x="31" y="261"/>
                  </a:lnTo>
                  <a:lnTo>
                    <a:pt x="31"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8" name="Freeform 478"/>
            <p:cNvSpPr/>
            <p:nvPr/>
          </p:nvSpPr>
          <p:spPr bwMode="auto">
            <a:xfrm>
              <a:off x="7550151" y="4060825"/>
              <a:ext cx="33338" cy="30163"/>
            </a:xfrm>
            <a:custGeom>
              <a:avLst/>
              <a:gdLst>
                <a:gd name="T0" fmla="*/ 21 w 21"/>
                <a:gd name="T1" fmla="*/ 0 h 19"/>
                <a:gd name="T2" fmla="*/ 0 w 21"/>
                <a:gd name="T3" fmla="*/ 9 h 19"/>
                <a:gd name="T4" fmla="*/ 21 w 21"/>
                <a:gd name="T5" fmla="*/ 19 h 19"/>
                <a:gd name="T6" fmla="*/ 21 w 21"/>
                <a:gd name="T7" fmla="*/ 0 h 19"/>
              </a:gdLst>
              <a:ahLst/>
              <a:cxnLst>
                <a:cxn ang="0">
                  <a:pos x="T0" y="T1"/>
                </a:cxn>
                <a:cxn ang="0">
                  <a:pos x="T2" y="T3"/>
                </a:cxn>
                <a:cxn ang="0">
                  <a:pos x="T4" y="T5"/>
                </a:cxn>
                <a:cxn ang="0">
                  <a:pos x="T6" y="T7"/>
                </a:cxn>
              </a:cxnLst>
              <a:rect l="0" t="0" r="r" b="b"/>
              <a:pathLst>
                <a:path w="21" h="19">
                  <a:moveTo>
                    <a:pt x="21" y="0"/>
                  </a:moveTo>
                  <a:lnTo>
                    <a:pt x="0" y="9"/>
                  </a:lnTo>
                  <a:lnTo>
                    <a:pt x="21" y="19"/>
                  </a:lnTo>
                  <a:lnTo>
                    <a:pt x="21" y="0"/>
                  </a:lnTo>
                  <a:close/>
                </a:path>
              </a:pathLst>
            </a:custGeom>
            <a:solidFill>
              <a:srgbClr val="DCDDD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9" name="Freeform 479"/>
            <p:cNvSpPr/>
            <p:nvPr/>
          </p:nvSpPr>
          <p:spPr bwMode="auto">
            <a:xfrm>
              <a:off x="7550151" y="4060825"/>
              <a:ext cx="33338" cy="30163"/>
            </a:xfrm>
            <a:custGeom>
              <a:avLst/>
              <a:gdLst>
                <a:gd name="T0" fmla="*/ 21 w 21"/>
                <a:gd name="T1" fmla="*/ 0 h 19"/>
                <a:gd name="T2" fmla="*/ 0 w 21"/>
                <a:gd name="T3" fmla="*/ 9 h 19"/>
                <a:gd name="T4" fmla="*/ 21 w 21"/>
                <a:gd name="T5" fmla="*/ 19 h 19"/>
                <a:gd name="T6" fmla="*/ 21 w 21"/>
                <a:gd name="T7" fmla="*/ 0 h 19"/>
              </a:gdLst>
              <a:ahLst/>
              <a:cxnLst>
                <a:cxn ang="0">
                  <a:pos x="T0" y="T1"/>
                </a:cxn>
                <a:cxn ang="0">
                  <a:pos x="T2" y="T3"/>
                </a:cxn>
                <a:cxn ang="0">
                  <a:pos x="T4" y="T5"/>
                </a:cxn>
                <a:cxn ang="0">
                  <a:pos x="T6" y="T7"/>
                </a:cxn>
              </a:cxnLst>
              <a:rect l="0" t="0" r="r" b="b"/>
              <a:pathLst>
                <a:path w="21" h="19">
                  <a:moveTo>
                    <a:pt x="21" y="0"/>
                  </a:moveTo>
                  <a:lnTo>
                    <a:pt x="0" y="9"/>
                  </a:lnTo>
                  <a:lnTo>
                    <a:pt x="21" y="19"/>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0" name="Freeform 480"/>
            <p:cNvSpPr/>
            <p:nvPr/>
          </p:nvSpPr>
          <p:spPr bwMode="auto">
            <a:xfrm>
              <a:off x="4619626" y="5686425"/>
              <a:ext cx="495300" cy="695325"/>
            </a:xfrm>
            <a:custGeom>
              <a:avLst/>
              <a:gdLst>
                <a:gd name="T0" fmla="*/ 149 w 312"/>
                <a:gd name="T1" fmla="*/ 0 h 438"/>
                <a:gd name="T2" fmla="*/ 0 w 312"/>
                <a:gd name="T3" fmla="*/ 405 h 438"/>
                <a:gd name="T4" fmla="*/ 312 w 312"/>
                <a:gd name="T5" fmla="*/ 438 h 438"/>
                <a:gd name="T6" fmla="*/ 149 w 312"/>
                <a:gd name="T7" fmla="*/ 0 h 438"/>
              </a:gdLst>
              <a:ahLst/>
              <a:cxnLst>
                <a:cxn ang="0">
                  <a:pos x="T0" y="T1"/>
                </a:cxn>
                <a:cxn ang="0">
                  <a:pos x="T2" y="T3"/>
                </a:cxn>
                <a:cxn ang="0">
                  <a:pos x="T4" y="T5"/>
                </a:cxn>
                <a:cxn ang="0">
                  <a:pos x="T6" y="T7"/>
                </a:cxn>
              </a:cxnLst>
              <a:rect l="0" t="0" r="r" b="b"/>
              <a:pathLst>
                <a:path w="312" h="438">
                  <a:moveTo>
                    <a:pt x="149" y="0"/>
                  </a:moveTo>
                  <a:lnTo>
                    <a:pt x="0" y="405"/>
                  </a:lnTo>
                  <a:lnTo>
                    <a:pt x="312" y="438"/>
                  </a:lnTo>
                  <a:lnTo>
                    <a:pt x="149" y="0"/>
                  </a:lnTo>
                  <a:close/>
                </a:path>
              </a:pathLst>
            </a:custGeom>
            <a:solidFill>
              <a:srgbClr val="E5E6E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1" name="Freeform 481"/>
            <p:cNvSpPr/>
            <p:nvPr/>
          </p:nvSpPr>
          <p:spPr bwMode="auto">
            <a:xfrm>
              <a:off x="4619626" y="5686425"/>
              <a:ext cx="495300" cy="695325"/>
            </a:xfrm>
            <a:custGeom>
              <a:avLst/>
              <a:gdLst>
                <a:gd name="T0" fmla="*/ 149 w 312"/>
                <a:gd name="T1" fmla="*/ 0 h 438"/>
                <a:gd name="T2" fmla="*/ 0 w 312"/>
                <a:gd name="T3" fmla="*/ 405 h 438"/>
                <a:gd name="T4" fmla="*/ 312 w 312"/>
                <a:gd name="T5" fmla="*/ 438 h 438"/>
                <a:gd name="T6" fmla="*/ 149 w 312"/>
                <a:gd name="T7" fmla="*/ 0 h 438"/>
              </a:gdLst>
              <a:ahLst/>
              <a:cxnLst>
                <a:cxn ang="0">
                  <a:pos x="T0" y="T1"/>
                </a:cxn>
                <a:cxn ang="0">
                  <a:pos x="T2" y="T3"/>
                </a:cxn>
                <a:cxn ang="0">
                  <a:pos x="T4" y="T5"/>
                </a:cxn>
                <a:cxn ang="0">
                  <a:pos x="T6" y="T7"/>
                </a:cxn>
              </a:cxnLst>
              <a:rect l="0" t="0" r="r" b="b"/>
              <a:pathLst>
                <a:path w="312" h="438">
                  <a:moveTo>
                    <a:pt x="149" y="0"/>
                  </a:moveTo>
                  <a:lnTo>
                    <a:pt x="0" y="405"/>
                  </a:lnTo>
                  <a:lnTo>
                    <a:pt x="312" y="438"/>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2" name="Freeform 482"/>
            <p:cNvSpPr/>
            <p:nvPr/>
          </p:nvSpPr>
          <p:spPr bwMode="auto">
            <a:xfrm>
              <a:off x="4210051" y="5273675"/>
              <a:ext cx="619125" cy="1025525"/>
            </a:xfrm>
            <a:custGeom>
              <a:avLst/>
              <a:gdLst>
                <a:gd name="T0" fmla="*/ 0 w 390"/>
                <a:gd name="T1" fmla="*/ 0 h 646"/>
                <a:gd name="T2" fmla="*/ 241 w 390"/>
                <a:gd name="T3" fmla="*/ 646 h 646"/>
                <a:gd name="T4" fmla="*/ 390 w 390"/>
                <a:gd name="T5" fmla="*/ 241 h 646"/>
                <a:gd name="T6" fmla="*/ 0 w 390"/>
                <a:gd name="T7" fmla="*/ 0 h 646"/>
              </a:gdLst>
              <a:ahLst/>
              <a:cxnLst>
                <a:cxn ang="0">
                  <a:pos x="T0" y="T1"/>
                </a:cxn>
                <a:cxn ang="0">
                  <a:pos x="T2" y="T3"/>
                </a:cxn>
                <a:cxn ang="0">
                  <a:pos x="T4" y="T5"/>
                </a:cxn>
                <a:cxn ang="0">
                  <a:pos x="T6" y="T7"/>
                </a:cxn>
              </a:cxnLst>
              <a:rect l="0" t="0" r="r" b="b"/>
              <a:pathLst>
                <a:path w="390" h="646">
                  <a:moveTo>
                    <a:pt x="0" y="0"/>
                  </a:moveTo>
                  <a:lnTo>
                    <a:pt x="241" y="646"/>
                  </a:lnTo>
                  <a:lnTo>
                    <a:pt x="390" y="241"/>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3" name="Freeform 483"/>
            <p:cNvSpPr/>
            <p:nvPr/>
          </p:nvSpPr>
          <p:spPr bwMode="auto">
            <a:xfrm>
              <a:off x="4210051" y="5273675"/>
              <a:ext cx="619125" cy="1025525"/>
            </a:xfrm>
            <a:custGeom>
              <a:avLst/>
              <a:gdLst>
                <a:gd name="T0" fmla="*/ 0 w 390"/>
                <a:gd name="T1" fmla="*/ 0 h 646"/>
                <a:gd name="T2" fmla="*/ 241 w 390"/>
                <a:gd name="T3" fmla="*/ 646 h 646"/>
                <a:gd name="T4" fmla="*/ 390 w 390"/>
                <a:gd name="T5" fmla="*/ 241 h 646"/>
                <a:gd name="T6" fmla="*/ 0 w 390"/>
                <a:gd name="T7" fmla="*/ 0 h 646"/>
              </a:gdLst>
              <a:ahLst/>
              <a:cxnLst>
                <a:cxn ang="0">
                  <a:pos x="T0" y="T1"/>
                </a:cxn>
                <a:cxn ang="0">
                  <a:pos x="T2" y="T3"/>
                </a:cxn>
                <a:cxn ang="0">
                  <a:pos x="T4" y="T5"/>
                </a:cxn>
                <a:cxn ang="0">
                  <a:pos x="T6" y="T7"/>
                </a:cxn>
              </a:cxnLst>
              <a:rect l="0" t="0" r="r" b="b"/>
              <a:pathLst>
                <a:path w="390" h="646">
                  <a:moveTo>
                    <a:pt x="0" y="0"/>
                  </a:moveTo>
                  <a:lnTo>
                    <a:pt x="241" y="646"/>
                  </a:lnTo>
                  <a:lnTo>
                    <a:pt x="390" y="2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4" name="Freeform 484"/>
            <p:cNvSpPr/>
            <p:nvPr/>
          </p:nvSpPr>
          <p:spPr bwMode="auto">
            <a:xfrm>
              <a:off x="4619626" y="6378575"/>
              <a:ext cx="522288" cy="431800"/>
            </a:xfrm>
            <a:custGeom>
              <a:avLst/>
              <a:gdLst>
                <a:gd name="T0" fmla="*/ 0 w 329"/>
                <a:gd name="T1" fmla="*/ 0 h 272"/>
                <a:gd name="T2" fmla="*/ 83 w 329"/>
                <a:gd name="T3" fmla="*/ 272 h 272"/>
                <a:gd name="T4" fmla="*/ 76 w 329"/>
                <a:gd name="T5" fmla="*/ 272 h 272"/>
                <a:gd name="T6" fmla="*/ 270 w 329"/>
                <a:gd name="T7" fmla="*/ 272 h 272"/>
                <a:gd name="T8" fmla="*/ 241 w 329"/>
                <a:gd name="T9" fmla="*/ 272 h 272"/>
                <a:gd name="T10" fmla="*/ 329 w 329"/>
                <a:gd name="T11" fmla="*/ 241 h 272"/>
                <a:gd name="T12" fmla="*/ 0 w 329"/>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329" h="272">
                  <a:moveTo>
                    <a:pt x="0" y="0"/>
                  </a:moveTo>
                  <a:lnTo>
                    <a:pt x="83" y="272"/>
                  </a:lnTo>
                  <a:lnTo>
                    <a:pt x="76" y="272"/>
                  </a:lnTo>
                  <a:lnTo>
                    <a:pt x="270" y="272"/>
                  </a:lnTo>
                  <a:lnTo>
                    <a:pt x="241" y="272"/>
                  </a:lnTo>
                  <a:lnTo>
                    <a:pt x="329" y="241"/>
                  </a:lnTo>
                  <a:lnTo>
                    <a:pt x="0" y="0"/>
                  </a:lnTo>
                  <a:close/>
                </a:path>
              </a:pathLst>
            </a:custGeom>
            <a:solidFill>
              <a:srgbClr val="CCCDC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5" name="Freeform 485"/>
            <p:cNvSpPr/>
            <p:nvPr/>
          </p:nvSpPr>
          <p:spPr bwMode="auto">
            <a:xfrm>
              <a:off x="4619626" y="6378575"/>
              <a:ext cx="522288" cy="431800"/>
            </a:xfrm>
            <a:custGeom>
              <a:avLst/>
              <a:gdLst>
                <a:gd name="T0" fmla="*/ 0 w 329"/>
                <a:gd name="T1" fmla="*/ 0 h 272"/>
                <a:gd name="T2" fmla="*/ 83 w 329"/>
                <a:gd name="T3" fmla="*/ 272 h 272"/>
                <a:gd name="T4" fmla="*/ 76 w 329"/>
                <a:gd name="T5" fmla="*/ 272 h 272"/>
                <a:gd name="T6" fmla="*/ 270 w 329"/>
                <a:gd name="T7" fmla="*/ 272 h 272"/>
                <a:gd name="T8" fmla="*/ 241 w 329"/>
                <a:gd name="T9" fmla="*/ 272 h 272"/>
                <a:gd name="T10" fmla="*/ 329 w 329"/>
                <a:gd name="T11" fmla="*/ 241 h 272"/>
                <a:gd name="T12" fmla="*/ 0 w 329"/>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329" h="272">
                  <a:moveTo>
                    <a:pt x="0" y="0"/>
                  </a:moveTo>
                  <a:lnTo>
                    <a:pt x="83" y="272"/>
                  </a:lnTo>
                  <a:lnTo>
                    <a:pt x="76" y="272"/>
                  </a:lnTo>
                  <a:lnTo>
                    <a:pt x="270" y="272"/>
                  </a:lnTo>
                  <a:lnTo>
                    <a:pt x="241" y="272"/>
                  </a:lnTo>
                  <a:lnTo>
                    <a:pt x="329" y="2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6" name="Freeform 486"/>
            <p:cNvSpPr/>
            <p:nvPr/>
          </p:nvSpPr>
          <p:spPr bwMode="auto">
            <a:xfrm>
              <a:off x="4157663" y="6329363"/>
              <a:ext cx="582613" cy="481013"/>
            </a:xfrm>
            <a:custGeom>
              <a:avLst/>
              <a:gdLst>
                <a:gd name="T0" fmla="*/ 0 w 367"/>
                <a:gd name="T1" fmla="*/ 0 h 303"/>
                <a:gd name="T2" fmla="*/ 324 w 367"/>
                <a:gd name="T3" fmla="*/ 303 h 303"/>
                <a:gd name="T4" fmla="*/ 317 w 367"/>
                <a:gd name="T5" fmla="*/ 303 h 303"/>
                <a:gd name="T6" fmla="*/ 367 w 367"/>
                <a:gd name="T7" fmla="*/ 303 h 303"/>
                <a:gd name="T8" fmla="*/ 360 w 367"/>
                <a:gd name="T9" fmla="*/ 303 h 303"/>
                <a:gd name="T10" fmla="*/ 272 w 367"/>
                <a:gd name="T11" fmla="*/ 21 h 303"/>
                <a:gd name="T12" fmla="*/ 0 w 367"/>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367" h="303">
                  <a:moveTo>
                    <a:pt x="0" y="0"/>
                  </a:moveTo>
                  <a:lnTo>
                    <a:pt x="324" y="303"/>
                  </a:lnTo>
                  <a:lnTo>
                    <a:pt x="317" y="303"/>
                  </a:lnTo>
                  <a:lnTo>
                    <a:pt x="367" y="303"/>
                  </a:lnTo>
                  <a:lnTo>
                    <a:pt x="360" y="303"/>
                  </a:lnTo>
                  <a:lnTo>
                    <a:pt x="272" y="21"/>
                  </a:lnTo>
                  <a:lnTo>
                    <a:pt x="0" y="0"/>
                  </a:lnTo>
                  <a:close/>
                </a:path>
              </a:pathLst>
            </a:custGeom>
            <a:solidFill>
              <a:srgbClr val="B8B9B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7" name="Freeform 487"/>
            <p:cNvSpPr/>
            <p:nvPr/>
          </p:nvSpPr>
          <p:spPr bwMode="auto">
            <a:xfrm>
              <a:off x="4157663" y="6329363"/>
              <a:ext cx="582613" cy="481013"/>
            </a:xfrm>
            <a:custGeom>
              <a:avLst/>
              <a:gdLst>
                <a:gd name="T0" fmla="*/ 0 w 367"/>
                <a:gd name="T1" fmla="*/ 0 h 303"/>
                <a:gd name="T2" fmla="*/ 324 w 367"/>
                <a:gd name="T3" fmla="*/ 303 h 303"/>
                <a:gd name="T4" fmla="*/ 317 w 367"/>
                <a:gd name="T5" fmla="*/ 303 h 303"/>
                <a:gd name="T6" fmla="*/ 367 w 367"/>
                <a:gd name="T7" fmla="*/ 303 h 303"/>
                <a:gd name="T8" fmla="*/ 360 w 367"/>
                <a:gd name="T9" fmla="*/ 303 h 303"/>
                <a:gd name="T10" fmla="*/ 272 w 367"/>
                <a:gd name="T11" fmla="*/ 21 h 303"/>
                <a:gd name="T12" fmla="*/ 0 w 367"/>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367" h="303">
                  <a:moveTo>
                    <a:pt x="0" y="0"/>
                  </a:moveTo>
                  <a:lnTo>
                    <a:pt x="324" y="303"/>
                  </a:lnTo>
                  <a:lnTo>
                    <a:pt x="317" y="303"/>
                  </a:lnTo>
                  <a:lnTo>
                    <a:pt x="367" y="303"/>
                  </a:lnTo>
                  <a:lnTo>
                    <a:pt x="360" y="303"/>
                  </a:lnTo>
                  <a:lnTo>
                    <a:pt x="272" y="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8" name="Freeform 488"/>
            <p:cNvSpPr/>
            <p:nvPr/>
          </p:nvSpPr>
          <p:spPr bwMode="auto">
            <a:xfrm>
              <a:off x="4630738" y="6362700"/>
              <a:ext cx="519113" cy="384175"/>
            </a:xfrm>
            <a:custGeom>
              <a:avLst/>
              <a:gdLst>
                <a:gd name="T0" fmla="*/ 0 w 327"/>
                <a:gd name="T1" fmla="*/ 0 h 242"/>
                <a:gd name="T2" fmla="*/ 327 w 327"/>
                <a:gd name="T3" fmla="*/ 242 h 242"/>
                <a:gd name="T4" fmla="*/ 310 w 327"/>
                <a:gd name="T5" fmla="*/ 31 h 242"/>
                <a:gd name="T6" fmla="*/ 0 w 327"/>
                <a:gd name="T7" fmla="*/ 0 h 242"/>
              </a:gdLst>
              <a:ahLst/>
              <a:cxnLst>
                <a:cxn ang="0">
                  <a:pos x="T0" y="T1"/>
                </a:cxn>
                <a:cxn ang="0">
                  <a:pos x="T2" y="T3"/>
                </a:cxn>
                <a:cxn ang="0">
                  <a:pos x="T4" y="T5"/>
                </a:cxn>
                <a:cxn ang="0">
                  <a:pos x="T6" y="T7"/>
                </a:cxn>
              </a:cxnLst>
              <a:rect l="0" t="0" r="r" b="b"/>
              <a:pathLst>
                <a:path w="327" h="242">
                  <a:moveTo>
                    <a:pt x="0" y="0"/>
                  </a:moveTo>
                  <a:lnTo>
                    <a:pt x="327" y="242"/>
                  </a:lnTo>
                  <a:lnTo>
                    <a:pt x="310" y="31"/>
                  </a:lnTo>
                  <a:lnTo>
                    <a:pt x="0" y="0"/>
                  </a:lnTo>
                  <a:close/>
                </a:path>
              </a:pathLst>
            </a:custGeom>
            <a:solidFill>
              <a:srgbClr val="BEBFC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9" name="Freeform 489"/>
            <p:cNvSpPr/>
            <p:nvPr/>
          </p:nvSpPr>
          <p:spPr bwMode="auto">
            <a:xfrm>
              <a:off x="4630738" y="6362700"/>
              <a:ext cx="519113" cy="384175"/>
            </a:xfrm>
            <a:custGeom>
              <a:avLst/>
              <a:gdLst>
                <a:gd name="T0" fmla="*/ 0 w 327"/>
                <a:gd name="T1" fmla="*/ 0 h 242"/>
                <a:gd name="T2" fmla="*/ 327 w 327"/>
                <a:gd name="T3" fmla="*/ 242 h 242"/>
                <a:gd name="T4" fmla="*/ 310 w 327"/>
                <a:gd name="T5" fmla="*/ 31 h 242"/>
                <a:gd name="T6" fmla="*/ 0 w 327"/>
                <a:gd name="T7" fmla="*/ 0 h 242"/>
              </a:gdLst>
              <a:ahLst/>
              <a:cxnLst>
                <a:cxn ang="0">
                  <a:pos x="T0" y="T1"/>
                </a:cxn>
                <a:cxn ang="0">
                  <a:pos x="T2" y="T3"/>
                </a:cxn>
                <a:cxn ang="0">
                  <a:pos x="T4" y="T5"/>
                </a:cxn>
                <a:cxn ang="0">
                  <a:pos x="T6" y="T7"/>
                </a:cxn>
              </a:cxnLst>
              <a:rect l="0" t="0" r="r" b="b"/>
              <a:pathLst>
                <a:path w="327" h="242">
                  <a:moveTo>
                    <a:pt x="0" y="0"/>
                  </a:moveTo>
                  <a:lnTo>
                    <a:pt x="327" y="242"/>
                  </a:lnTo>
                  <a:lnTo>
                    <a:pt x="310" y="3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0" name="Freeform 490"/>
            <p:cNvSpPr/>
            <p:nvPr/>
          </p:nvSpPr>
          <p:spPr bwMode="auto">
            <a:xfrm>
              <a:off x="4138613" y="5289550"/>
              <a:ext cx="436563" cy="1028700"/>
            </a:xfrm>
            <a:custGeom>
              <a:avLst/>
              <a:gdLst>
                <a:gd name="T0" fmla="*/ 33 w 275"/>
                <a:gd name="T1" fmla="*/ 0 h 648"/>
                <a:gd name="T2" fmla="*/ 0 w 275"/>
                <a:gd name="T3" fmla="*/ 624 h 648"/>
                <a:gd name="T4" fmla="*/ 275 w 275"/>
                <a:gd name="T5" fmla="*/ 648 h 648"/>
                <a:gd name="T6" fmla="*/ 33 w 275"/>
                <a:gd name="T7" fmla="*/ 0 h 648"/>
              </a:gdLst>
              <a:ahLst/>
              <a:cxnLst>
                <a:cxn ang="0">
                  <a:pos x="T0" y="T1"/>
                </a:cxn>
                <a:cxn ang="0">
                  <a:pos x="T2" y="T3"/>
                </a:cxn>
                <a:cxn ang="0">
                  <a:pos x="T4" y="T5"/>
                </a:cxn>
                <a:cxn ang="0">
                  <a:pos x="T6" y="T7"/>
                </a:cxn>
              </a:cxnLst>
              <a:rect l="0" t="0" r="r" b="b"/>
              <a:pathLst>
                <a:path w="275" h="648">
                  <a:moveTo>
                    <a:pt x="33" y="0"/>
                  </a:moveTo>
                  <a:lnTo>
                    <a:pt x="0" y="624"/>
                  </a:lnTo>
                  <a:lnTo>
                    <a:pt x="275" y="648"/>
                  </a:lnTo>
                  <a:lnTo>
                    <a:pt x="33"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1" name="Freeform 491"/>
            <p:cNvSpPr/>
            <p:nvPr/>
          </p:nvSpPr>
          <p:spPr bwMode="auto">
            <a:xfrm>
              <a:off x="4138613" y="5289550"/>
              <a:ext cx="436563" cy="1028700"/>
            </a:xfrm>
            <a:custGeom>
              <a:avLst/>
              <a:gdLst>
                <a:gd name="T0" fmla="*/ 33 w 275"/>
                <a:gd name="T1" fmla="*/ 0 h 648"/>
                <a:gd name="T2" fmla="*/ 0 w 275"/>
                <a:gd name="T3" fmla="*/ 624 h 648"/>
                <a:gd name="T4" fmla="*/ 275 w 275"/>
                <a:gd name="T5" fmla="*/ 648 h 648"/>
                <a:gd name="T6" fmla="*/ 33 w 275"/>
                <a:gd name="T7" fmla="*/ 0 h 648"/>
              </a:gdLst>
              <a:ahLst/>
              <a:cxnLst>
                <a:cxn ang="0">
                  <a:pos x="T0" y="T1"/>
                </a:cxn>
                <a:cxn ang="0">
                  <a:pos x="T2" y="T3"/>
                </a:cxn>
                <a:cxn ang="0">
                  <a:pos x="T4" y="T5"/>
                </a:cxn>
                <a:cxn ang="0">
                  <a:pos x="T6" y="T7"/>
                </a:cxn>
              </a:cxnLst>
              <a:rect l="0" t="0" r="r" b="b"/>
              <a:pathLst>
                <a:path w="275" h="648">
                  <a:moveTo>
                    <a:pt x="33" y="0"/>
                  </a:moveTo>
                  <a:lnTo>
                    <a:pt x="0" y="624"/>
                  </a:lnTo>
                  <a:lnTo>
                    <a:pt x="275" y="648"/>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2" name="Freeform 492"/>
            <p:cNvSpPr/>
            <p:nvPr/>
          </p:nvSpPr>
          <p:spPr bwMode="auto">
            <a:xfrm>
              <a:off x="4622801" y="561975"/>
              <a:ext cx="376238" cy="819150"/>
            </a:xfrm>
            <a:custGeom>
              <a:avLst/>
              <a:gdLst>
                <a:gd name="T0" fmla="*/ 19 w 237"/>
                <a:gd name="T1" fmla="*/ 0 h 516"/>
                <a:gd name="T2" fmla="*/ 0 w 237"/>
                <a:gd name="T3" fmla="*/ 516 h 516"/>
                <a:gd name="T4" fmla="*/ 237 w 237"/>
                <a:gd name="T5" fmla="*/ 374 h 516"/>
                <a:gd name="T6" fmla="*/ 19 w 237"/>
                <a:gd name="T7" fmla="*/ 0 h 516"/>
              </a:gdLst>
              <a:ahLst/>
              <a:cxnLst>
                <a:cxn ang="0">
                  <a:pos x="T0" y="T1"/>
                </a:cxn>
                <a:cxn ang="0">
                  <a:pos x="T2" y="T3"/>
                </a:cxn>
                <a:cxn ang="0">
                  <a:pos x="T4" y="T5"/>
                </a:cxn>
                <a:cxn ang="0">
                  <a:pos x="T6" y="T7"/>
                </a:cxn>
              </a:cxnLst>
              <a:rect l="0" t="0" r="r" b="b"/>
              <a:pathLst>
                <a:path w="237" h="516">
                  <a:moveTo>
                    <a:pt x="19" y="0"/>
                  </a:moveTo>
                  <a:lnTo>
                    <a:pt x="0" y="516"/>
                  </a:lnTo>
                  <a:lnTo>
                    <a:pt x="237" y="374"/>
                  </a:lnTo>
                  <a:lnTo>
                    <a:pt x="19" y="0"/>
                  </a:lnTo>
                  <a:close/>
                </a:path>
              </a:pathLst>
            </a:custGeom>
            <a:solidFill>
              <a:srgbClr val="CACCC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3" name="Freeform 493"/>
            <p:cNvSpPr/>
            <p:nvPr/>
          </p:nvSpPr>
          <p:spPr bwMode="auto">
            <a:xfrm>
              <a:off x="4622801" y="561975"/>
              <a:ext cx="376238" cy="819150"/>
            </a:xfrm>
            <a:custGeom>
              <a:avLst/>
              <a:gdLst>
                <a:gd name="T0" fmla="*/ 19 w 237"/>
                <a:gd name="T1" fmla="*/ 0 h 516"/>
                <a:gd name="T2" fmla="*/ 0 w 237"/>
                <a:gd name="T3" fmla="*/ 516 h 516"/>
                <a:gd name="T4" fmla="*/ 237 w 237"/>
                <a:gd name="T5" fmla="*/ 374 h 516"/>
                <a:gd name="T6" fmla="*/ 19 w 237"/>
                <a:gd name="T7" fmla="*/ 0 h 516"/>
              </a:gdLst>
              <a:ahLst/>
              <a:cxnLst>
                <a:cxn ang="0">
                  <a:pos x="T0" y="T1"/>
                </a:cxn>
                <a:cxn ang="0">
                  <a:pos x="T2" y="T3"/>
                </a:cxn>
                <a:cxn ang="0">
                  <a:pos x="T4" y="T5"/>
                </a:cxn>
                <a:cxn ang="0">
                  <a:pos x="T6" y="T7"/>
                </a:cxn>
              </a:cxnLst>
              <a:rect l="0" t="0" r="r" b="b"/>
              <a:pathLst>
                <a:path w="237" h="516">
                  <a:moveTo>
                    <a:pt x="19" y="0"/>
                  </a:moveTo>
                  <a:lnTo>
                    <a:pt x="0" y="516"/>
                  </a:lnTo>
                  <a:lnTo>
                    <a:pt x="237" y="37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4" name="Freeform 494"/>
            <p:cNvSpPr/>
            <p:nvPr/>
          </p:nvSpPr>
          <p:spPr bwMode="auto">
            <a:xfrm>
              <a:off x="4938713" y="1201738"/>
              <a:ext cx="525463" cy="877888"/>
            </a:xfrm>
            <a:custGeom>
              <a:avLst/>
              <a:gdLst>
                <a:gd name="T0" fmla="*/ 59 w 331"/>
                <a:gd name="T1" fmla="*/ 0 h 553"/>
                <a:gd name="T2" fmla="*/ 0 w 331"/>
                <a:gd name="T3" fmla="*/ 553 h 553"/>
                <a:gd name="T4" fmla="*/ 331 w 331"/>
                <a:gd name="T5" fmla="*/ 210 h 553"/>
                <a:gd name="T6" fmla="*/ 59 w 331"/>
                <a:gd name="T7" fmla="*/ 0 h 553"/>
              </a:gdLst>
              <a:ahLst/>
              <a:cxnLst>
                <a:cxn ang="0">
                  <a:pos x="T0" y="T1"/>
                </a:cxn>
                <a:cxn ang="0">
                  <a:pos x="T2" y="T3"/>
                </a:cxn>
                <a:cxn ang="0">
                  <a:pos x="T4" y="T5"/>
                </a:cxn>
                <a:cxn ang="0">
                  <a:pos x="T6" y="T7"/>
                </a:cxn>
              </a:cxnLst>
              <a:rect l="0" t="0" r="r" b="b"/>
              <a:pathLst>
                <a:path w="331" h="553">
                  <a:moveTo>
                    <a:pt x="59" y="0"/>
                  </a:moveTo>
                  <a:lnTo>
                    <a:pt x="0" y="553"/>
                  </a:lnTo>
                  <a:lnTo>
                    <a:pt x="331" y="210"/>
                  </a:lnTo>
                  <a:lnTo>
                    <a:pt x="59" y="0"/>
                  </a:lnTo>
                  <a:close/>
                </a:path>
              </a:pathLst>
            </a:cu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5" name="Freeform 495"/>
            <p:cNvSpPr/>
            <p:nvPr/>
          </p:nvSpPr>
          <p:spPr bwMode="auto">
            <a:xfrm>
              <a:off x="4938713" y="1201738"/>
              <a:ext cx="525463" cy="877888"/>
            </a:xfrm>
            <a:custGeom>
              <a:avLst/>
              <a:gdLst>
                <a:gd name="T0" fmla="*/ 59 w 331"/>
                <a:gd name="T1" fmla="*/ 0 h 553"/>
                <a:gd name="T2" fmla="*/ 0 w 331"/>
                <a:gd name="T3" fmla="*/ 553 h 553"/>
                <a:gd name="T4" fmla="*/ 331 w 331"/>
                <a:gd name="T5" fmla="*/ 210 h 553"/>
                <a:gd name="T6" fmla="*/ 59 w 331"/>
                <a:gd name="T7" fmla="*/ 0 h 553"/>
              </a:gdLst>
              <a:ahLst/>
              <a:cxnLst>
                <a:cxn ang="0">
                  <a:pos x="T0" y="T1"/>
                </a:cxn>
                <a:cxn ang="0">
                  <a:pos x="T2" y="T3"/>
                </a:cxn>
                <a:cxn ang="0">
                  <a:pos x="T4" y="T5"/>
                </a:cxn>
                <a:cxn ang="0">
                  <a:pos x="T6" y="T7"/>
                </a:cxn>
              </a:cxnLst>
              <a:rect l="0" t="0" r="r" b="b"/>
              <a:pathLst>
                <a:path w="331" h="553">
                  <a:moveTo>
                    <a:pt x="59" y="0"/>
                  </a:moveTo>
                  <a:lnTo>
                    <a:pt x="0" y="553"/>
                  </a:lnTo>
                  <a:lnTo>
                    <a:pt x="331" y="210"/>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6" name="Freeform 496"/>
            <p:cNvSpPr/>
            <p:nvPr/>
          </p:nvSpPr>
          <p:spPr bwMode="auto">
            <a:xfrm>
              <a:off x="5062538" y="1062038"/>
              <a:ext cx="879475" cy="442913"/>
            </a:xfrm>
            <a:custGeom>
              <a:avLst/>
              <a:gdLst>
                <a:gd name="T0" fmla="*/ 554 w 554"/>
                <a:gd name="T1" fmla="*/ 0 h 279"/>
                <a:gd name="T2" fmla="*/ 0 w 554"/>
                <a:gd name="T3" fmla="*/ 69 h 279"/>
                <a:gd name="T4" fmla="*/ 272 w 554"/>
                <a:gd name="T5" fmla="*/ 279 h 279"/>
                <a:gd name="T6" fmla="*/ 554 w 554"/>
                <a:gd name="T7" fmla="*/ 0 h 279"/>
              </a:gdLst>
              <a:ahLst/>
              <a:cxnLst>
                <a:cxn ang="0">
                  <a:pos x="T0" y="T1"/>
                </a:cxn>
                <a:cxn ang="0">
                  <a:pos x="T2" y="T3"/>
                </a:cxn>
                <a:cxn ang="0">
                  <a:pos x="T4" y="T5"/>
                </a:cxn>
                <a:cxn ang="0">
                  <a:pos x="T6" y="T7"/>
                </a:cxn>
              </a:cxnLst>
              <a:rect l="0" t="0" r="r" b="b"/>
              <a:pathLst>
                <a:path w="554" h="279">
                  <a:moveTo>
                    <a:pt x="554" y="0"/>
                  </a:moveTo>
                  <a:lnTo>
                    <a:pt x="0" y="69"/>
                  </a:lnTo>
                  <a:lnTo>
                    <a:pt x="272" y="279"/>
                  </a:lnTo>
                  <a:lnTo>
                    <a:pt x="554" y="0"/>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7" name="Freeform 497"/>
            <p:cNvSpPr/>
            <p:nvPr/>
          </p:nvSpPr>
          <p:spPr bwMode="auto">
            <a:xfrm>
              <a:off x="5062538" y="1062038"/>
              <a:ext cx="879475" cy="442913"/>
            </a:xfrm>
            <a:custGeom>
              <a:avLst/>
              <a:gdLst>
                <a:gd name="T0" fmla="*/ 554 w 554"/>
                <a:gd name="T1" fmla="*/ 0 h 279"/>
                <a:gd name="T2" fmla="*/ 0 w 554"/>
                <a:gd name="T3" fmla="*/ 69 h 279"/>
                <a:gd name="T4" fmla="*/ 272 w 554"/>
                <a:gd name="T5" fmla="*/ 279 h 279"/>
                <a:gd name="T6" fmla="*/ 554 w 554"/>
                <a:gd name="T7" fmla="*/ 0 h 279"/>
              </a:gdLst>
              <a:ahLst/>
              <a:cxnLst>
                <a:cxn ang="0">
                  <a:pos x="T0" y="T1"/>
                </a:cxn>
                <a:cxn ang="0">
                  <a:pos x="T2" y="T3"/>
                </a:cxn>
                <a:cxn ang="0">
                  <a:pos x="T4" y="T5"/>
                </a:cxn>
                <a:cxn ang="0">
                  <a:pos x="T6" y="T7"/>
                </a:cxn>
              </a:cxnLst>
              <a:rect l="0" t="0" r="r" b="b"/>
              <a:pathLst>
                <a:path w="554" h="279">
                  <a:moveTo>
                    <a:pt x="554" y="0"/>
                  </a:moveTo>
                  <a:lnTo>
                    <a:pt x="0" y="69"/>
                  </a:lnTo>
                  <a:lnTo>
                    <a:pt x="272" y="279"/>
                  </a:lnTo>
                  <a:lnTo>
                    <a:pt x="5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8" name="Freeform 498"/>
            <p:cNvSpPr/>
            <p:nvPr/>
          </p:nvSpPr>
          <p:spPr bwMode="auto">
            <a:xfrm>
              <a:off x="4630738" y="1201738"/>
              <a:ext cx="376238" cy="874713"/>
            </a:xfrm>
            <a:custGeom>
              <a:avLst/>
              <a:gdLst>
                <a:gd name="T0" fmla="*/ 237 w 237"/>
                <a:gd name="T1" fmla="*/ 0 h 551"/>
                <a:gd name="T2" fmla="*/ 0 w 237"/>
                <a:gd name="T3" fmla="*/ 142 h 551"/>
                <a:gd name="T4" fmla="*/ 180 w 237"/>
                <a:gd name="T5" fmla="*/ 551 h 551"/>
                <a:gd name="T6" fmla="*/ 237 w 237"/>
                <a:gd name="T7" fmla="*/ 0 h 551"/>
              </a:gdLst>
              <a:ahLst/>
              <a:cxnLst>
                <a:cxn ang="0">
                  <a:pos x="T0" y="T1"/>
                </a:cxn>
                <a:cxn ang="0">
                  <a:pos x="T2" y="T3"/>
                </a:cxn>
                <a:cxn ang="0">
                  <a:pos x="T4" y="T5"/>
                </a:cxn>
                <a:cxn ang="0">
                  <a:pos x="T6" y="T7"/>
                </a:cxn>
              </a:cxnLst>
              <a:rect l="0" t="0" r="r" b="b"/>
              <a:pathLst>
                <a:path w="237" h="551">
                  <a:moveTo>
                    <a:pt x="237" y="0"/>
                  </a:moveTo>
                  <a:lnTo>
                    <a:pt x="0" y="142"/>
                  </a:lnTo>
                  <a:lnTo>
                    <a:pt x="180" y="551"/>
                  </a:lnTo>
                  <a:lnTo>
                    <a:pt x="237" y="0"/>
                  </a:lnTo>
                  <a:close/>
                </a:path>
              </a:pathLst>
            </a:custGeom>
            <a:solidFill>
              <a:srgbClr val="D5D6D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9" name="Freeform 499"/>
            <p:cNvSpPr/>
            <p:nvPr/>
          </p:nvSpPr>
          <p:spPr bwMode="auto">
            <a:xfrm>
              <a:off x="4630738" y="1201738"/>
              <a:ext cx="376238" cy="874713"/>
            </a:xfrm>
            <a:custGeom>
              <a:avLst/>
              <a:gdLst>
                <a:gd name="T0" fmla="*/ 237 w 237"/>
                <a:gd name="T1" fmla="*/ 0 h 551"/>
                <a:gd name="T2" fmla="*/ 0 w 237"/>
                <a:gd name="T3" fmla="*/ 142 h 551"/>
                <a:gd name="T4" fmla="*/ 180 w 237"/>
                <a:gd name="T5" fmla="*/ 551 h 551"/>
                <a:gd name="T6" fmla="*/ 237 w 237"/>
                <a:gd name="T7" fmla="*/ 0 h 551"/>
              </a:gdLst>
              <a:ahLst/>
              <a:cxnLst>
                <a:cxn ang="0">
                  <a:pos x="T0" y="T1"/>
                </a:cxn>
                <a:cxn ang="0">
                  <a:pos x="T2" y="T3"/>
                </a:cxn>
                <a:cxn ang="0">
                  <a:pos x="T4" y="T5"/>
                </a:cxn>
                <a:cxn ang="0">
                  <a:pos x="T6" y="T7"/>
                </a:cxn>
              </a:cxnLst>
              <a:rect l="0" t="0" r="r" b="b"/>
              <a:pathLst>
                <a:path w="237" h="551">
                  <a:moveTo>
                    <a:pt x="237" y="0"/>
                  </a:moveTo>
                  <a:lnTo>
                    <a:pt x="0" y="142"/>
                  </a:lnTo>
                  <a:lnTo>
                    <a:pt x="180" y="551"/>
                  </a:lnTo>
                  <a:lnTo>
                    <a:pt x="2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0" name="Freeform 500"/>
            <p:cNvSpPr/>
            <p:nvPr/>
          </p:nvSpPr>
          <p:spPr bwMode="auto">
            <a:xfrm>
              <a:off x="4664076" y="539750"/>
              <a:ext cx="406400" cy="590550"/>
            </a:xfrm>
            <a:custGeom>
              <a:avLst/>
              <a:gdLst>
                <a:gd name="T0" fmla="*/ 0 w 256"/>
                <a:gd name="T1" fmla="*/ 0 h 372"/>
                <a:gd name="T2" fmla="*/ 220 w 256"/>
                <a:gd name="T3" fmla="*/ 372 h 372"/>
                <a:gd name="T4" fmla="*/ 256 w 256"/>
                <a:gd name="T5" fmla="*/ 19 h 372"/>
                <a:gd name="T6" fmla="*/ 0 w 256"/>
                <a:gd name="T7" fmla="*/ 0 h 372"/>
              </a:gdLst>
              <a:ahLst/>
              <a:cxnLst>
                <a:cxn ang="0">
                  <a:pos x="T0" y="T1"/>
                </a:cxn>
                <a:cxn ang="0">
                  <a:pos x="T2" y="T3"/>
                </a:cxn>
                <a:cxn ang="0">
                  <a:pos x="T4" y="T5"/>
                </a:cxn>
                <a:cxn ang="0">
                  <a:pos x="T6" y="T7"/>
                </a:cxn>
              </a:cxnLst>
              <a:rect l="0" t="0" r="r" b="b"/>
              <a:pathLst>
                <a:path w="256" h="372">
                  <a:moveTo>
                    <a:pt x="0" y="0"/>
                  </a:moveTo>
                  <a:lnTo>
                    <a:pt x="220" y="372"/>
                  </a:lnTo>
                  <a:lnTo>
                    <a:pt x="256" y="19"/>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1" name="Freeform 501"/>
            <p:cNvSpPr/>
            <p:nvPr/>
          </p:nvSpPr>
          <p:spPr bwMode="auto">
            <a:xfrm>
              <a:off x="4664076" y="539750"/>
              <a:ext cx="406400" cy="590550"/>
            </a:xfrm>
            <a:custGeom>
              <a:avLst/>
              <a:gdLst>
                <a:gd name="T0" fmla="*/ 0 w 256"/>
                <a:gd name="T1" fmla="*/ 0 h 372"/>
                <a:gd name="T2" fmla="*/ 220 w 256"/>
                <a:gd name="T3" fmla="*/ 372 h 372"/>
                <a:gd name="T4" fmla="*/ 256 w 256"/>
                <a:gd name="T5" fmla="*/ 19 h 372"/>
                <a:gd name="T6" fmla="*/ 0 w 256"/>
                <a:gd name="T7" fmla="*/ 0 h 372"/>
              </a:gdLst>
              <a:ahLst/>
              <a:cxnLst>
                <a:cxn ang="0">
                  <a:pos x="T0" y="T1"/>
                </a:cxn>
                <a:cxn ang="0">
                  <a:pos x="T2" y="T3"/>
                </a:cxn>
                <a:cxn ang="0">
                  <a:pos x="T4" y="T5"/>
                </a:cxn>
                <a:cxn ang="0">
                  <a:pos x="T6" y="T7"/>
                </a:cxn>
              </a:cxnLst>
              <a:rect l="0" t="0" r="r" b="b"/>
              <a:pathLst>
                <a:path w="256" h="372">
                  <a:moveTo>
                    <a:pt x="0" y="0"/>
                  </a:moveTo>
                  <a:lnTo>
                    <a:pt x="220" y="372"/>
                  </a:lnTo>
                  <a:lnTo>
                    <a:pt x="256"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2" name="Freeform 502"/>
            <p:cNvSpPr/>
            <p:nvPr/>
          </p:nvSpPr>
          <p:spPr bwMode="auto">
            <a:xfrm>
              <a:off x="5059363" y="781050"/>
              <a:ext cx="879475" cy="371475"/>
            </a:xfrm>
            <a:custGeom>
              <a:avLst/>
              <a:gdLst>
                <a:gd name="T0" fmla="*/ 196 w 554"/>
                <a:gd name="T1" fmla="*/ 0 h 234"/>
                <a:gd name="T2" fmla="*/ 0 w 554"/>
                <a:gd name="T3" fmla="*/ 234 h 234"/>
                <a:gd name="T4" fmla="*/ 554 w 554"/>
                <a:gd name="T5" fmla="*/ 165 h 234"/>
                <a:gd name="T6" fmla="*/ 196 w 554"/>
                <a:gd name="T7" fmla="*/ 0 h 234"/>
              </a:gdLst>
              <a:ahLst/>
              <a:cxnLst>
                <a:cxn ang="0">
                  <a:pos x="T0" y="T1"/>
                </a:cxn>
                <a:cxn ang="0">
                  <a:pos x="T2" y="T3"/>
                </a:cxn>
                <a:cxn ang="0">
                  <a:pos x="T4" y="T5"/>
                </a:cxn>
                <a:cxn ang="0">
                  <a:pos x="T6" y="T7"/>
                </a:cxn>
              </a:cxnLst>
              <a:rect l="0" t="0" r="r" b="b"/>
              <a:pathLst>
                <a:path w="554" h="234">
                  <a:moveTo>
                    <a:pt x="196" y="0"/>
                  </a:moveTo>
                  <a:lnTo>
                    <a:pt x="0" y="234"/>
                  </a:lnTo>
                  <a:lnTo>
                    <a:pt x="554" y="165"/>
                  </a:lnTo>
                  <a:lnTo>
                    <a:pt x="196" y="0"/>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3" name="Freeform 503"/>
            <p:cNvSpPr/>
            <p:nvPr/>
          </p:nvSpPr>
          <p:spPr bwMode="auto">
            <a:xfrm>
              <a:off x="5059363" y="781050"/>
              <a:ext cx="879475" cy="371475"/>
            </a:xfrm>
            <a:custGeom>
              <a:avLst/>
              <a:gdLst>
                <a:gd name="T0" fmla="*/ 196 w 554"/>
                <a:gd name="T1" fmla="*/ 0 h 234"/>
                <a:gd name="T2" fmla="*/ 0 w 554"/>
                <a:gd name="T3" fmla="*/ 234 h 234"/>
                <a:gd name="T4" fmla="*/ 554 w 554"/>
                <a:gd name="T5" fmla="*/ 165 h 234"/>
                <a:gd name="T6" fmla="*/ 196 w 554"/>
                <a:gd name="T7" fmla="*/ 0 h 234"/>
              </a:gdLst>
              <a:ahLst/>
              <a:cxnLst>
                <a:cxn ang="0">
                  <a:pos x="T0" y="T1"/>
                </a:cxn>
                <a:cxn ang="0">
                  <a:pos x="T2" y="T3"/>
                </a:cxn>
                <a:cxn ang="0">
                  <a:pos x="T4" y="T5"/>
                </a:cxn>
                <a:cxn ang="0">
                  <a:pos x="T6" y="T7"/>
                </a:cxn>
              </a:cxnLst>
              <a:rect l="0" t="0" r="r" b="b"/>
              <a:pathLst>
                <a:path w="554" h="234">
                  <a:moveTo>
                    <a:pt x="196" y="0"/>
                  </a:moveTo>
                  <a:lnTo>
                    <a:pt x="0" y="234"/>
                  </a:lnTo>
                  <a:lnTo>
                    <a:pt x="554" y="165"/>
                  </a:lnTo>
                  <a:lnTo>
                    <a:pt x="1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4" name="Freeform 504"/>
            <p:cNvSpPr/>
            <p:nvPr/>
          </p:nvSpPr>
          <p:spPr bwMode="auto">
            <a:xfrm>
              <a:off x="5032376" y="577850"/>
              <a:ext cx="315913" cy="558800"/>
            </a:xfrm>
            <a:custGeom>
              <a:avLst/>
              <a:gdLst>
                <a:gd name="T0" fmla="*/ 36 w 199"/>
                <a:gd name="T1" fmla="*/ 0 h 352"/>
                <a:gd name="T2" fmla="*/ 0 w 199"/>
                <a:gd name="T3" fmla="*/ 352 h 352"/>
                <a:gd name="T4" fmla="*/ 199 w 199"/>
                <a:gd name="T5" fmla="*/ 118 h 352"/>
                <a:gd name="T6" fmla="*/ 36 w 199"/>
                <a:gd name="T7" fmla="*/ 0 h 352"/>
              </a:gdLst>
              <a:ahLst/>
              <a:cxnLst>
                <a:cxn ang="0">
                  <a:pos x="T0" y="T1"/>
                </a:cxn>
                <a:cxn ang="0">
                  <a:pos x="T2" y="T3"/>
                </a:cxn>
                <a:cxn ang="0">
                  <a:pos x="T4" y="T5"/>
                </a:cxn>
                <a:cxn ang="0">
                  <a:pos x="T6" y="T7"/>
                </a:cxn>
              </a:cxnLst>
              <a:rect l="0" t="0" r="r" b="b"/>
              <a:pathLst>
                <a:path w="199" h="352">
                  <a:moveTo>
                    <a:pt x="36" y="0"/>
                  </a:moveTo>
                  <a:lnTo>
                    <a:pt x="0" y="352"/>
                  </a:lnTo>
                  <a:lnTo>
                    <a:pt x="199" y="118"/>
                  </a:lnTo>
                  <a:lnTo>
                    <a:pt x="36" y="0"/>
                  </a:lnTo>
                  <a:close/>
                </a:path>
              </a:pathLst>
            </a:custGeom>
            <a:solidFill>
              <a:srgbClr val="CCCDC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5" name="Freeform 505"/>
            <p:cNvSpPr/>
            <p:nvPr/>
          </p:nvSpPr>
          <p:spPr bwMode="auto">
            <a:xfrm>
              <a:off x="5032376" y="577850"/>
              <a:ext cx="315913" cy="558800"/>
            </a:xfrm>
            <a:custGeom>
              <a:avLst/>
              <a:gdLst>
                <a:gd name="T0" fmla="*/ 36 w 199"/>
                <a:gd name="T1" fmla="*/ 0 h 352"/>
                <a:gd name="T2" fmla="*/ 0 w 199"/>
                <a:gd name="T3" fmla="*/ 352 h 352"/>
                <a:gd name="T4" fmla="*/ 199 w 199"/>
                <a:gd name="T5" fmla="*/ 118 h 352"/>
                <a:gd name="T6" fmla="*/ 36 w 199"/>
                <a:gd name="T7" fmla="*/ 0 h 352"/>
              </a:gdLst>
              <a:ahLst/>
              <a:cxnLst>
                <a:cxn ang="0">
                  <a:pos x="T0" y="T1"/>
                </a:cxn>
                <a:cxn ang="0">
                  <a:pos x="T2" y="T3"/>
                </a:cxn>
                <a:cxn ang="0">
                  <a:pos x="T4" y="T5"/>
                </a:cxn>
                <a:cxn ang="0">
                  <a:pos x="T6" y="T7"/>
                </a:cxn>
              </a:cxnLst>
              <a:rect l="0" t="0" r="r" b="b"/>
              <a:pathLst>
                <a:path w="199" h="352">
                  <a:moveTo>
                    <a:pt x="36" y="0"/>
                  </a:moveTo>
                  <a:lnTo>
                    <a:pt x="0" y="352"/>
                  </a:lnTo>
                  <a:lnTo>
                    <a:pt x="199" y="118"/>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6" name="Freeform 507"/>
            <p:cNvSpPr/>
            <p:nvPr/>
          </p:nvSpPr>
          <p:spPr bwMode="auto">
            <a:xfrm>
              <a:off x="3767138" y="47625"/>
              <a:ext cx="165100" cy="173038"/>
            </a:xfrm>
            <a:custGeom>
              <a:avLst/>
              <a:gdLst>
                <a:gd name="T0" fmla="*/ 104 w 104"/>
                <a:gd name="T1" fmla="*/ 0 h 109"/>
                <a:gd name="T2" fmla="*/ 94 w 104"/>
                <a:gd name="T3" fmla="*/ 0 h 109"/>
                <a:gd name="T4" fmla="*/ 47 w 104"/>
                <a:gd name="T5" fmla="*/ 85 h 109"/>
                <a:gd name="T6" fmla="*/ 9 w 104"/>
                <a:gd name="T7" fmla="*/ 0 h 109"/>
                <a:gd name="T8" fmla="*/ 0 w 104"/>
                <a:gd name="T9" fmla="*/ 0 h 109"/>
                <a:gd name="T10" fmla="*/ 47 w 104"/>
                <a:gd name="T11" fmla="*/ 109 h 109"/>
                <a:gd name="T12" fmla="*/ 104 w 104"/>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4" h="109">
                  <a:moveTo>
                    <a:pt x="104" y="0"/>
                  </a:moveTo>
                  <a:lnTo>
                    <a:pt x="94" y="0"/>
                  </a:lnTo>
                  <a:lnTo>
                    <a:pt x="47" y="85"/>
                  </a:lnTo>
                  <a:lnTo>
                    <a:pt x="9" y="0"/>
                  </a:lnTo>
                  <a:lnTo>
                    <a:pt x="0" y="0"/>
                  </a:lnTo>
                  <a:lnTo>
                    <a:pt x="47" y="109"/>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7" name="Freeform 509"/>
            <p:cNvSpPr/>
            <p:nvPr/>
          </p:nvSpPr>
          <p:spPr bwMode="auto">
            <a:xfrm>
              <a:off x="3841751" y="47625"/>
              <a:ext cx="360363" cy="173038"/>
            </a:xfrm>
            <a:custGeom>
              <a:avLst/>
              <a:gdLst>
                <a:gd name="T0" fmla="*/ 227 w 227"/>
                <a:gd name="T1" fmla="*/ 0 h 109"/>
                <a:gd name="T2" fmla="*/ 211 w 227"/>
                <a:gd name="T3" fmla="*/ 0 h 109"/>
                <a:gd name="T4" fmla="*/ 19 w 227"/>
                <a:gd name="T5" fmla="*/ 90 h 109"/>
                <a:gd name="T6" fmla="*/ 66 w 227"/>
                <a:gd name="T7" fmla="*/ 0 h 109"/>
                <a:gd name="T8" fmla="*/ 57 w 227"/>
                <a:gd name="T9" fmla="*/ 0 h 109"/>
                <a:gd name="T10" fmla="*/ 0 w 227"/>
                <a:gd name="T11" fmla="*/ 109 h 109"/>
                <a:gd name="T12" fmla="*/ 227 w 22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227" h="109">
                  <a:moveTo>
                    <a:pt x="227" y="0"/>
                  </a:moveTo>
                  <a:lnTo>
                    <a:pt x="211" y="0"/>
                  </a:lnTo>
                  <a:lnTo>
                    <a:pt x="19" y="90"/>
                  </a:lnTo>
                  <a:lnTo>
                    <a:pt x="66" y="0"/>
                  </a:lnTo>
                  <a:lnTo>
                    <a:pt x="57" y="0"/>
                  </a:lnTo>
                  <a:lnTo>
                    <a:pt x="0" y="109"/>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8" name="Freeform 511"/>
            <p:cNvSpPr/>
            <p:nvPr/>
          </p:nvSpPr>
          <p:spPr bwMode="auto">
            <a:xfrm>
              <a:off x="7475538" y="727075"/>
              <a:ext cx="107950" cy="252413"/>
            </a:xfrm>
            <a:custGeom>
              <a:avLst/>
              <a:gdLst>
                <a:gd name="T0" fmla="*/ 68 w 68"/>
                <a:gd name="T1" fmla="*/ 0 h 159"/>
                <a:gd name="T2" fmla="*/ 0 w 68"/>
                <a:gd name="T3" fmla="*/ 159 h 159"/>
                <a:gd name="T4" fmla="*/ 68 w 68"/>
                <a:gd name="T5" fmla="*/ 140 h 159"/>
                <a:gd name="T6" fmla="*/ 68 w 68"/>
                <a:gd name="T7" fmla="*/ 133 h 159"/>
                <a:gd name="T8" fmla="*/ 11 w 68"/>
                <a:gd name="T9" fmla="*/ 149 h 159"/>
                <a:gd name="T10" fmla="*/ 68 w 68"/>
                <a:gd name="T11" fmla="*/ 19 h 159"/>
                <a:gd name="T12" fmla="*/ 68 w 68"/>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68" h="159">
                  <a:moveTo>
                    <a:pt x="68" y="0"/>
                  </a:moveTo>
                  <a:lnTo>
                    <a:pt x="0" y="159"/>
                  </a:lnTo>
                  <a:lnTo>
                    <a:pt x="68" y="140"/>
                  </a:lnTo>
                  <a:lnTo>
                    <a:pt x="68" y="133"/>
                  </a:lnTo>
                  <a:lnTo>
                    <a:pt x="11" y="149"/>
                  </a:lnTo>
                  <a:lnTo>
                    <a:pt x="68" y="19"/>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9" name="Freeform 513"/>
            <p:cNvSpPr>
              <a:spLocks noEditPoints="1"/>
            </p:cNvSpPr>
            <p:nvPr/>
          </p:nvSpPr>
          <p:spPr bwMode="auto">
            <a:xfrm>
              <a:off x="4183063" y="5133975"/>
              <a:ext cx="673100" cy="515938"/>
            </a:xfrm>
            <a:custGeom>
              <a:avLst/>
              <a:gdLst>
                <a:gd name="T0" fmla="*/ 424 w 424"/>
                <a:gd name="T1" fmla="*/ 325 h 325"/>
                <a:gd name="T2" fmla="*/ 424 w 424"/>
                <a:gd name="T3" fmla="*/ 325 h 325"/>
                <a:gd name="T4" fmla="*/ 407 w 424"/>
                <a:gd name="T5" fmla="*/ 308 h 325"/>
                <a:gd name="T6" fmla="*/ 17 w 424"/>
                <a:gd name="T7" fmla="*/ 67 h 325"/>
                <a:gd name="T8" fmla="*/ 275 w 424"/>
                <a:gd name="T9" fmla="*/ 10 h 325"/>
                <a:gd name="T10" fmla="*/ 407 w 424"/>
                <a:gd name="T11" fmla="*/ 308 h 325"/>
                <a:gd name="T12" fmla="*/ 277 w 424"/>
                <a:gd name="T13" fmla="*/ 0 h 325"/>
                <a:gd name="T14" fmla="*/ 0 w 424"/>
                <a:gd name="T15" fmla="*/ 62 h 325"/>
                <a:gd name="T16" fmla="*/ 424 w 424"/>
                <a:gd name="T17" fmla="*/ 325 h 325"/>
                <a:gd name="T18" fmla="*/ 277 w 424"/>
                <a:gd name="T19"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325">
                  <a:moveTo>
                    <a:pt x="424" y="325"/>
                  </a:moveTo>
                  <a:lnTo>
                    <a:pt x="424" y="325"/>
                  </a:lnTo>
                  <a:moveTo>
                    <a:pt x="407" y="308"/>
                  </a:moveTo>
                  <a:lnTo>
                    <a:pt x="17" y="67"/>
                  </a:lnTo>
                  <a:lnTo>
                    <a:pt x="275" y="10"/>
                  </a:lnTo>
                  <a:lnTo>
                    <a:pt x="407" y="308"/>
                  </a:lnTo>
                  <a:moveTo>
                    <a:pt x="277" y="0"/>
                  </a:moveTo>
                  <a:lnTo>
                    <a:pt x="0" y="62"/>
                  </a:lnTo>
                  <a:lnTo>
                    <a:pt x="424" y="325"/>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0" name="Freeform 515"/>
            <p:cNvSpPr>
              <a:spLocks noEditPoints="1"/>
            </p:cNvSpPr>
            <p:nvPr/>
          </p:nvSpPr>
          <p:spPr bwMode="auto">
            <a:xfrm>
              <a:off x="4457701" y="3414713"/>
              <a:ext cx="665163" cy="506413"/>
            </a:xfrm>
            <a:custGeom>
              <a:avLst/>
              <a:gdLst>
                <a:gd name="T0" fmla="*/ 192 w 419"/>
                <a:gd name="T1" fmla="*/ 310 h 319"/>
                <a:gd name="T2" fmla="*/ 17 w 419"/>
                <a:gd name="T3" fmla="*/ 16 h 319"/>
                <a:gd name="T4" fmla="*/ 402 w 419"/>
                <a:gd name="T5" fmla="*/ 231 h 319"/>
                <a:gd name="T6" fmla="*/ 192 w 419"/>
                <a:gd name="T7" fmla="*/ 310 h 319"/>
                <a:gd name="T8" fmla="*/ 0 w 419"/>
                <a:gd name="T9" fmla="*/ 0 h 319"/>
                <a:gd name="T10" fmla="*/ 192 w 419"/>
                <a:gd name="T11" fmla="*/ 319 h 319"/>
                <a:gd name="T12" fmla="*/ 419 w 419"/>
                <a:gd name="T13" fmla="*/ 236 h 319"/>
                <a:gd name="T14" fmla="*/ 0 w 419"/>
                <a:gd name="T15" fmla="*/ 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19">
                  <a:moveTo>
                    <a:pt x="192" y="310"/>
                  </a:moveTo>
                  <a:lnTo>
                    <a:pt x="17" y="16"/>
                  </a:lnTo>
                  <a:lnTo>
                    <a:pt x="402" y="231"/>
                  </a:lnTo>
                  <a:lnTo>
                    <a:pt x="192" y="310"/>
                  </a:lnTo>
                  <a:moveTo>
                    <a:pt x="0" y="0"/>
                  </a:moveTo>
                  <a:lnTo>
                    <a:pt x="192" y="319"/>
                  </a:lnTo>
                  <a:lnTo>
                    <a:pt x="419" y="23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1" name="Freeform 517"/>
            <p:cNvSpPr>
              <a:spLocks noEditPoints="1"/>
            </p:cNvSpPr>
            <p:nvPr/>
          </p:nvSpPr>
          <p:spPr bwMode="auto">
            <a:xfrm>
              <a:off x="4183063" y="4635500"/>
              <a:ext cx="439738" cy="596900"/>
            </a:xfrm>
            <a:custGeom>
              <a:avLst/>
              <a:gdLst>
                <a:gd name="T0" fmla="*/ 7 w 277"/>
                <a:gd name="T1" fmla="*/ 364 h 376"/>
                <a:gd name="T2" fmla="*/ 67 w 277"/>
                <a:gd name="T3" fmla="*/ 19 h 376"/>
                <a:gd name="T4" fmla="*/ 265 w 277"/>
                <a:gd name="T5" fmla="*/ 307 h 376"/>
                <a:gd name="T6" fmla="*/ 7 w 277"/>
                <a:gd name="T7" fmla="*/ 364 h 376"/>
                <a:gd name="T8" fmla="*/ 62 w 277"/>
                <a:gd name="T9" fmla="*/ 0 h 376"/>
                <a:gd name="T10" fmla="*/ 0 w 277"/>
                <a:gd name="T11" fmla="*/ 376 h 376"/>
                <a:gd name="T12" fmla="*/ 277 w 277"/>
                <a:gd name="T13" fmla="*/ 314 h 376"/>
                <a:gd name="T14" fmla="*/ 62 w 277"/>
                <a:gd name="T15" fmla="*/ 0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376">
                  <a:moveTo>
                    <a:pt x="7" y="364"/>
                  </a:moveTo>
                  <a:lnTo>
                    <a:pt x="67" y="19"/>
                  </a:lnTo>
                  <a:lnTo>
                    <a:pt x="265" y="307"/>
                  </a:lnTo>
                  <a:lnTo>
                    <a:pt x="7" y="364"/>
                  </a:lnTo>
                  <a:moveTo>
                    <a:pt x="62" y="0"/>
                  </a:moveTo>
                  <a:lnTo>
                    <a:pt x="0" y="376"/>
                  </a:lnTo>
                  <a:lnTo>
                    <a:pt x="277" y="314"/>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2" name="Freeform 519"/>
            <p:cNvSpPr>
              <a:spLocks noEditPoints="1"/>
            </p:cNvSpPr>
            <p:nvPr/>
          </p:nvSpPr>
          <p:spPr bwMode="auto">
            <a:xfrm>
              <a:off x="4457701" y="3313113"/>
              <a:ext cx="793750" cy="476250"/>
            </a:xfrm>
            <a:custGeom>
              <a:avLst/>
              <a:gdLst>
                <a:gd name="T0" fmla="*/ 483 w 500"/>
                <a:gd name="T1" fmla="*/ 9 h 300"/>
                <a:gd name="T2" fmla="*/ 483 w 500"/>
                <a:gd name="T3" fmla="*/ 9 h 300"/>
                <a:gd name="T4" fmla="*/ 410 w 500"/>
                <a:gd name="T5" fmla="*/ 286 h 300"/>
                <a:gd name="T6" fmla="*/ 24 w 500"/>
                <a:gd name="T7" fmla="*/ 68 h 300"/>
                <a:gd name="T8" fmla="*/ 483 w 500"/>
                <a:gd name="T9" fmla="*/ 9 h 300"/>
                <a:gd name="T10" fmla="*/ 500 w 500"/>
                <a:gd name="T11" fmla="*/ 0 h 300"/>
                <a:gd name="T12" fmla="*/ 0 w 500"/>
                <a:gd name="T13" fmla="*/ 64 h 300"/>
                <a:gd name="T14" fmla="*/ 419 w 500"/>
                <a:gd name="T15" fmla="*/ 300 h 300"/>
                <a:gd name="T16" fmla="*/ 500 w 500"/>
                <a:gd name="T1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300">
                  <a:moveTo>
                    <a:pt x="483" y="9"/>
                  </a:moveTo>
                  <a:lnTo>
                    <a:pt x="483" y="9"/>
                  </a:lnTo>
                  <a:lnTo>
                    <a:pt x="410" y="286"/>
                  </a:lnTo>
                  <a:lnTo>
                    <a:pt x="24" y="68"/>
                  </a:lnTo>
                  <a:lnTo>
                    <a:pt x="483" y="9"/>
                  </a:lnTo>
                  <a:moveTo>
                    <a:pt x="500" y="0"/>
                  </a:moveTo>
                  <a:lnTo>
                    <a:pt x="0" y="64"/>
                  </a:lnTo>
                  <a:lnTo>
                    <a:pt x="419" y="300"/>
                  </a:lnTo>
                  <a:lnTo>
                    <a:pt x="5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3" name="Freeform 521"/>
            <p:cNvSpPr>
              <a:spLocks noEditPoints="1"/>
            </p:cNvSpPr>
            <p:nvPr/>
          </p:nvSpPr>
          <p:spPr bwMode="auto">
            <a:xfrm>
              <a:off x="3116263" y="1908175"/>
              <a:ext cx="428625" cy="520700"/>
            </a:xfrm>
            <a:custGeom>
              <a:avLst/>
              <a:gdLst>
                <a:gd name="T0" fmla="*/ 10 w 270"/>
                <a:gd name="T1" fmla="*/ 319 h 328"/>
                <a:gd name="T2" fmla="*/ 102 w 270"/>
                <a:gd name="T3" fmla="*/ 16 h 328"/>
                <a:gd name="T4" fmla="*/ 258 w 270"/>
                <a:gd name="T5" fmla="*/ 307 h 328"/>
                <a:gd name="T6" fmla="*/ 10 w 270"/>
                <a:gd name="T7" fmla="*/ 319 h 328"/>
                <a:gd name="T8" fmla="*/ 100 w 270"/>
                <a:gd name="T9" fmla="*/ 0 h 328"/>
                <a:gd name="T10" fmla="*/ 0 w 270"/>
                <a:gd name="T11" fmla="*/ 328 h 328"/>
                <a:gd name="T12" fmla="*/ 270 w 270"/>
                <a:gd name="T13" fmla="*/ 314 h 328"/>
                <a:gd name="T14" fmla="*/ 100 w 270"/>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328">
                  <a:moveTo>
                    <a:pt x="10" y="319"/>
                  </a:moveTo>
                  <a:lnTo>
                    <a:pt x="102" y="16"/>
                  </a:lnTo>
                  <a:lnTo>
                    <a:pt x="258" y="307"/>
                  </a:lnTo>
                  <a:lnTo>
                    <a:pt x="10" y="319"/>
                  </a:lnTo>
                  <a:moveTo>
                    <a:pt x="100" y="0"/>
                  </a:moveTo>
                  <a:lnTo>
                    <a:pt x="0" y="328"/>
                  </a:lnTo>
                  <a:lnTo>
                    <a:pt x="270" y="314"/>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4" name="Freeform 523"/>
            <p:cNvSpPr/>
            <p:nvPr/>
          </p:nvSpPr>
          <p:spPr bwMode="auto">
            <a:xfrm>
              <a:off x="7148513" y="6645275"/>
              <a:ext cx="423863" cy="165100"/>
            </a:xfrm>
            <a:custGeom>
              <a:avLst/>
              <a:gdLst>
                <a:gd name="T0" fmla="*/ 0 w 267"/>
                <a:gd name="T1" fmla="*/ 0 h 104"/>
                <a:gd name="T2" fmla="*/ 30 w 267"/>
                <a:gd name="T3" fmla="*/ 104 h 104"/>
                <a:gd name="T4" fmla="*/ 38 w 267"/>
                <a:gd name="T5" fmla="*/ 104 h 104"/>
                <a:gd name="T6" fmla="*/ 12 w 267"/>
                <a:gd name="T7" fmla="*/ 16 h 104"/>
                <a:gd name="T8" fmla="*/ 236 w 267"/>
                <a:gd name="T9" fmla="*/ 104 h 104"/>
                <a:gd name="T10" fmla="*/ 267 w 267"/>
                <a:gd name="T11" fmla="*/ 104 h 104"/>
                <a:gd name="T12" fmla="*/ 0 w 267"/>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267" h="104">
                  <a:moveTo>
                    <a:pt x="0" y="0"/>
                  </a:moveTo>
                  <a:lnTo>
                    <a:pt x="30" y="104"/>
                  </a:lnTo>
                  <a:lnTo>
                    <a:pt x="38" y="104"/>
                  </a:lnTo>
                  <a:lnTo>
                    <a:pt x="12" y="16"/>
                  </a:lnTo>
                  <a:lnTo>
                    <a:pt x="236" y="104"/>
                  </a:lnTo>
                  <a:lnTo>
                    <a:pt x="267" y="10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5" name="Freeform 525"/>
            <p:cNvSpPr/>
            <p:nvPr/>
          </p:nvSpPr>
          <p:spPr bwMode="auto">
            <a:xfrm>
              <a:off x="6840538" y="6645275"/>
              <a:ext cx="355600" cy="165100"/>
            </a:xfrm>
            <a:custGeom>
              <a:avLst/>
              <a:gdLst>
                <a:gd name="T0" fmla="*/ 194 w 224"/>
                <a:gd name="T1" fmla="*/ 0 h 104"/>
                <a:gd name="T2" fmla="*/ 0 w 224"/>
                <a:gd name="T3" fmla="*/ 104 h 104"/>
                <a:gd name="T4" fmla="*/ 30 w 224"/>
                <a:gd name="T5" fmla="*/ 104 h 104"/>
                <a:gd name="T6" fmla="*/ 194 w 224"/>
                <a:gd name="T7" fmla="*/ 16 h 104"/>
                <a:gd name="T8" fmla="*/ 217 w 224"/>
                <a:gd name="T9" fmla="*/ 104 h 104"/>
                <a:gd name="T10" fmla="*/ 224 w 224"/>
                <a:gd name="T11" fmla="*/ 104 h 104"/>
                <a:gd name="T12" fmla="*/ 194 w 224"/>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224" h="104">
                  <a:moveTo>
                    <a:pt x="194" y="0"/>
                  </a:moveTo>
                  <a:lnTo>
                    <a:pt x="0" y="104"/>
                  </a:lnTo>
                  <a:lnTo>
                    <a:pt x="30" y="104"/>
                  </a:lnTo>
                  <a:lnTo>
                    <a:pt x="194" y="16"/>
                  </a:lnTo>
                  <a:lnTo>
                    <a:pt x="217" y="104"/>
                  </a:lnTo>
                  <a:lnTo>
                    <a:pt x="224" y="104"/>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6" name="Freeform 527"/>
            <p:cNvSpPr>
              <a:spLocks noEditPoints="1"/>
            </p:cNvSpPr>
            <p:nvPr/>
          </p:nvSpPr>
          <p:spPr bwMode="auto">
            <a:xfrm>
              <a:off x="3984626" y="3414713"/>
              <a:ext cx="777875" cy="619125"/>
            </a:xfrm>
            <a:custGeom>
              <a:avLst/>
              <a:gdLst>
                <a:gd name="T0" fmla="*/ 0 w 490"/>
                <a:gd name="T1" fmla="*/ 390 h 390"/>
                <a:gd name="T2" fmla="*/ 0 w 490"/>
                <a:gd name="T3" fmla="*/ 390 h 390"/>
                <a:gd name="T4" fmla="*/ 0 w 490"/>
                <a:gd name="T5" fmla="*/ 390 h 390"/>
                <a:gd name="T6" fmla="*/ 0 w 490"/>
                <a:gd name="T7" fmla="*/ 390 h 390"/>
                <a:gd name="T8" fmla="*/ 21 w 490"/>
                <a:gd name="T9" fmla="*/ 378 h 390"/>
                <a:gd name="T10" fmla="*/ 296 w 490"/>
                <a:gd name="T11" fmla="*/ 18 h 390"/>
                <a:gd name="T12" fmla="*/ 471 w 490"/>
                <a:gd name="T13" fmla="*/ 314 h 390"/>
                <a:gd name="T14" fmla="*/ 21 w 490"/>
                <a:gd name="T15" fmla="*/ 378 h 390"/>
                <a:gd name="T16" fmla="*/ 298 w 490"/>
                <a:gd name="T17" fmla="*/ 0 h 390"/>
                <a:gd name="T18" fmla="*/ 0 w 490"/>
                <a:gd name="T19" fmla="*/ 390 h 390"/>
                <a:gd name="T20" fmla="*/ 490 w 490"/>
                <a:gd name="T21" fmla="*/ 319 h 390"/>
                <a:gd name="T22" fmla="*/ 298 w 490"/>
                <a:gd name="T23"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 h="390">
                  <a:moveTo>
                    <a:pt x="0" y="390"/>
                  </a:moveTo>
                  <a:lnTo>
                    <a:pt x="0" y="390"/>
                  </a:lnTo>
                  <a:moveTo>
                    <a:pt x="0" y="390"/>
                  </a:moveTo>
                  <a:lnTo>
                    <a:pt x="0" y="390"/>
                  </a:lnTo>
                  <a:moveTo>
                    <a:pt x="21" y="378"/>
                  </a:moveTo>
                  <a:lnTo>
                    <a:pt x="296" y="18"/>
                  </a:lnTo>
                  <a:lnTo>
                    <a:pt x="471" y="314"/>
                  </a:lnTo>
                  <a:lnTo>
                    <a:pt x="21" y="378"/>
                  </a:lnTo>
                  <a:moveTo>
                    <a:pt x="298" y="0"/>
                  </a:moveTo>
                  <a:lnTo>
                    <a:pt x="0" y="390"/>
                  </a:lnTo>
                  <a:lnTo>
                    <a:pt x="490" y="319"/>
                  </a:lnTo>
                  <a:lnTo>
                    <a:pt x="2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7" name="Freeform 529"/>
            <p:cNvSpPr>
              <a:spLocks noEditPoints="1"/>
            </p:cNvSpPr>
            <p:nvPr/>
          </p:nvSpPr>
          <p:spPr bwMode="auto">
            <a:xfrm>
              <a:off x="6092826" y="2376488"/>
              <a:ext cx="539750" cy="458788"/>
            </a:xfrm>
            <a:custGeom>
              <a:avLst/>
              <a:gdLst>
                <a:gd name="T0" fmla="*/ 329 w 340"/>
                <a:gd name="T1" fmla="*/ 15 h 289"/>
                <a:gd name="T2" fmla="*/ 329 w 340"/>
                <a:gd name="T3" fmla="*/ 15 h 289"/>
                <a:gd name="T4" fmla="*/ 232 w 340"/>
                <a:gd name="T5" fmla="*/ 239 h 289"/>
                <a:gd name="T6" fmla="*/ 14 w 340"/>
                <a:gd name="T7" fmla="*/ 280 h 289"/>
                <a:gd name="T8" fmla="*/ 329 w 340"/>
                <a:gd name="T9" fmla="*/ 15 h 289"/>
                <a:gd name="T10" fmla="*/ 340 w 340"/>
                <a:gd name="T11" fmla="*/ 0 h 289"/>
                <a:gd name="T12" fmla="*/ 0 w 340"/>
                <a:gd name="T13" fmla="*/ 289 h 289"/>
                <a:gd name="T14" fmla="*/ 236 w 340"/>
                <a:gd name="T15" fmla="*/ 244 h 289"/>
                <a:gd name="T16" fmla="*/ 340 w 340"/>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289">
                  <a:moveTo>
                    <a:pt x="329" y="15"/>
                  </a:moveTo>
                  <a:lnTo>
                    <a:pt x="329" y="15"/>
                  </a:lnTo>
                  <a:lnTo>
                    <a:pt x="232" y="239"/>
                  </a:lnTo>
                  <a:lnTo>
                    <a:pt x="14" y="280"/>
                  </a:lnTo>
                  <a:lnTo>
                    <a:pt x="329" y="15"/>
                  </a:lnTo>
                  <a:moveTo>
                    <a:pt x="340" y="0"/>
                  </a:moveTo>
                  <a:lnTo>
                    <a:pt x="0" y="289"/>
                  </a:lnTo>
                  <a:lnTo>
                    <a:pt x="236" y="244"/>
                  </a:lnTo>
                  <a:lnTo>
                    <a:pt x="3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8" name="Freeform 531"/>
            <p:cNvSpPr>
              <a:spLocks noEditPoints="1"/>
            </p:cNvSpPr>
            <p:nvPr/>
          </p:nvSpPr>
          <p:spPr bwMode="auto">
            <a:xfrm>
              <a:off x="3044826" y="2406650"/>
              <a:ext cx="500063" cy="450850"/>
            </a:xfrm>
            <a:custGeom>
              <a:avLst/>
              <a:gdLst>
                <a:gd name="T0" fmla="*/ 298 w 315"/>
                <a:gd name="T1" fmla="*/ 7 h 284"/>
                <a:gd name="T2" fmla="*/ 298 w 315"/>
                <a:gd name="T3" fmla="*/ 7 h 284"/>
                <a:gd name="T4" fmla="*/ 10 w 315"/>
                <a:gd name="T5" fmla="*/ 268 h 284"/>
                <a:gd name="T6" fmla="*/ 50 w 315"/>
                <a:gd name="T7" fmla="*/ 22 h 284"/>
                <a:gd name="T8" fmla="*/ 298 w 315"/>
                <a:gd name="T9" fmla="*/ 7 h 284"/>
                <a:gd name="T10" fmla="*/ 315 w 315"/>
                <a:gd name="T11" fmla="*/ 0 h 284"/>
                <a:gd name="T12" fmla="*/ 45 w 315"/>
                <a:gd name="T13" fmla="*/ 14 h 284"/>
                <a:gd name="T14" fmla="*/ 0 w 315"/>
                <a:gd name="T15" fmla="*/ 284 h 284"/>
                <a:gd name="T16" fmla="*/ 315 w 315"/>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4">
                  <a:moveTo>
                    <a:pt x="298" y="7"/>
                  </a:moveTo>
                  <a:lnTo>
                    <a:pt x="298" y="7"/>
                  </a:lnTo>
                  <a:lnTo>
                    <a:pt x="10" y="268"/>
                  </a:lnTo>
                  <a:lnTo>
                    <a:pt x="50" y="22"/>
                  </a:lnTo>
                  <a:lnTo>
                    <a:pt x="298" y="7"/>
                  </a:lnTo>
                  <a:moveTo>
                    <a:pt x="315" y="0"/>
                  </a:moveTo>
                  <a:lnTo>
                    <a:pt x="45" y="14"/>
                  </a:lnTo>
                  <a:lnTo>
                    <a:pt x="0" y="284"/>
                  </a:lnTo>
                  <a:lnTo>
                    <a:pt x="3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9" name="Freeform 533"/>
            <p:cNvSpPr>
              <a:spLocks noEditPoints="1"/>
            </p:cNvSpPr>
            <p:nvPr/>
          </p:nvSpPr>
          <p:spPr bwMode="auto">
            <a:xfrm>
              <a:off x="6092826" y="2763838"/>
              <a:ext cx="374650" cy="300038"/>
            </a:xfrm>
            <a:custGeom>
              <a:avLst/>
              <a:gdLst>
                <a:gd name="T0" fmla="*/ 224 w 236"/>
                <a:gd name="T1" fmla="*/ 7 h 189"/>
                <a:gd name="T2" fmla="*/ 224 w 236"/>
                <a:gd name="T3" fmla="*/ 7 h 189"/>
                <a:gd name="T4" fmla="*/ 80 w 236"/>
                <a:gd name="T5" fmla="*/ 182 h 189"/>
                <a:gd name="T6" fmla="*/ 7 w 236"/>
                <a:gd name="T7" fmla="*/ 47 h 189"/>
                <a:gd name="T8" fmla="*/ 224 w 236"/>
                <a:gd name="T9" fmla="*/ 7 h 189"/>
                <a:gd name="T10" fmla="*/ 236 w 236"/>
                <a:gd name="T11" fmla="*/ 0 h 189"/>
                <a:gd name="T12" fmla="*/ 0 w 236"/>
                <a:gd name="T13" fmla="*/ 45 h 189"/>
                <a:gd name="T14" fmla="*/ 78 w 236"/>
                <a:gd name="T15" fmla="*/ 189 h 189"/>
                <a:gd name="T16" fmla="*/ 236 w 236"/>
                <a:gd name="T1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89">
                  <a:moveTo>
                    <a:pt x="224" y="7"/>
                  </a:moveTo>
                  <a:lnTo>
                    <a:pt x="224" y="7"/>
                  </a:lnTo>
                  <a:lnTo>
                    <a:pt x="80" y="182"/>
                  </a:lnTo>
                  <a:lnTo>
                    <a:pt x="7" y="47"/>
                  </a:lnTo>
                  <a:lnTo>
                    <a:pt x="224" y="7"/>
                  </a:lnTo>
                  <a:moveTo>
                    <a:pt x="236" y="0"/>
                  </a:moveTo>
                  <a:lnTo>
                    <a:pt x="0" y="45"/>
                  </a:lnTo>
                  <a:lnTo>
                    <a:pt x="78" y="189"/>
                  </a:lnTo>
                  <a:lnTo>
                    <a:pt x="2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0" name="Freeform 535"/>
            <p:cNvSpPr>
              <a:spLocks noEditPoints="1"/>
            </p:cNvSpPr>
            <p:nvPr/>
          </p:nvSpPr>
          <p:spPr bwMode="auto">
            <a:xfrm>
              <a:off x="5702301" y="2155825"/>
              <a:ext cx="930275" cy="679450"/>
            </a:xfrm>
            <a:custGeom>
              <a:avLst/>
              <a:gdLst>
                <a:gd name="T0" fmla="*/ 248 w 586"/>
                <a:gd name="T1" fmla="*/ 409 h 428"/>
                <a:gd name="T2" fmla="*/ 23 w 586"/>
                <a:gd name="T3" fmla="*/ 14 h 428"/>
                <a:gd name="T4" fmla="*/ 563 w 586"/>
                <a:gd name="T5" fmla="*/ 144 h 428"/>
                <a:gd name="T6" fmla="*/ 248 w 586"/>
                <a:gd name="T7" fmla="*/ 409 h 428"/>
                <a:gd name="T8" fmla="*/ 0 w 586"/>
                <a:gd name="T9" fmla="*/ 0 h 428"/>
                <a:gd name="T10" fmla="*/ 246 w 586"/>
                <a:gd name="T11" fmla="*/ 428 h 428"/>
                <a:gd name="T12" fmla="*/ 586 w 586"/>
                <a:gd name="T13" fmla="*/ 139 h 428"/>
                <a:gd name="T14" fmla="*/ 0 w 586"/>
                <a:gd name="T15" fmla="*/ 0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428">
                  <a:moveTo>
                    <a:pt x="248" y="409"/>
                  </a:moveTo>
                  <a:lnTo>
                    <a:pt x="23" y="14"/>
                  </a:lnTo>
                  <a:lnTo>
                    <a:pt x="563" y="144"/>
                  </a:lnTo>
                  <a:lnTo>
                    <a:pt x="248" y="409"/>
                  </a:lnTo>
                  <a:moveTo>
                    <a:pt x="0" y="0"/>
                  </a:moveTo>
                  <a:lnTo>
                    <a:pt x="246" y="428"/>
                  </a:lnTo>
                  <a:lnTo>
                    <a:pt x="586" y="13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1" name="Freeform 537"/>
            <p:cNvSpPr/>
            <p:nvPr/>
          </p:nvSpPr>
          <p:spPr bwMode="auto">
            <a:xfrm>
              <a:off x="7434263" y="3357563"/>
              <a:ext cx="149225" cy="198438"/>
            </a:xfrm>
            <a:custGeom>
              <a:avLst/>
              <a:gdLst>
                <a:gd name="T0" fmla="*/ 94 w 94"/>
                <a:gd name="T1" fmla="*/ 0 h 125"/>
                <a:gd name="T2" fmla="*/ 0 w 94"/>
                <a:gd name="T3" fmla="*/ 88 h 125"/>
                <a:gd name="T4" fmla="*/ 94 w 94"/>
                <a:gd name="T5" fmla="*/ 125 h 125"/>
                <a:gd name="T6" fmla="*/ 94 w 94"/>
                <a:gd name="T7" fmla="*/ 114 h 125"/>
                <a:gd name="T8" fmla="*/ 21 w 94"/>
                <a:gd name="T9" fmla="*/ 85 h 125"/>
                <a:gd name="T10" fmla="*/ 94 w 94"/>
                <a:gd name="T11" fmla="*/ 14 h 125"/>
                <a:gd name="T12" fmla="*/ 94 w 94"/>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94" h="125">
                  <a:moveTo>
                    <a:pt x="94" y="0"/>
                  </a:moveTo>
                  <a:lnTo>
                    <a:pt x="0" y="88"/>
                  </a:lnTo>
                  <a:lnTo>
                    <a:pt x="94" y="125"/>
                  </a:lnTo>
                  <a:lnTo>
                    <a:pt x="94" y="114"/>
                  </a:lnTo>
                  <a:lnTo>
                    <a:pt x="21" y="85"/>
                  </a:lnTo>
                  <a:lnTo>
                    <a:pt x="94" y="14"/>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2" name="Freeform 539"/>
            <p:cNvSpPr>
              <a:spLocks noEditPoints="1"/>
            </p:cNvSpPr>
            <p:nvPr/>
          </p:nvSpPr>
          <p:spPr bwMode="auto">
            <a:xfrm>
              <a:off x="5122863" y="3313113"/>
              <a:ext cx="495300" cy="476250"/>
            </a:xfrm>
            <a:custGeom>
              <a:avLst/>
              <a:gdLst>
                <a:gd name="T0" fmla="*/ 10 w 312"/>
                <a:gd name="T1" fmla="*/ 288 h 300"/>
                <a:gd name="T2" fmla="*/ 83 w 312"/>
                <a:gd name="T3" fmla="*/ 11 h 300"/>
                <a:gd name="T4" fmla="*/ 298 w 312"/>
                <a:gd name="T5" fmla="*/ 165 h 300"/>
                <a:gd name="T6" fmla="*/ 10 w 312"/>
                <a:gd name="T7" fmla="*/ 288 h 300"/>
                <a:gd name="T8" fmla="*/ 81 w 312"/>
                <a:gd name="T9" fmla="*/ 0 h 300"/>
                <a:gd name="T10" fmla="*/ 81 w 312"/>
                <a:gd name="T11" fmla="*/ 0 h 300"/>
                <a:gd name="T12" fmla="*/ 0 w 312"/>
                <a:gd name="T13" fmla="*/ 300 h 300"/>
                <a:gd name="T14" fmla="*/ 312 w 312"/>
                <a:gd name="T15" fmla="*/ 168 h 300"/>
                <a:gd name="T16" fmla="*/ 81 w 312"/>
                <a:gd name="T1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300">
                  <a:moveTo>
                    <a:pt x="10" y="288"/>
                  </a:moveTo>
                  <a:lnTo>
                    <a:pt x="83" y="11"/>
                  </a:lnTo>
                  <a:lnTo>
                    <a:pt x="298" y="165"/>
                  </a:lnTo>
                  <a:lnTo>
                    <a:pt x="10" y="288"/>
                  </a:lnTo>
                  <a:moveTo>
                    <a:pt x="81" y="0"/>
                  </a:moveTo>
                  <a:lnTo>
                    <a:pt x="81" y="0"/>
                  </a:lnTo>
                  <a:lnTo>
                    <a:pt x="0" y="300"/>
                  </a:lnTo>
                  <a:lnTo>
                    <a:pt x="312" y="168"/>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3" name="Freeform 541"/>
            <p:cNvSpPr>
              <a:spLocks noEditPoints="1"/>
            </p:cNvSpPr>
            <p:nvPr/>
          </p:nvSpPr>
          <p:spPr bwMode="auto">
            <a:xfrm>
              <a:off x="5618163" y="3063875"/>
              <a:ext cx="695325" cy="665163"/>
            </a:xfrm>
            <a:custGeom>
              <a:avLst/>
              <a:gdLst>
                <a:gd name="T0" fmla="*/ 424 w 438"/>
                <a:gd name="T1" fmla="*/ 408 h 419"/>
                <a:gd name="T2" fmla="*/ 24 w 438"/>
                <a:gd name="T3" fmla="*/ 318 h 419"/>
                <a:gd name="T4" fmla="*/ 367 w 438"/>
                <a:gd name="T5" fmla="*/ 22 h 419"/>
                <a:gd name="T6" fmla="*/ 424 w 438"/>
                <a:gd name="T7" fmla="*/ 408 h 419"/>
                <a:gd name="T8" fmla="*/ 377 w 438"/>
                <a:gd name="T9" fmla="*/ 0 h 419"/>
                <a:gd name="T10" fmla="*/ 377 w 438"/>
                <a:gd name="T11" fmla="*/ 0 h 419"/>
                <a:gd name="T12" fmla="*/ 0 w 438"/>
                <a:gd name="T13" fmla="*/ 325 h 419"/>
                <a:gd name="T14" fmla="*/ 438 w 438"/>
                <a:gd name="T15" fmla="*/ 419 h 419"/>
                <a:gd name="T16" fmla="*/ 377 w 438"/>
                <a:gd name="T1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419">
                  <a:moveTo>
                    <a:pt x="424" y="408"/>
                  </a:moveTo>
                  <a:lnTo>
                    <a:pt x="24" y="318"/>
                  </a:lnTo>
                  <a:lnTo>
                    <a:pt x="367" y="22"/>
                  </a:lnTo>
                  <a:lnTo>
                    <a:pt x="424" y="408"/>
                  </a:lnTo>
                  <a:moveTo>
                    <a:pt x="377" y="0"/>
                  </a:moveTo>
                  <a:lnTo>
                    <a:pt x="377" y="0"/>
                  </a:lnTo>
                  <a:lnTo>
                    <a:pt x="0" y="325"/>
                  </a:lnTo>
                  <a:lnTo>
                    <a:pt x="438" y="419"/>
                  </a:lnTo>
                  <a:lnTo>
                    <a:pt x="3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4" name="Freeform 543"/>
            <p:cNvSpPr>
              <a:spLocks noEditPoints="1"/>
            </p:cNvSpPr>
            <p:nvPr/>
          </p:nvSpPr>
          <p:spPr bwMode="auto">
            <a:xfrm>
              <a:off x="4262438" y="520700"/>
              <a:ext cx="379413" cy="890588"/>
            </a:xfrm>
            <a:custGeom>
              <a:avLst/>
              <a:gdLst>
                <a:gd name="T0" fmla="*/ 232 w 239"/>
                <a:gd name="T1" fmla="*/ 26 h 561"/>
                <a:gd name="T2" fmla="*/ 232 w 239"/>
                <a:gd name="T3" fmla="*/ 26 h 561"/>
                <a:gd name="T4" fmla="*/ 215 w 239"/>
                <a:gd name="T5" fmla="*/ 542 h 561"/>
                <a:gd name="T6" fmla="*/ 12 w 239"/>
                <a:gd name="T7" fmla="*/ 400 h 561"/>
                <a:gd name="T8" fmla="*/ 232 w 239"/>
                <a:gd name="T9" fmla="*/ 26 h 561"/>
                <a:gd name="T10" fmla="*/ 239 w 239"/>
                <a:gd name="T11" fmla="*/ 0 h 561"/>
                <a:gd name="T12" fmla="*/ 0 w 239"/>
                <a:gd name="T13" fmla="*/ 405 h 561"/>
                <a:gd name="T14" fmla="*/ 220 w 239"/>
                <a:gd name="T15" fmla="*/ 561 h 561"/>
                <a:gd name="T16" fmla="*/ 239 w 239"/>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561">
                  <a:moveTo>
                    <a:pt x="232" y="26"/>
                  </a:moveTo>
                  <a:lnTo>
                    <a:pt x="232" y="26"/>
                  </a:lnTo>
                  <a:lnTo>
                    <a:pt x="215" y="542"/>
                  </a:lnTo>
                  <a:lnTo>
                    <a:pt x="12" y="400"/>
                  </a:lnTo>
                  <a:lnTo>
                    <a:pt x="232" y="26"/>
                  </a:lnTo>
                  <a:moveTo>
                    <a:pt x="239" y="0"/>
                  </a:moveTo>
                  <a:lnTo>
                    <a:pt x="0" y="405"/>
                  </a:lnTo>
                  <a:lnTo>
                    <a:pt x="220" y="561"/>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5" name="Freeform 545"/>
            <p:cNvSpPr>
              <a:spLocks noEditPoints="1"/>
            </p:cNvSpPr>
            <p:nvPr/>
          </p:nvSpPr>
          <p:spPr bwMode="auto">
            <a:xfrm>
              <a:off x="3113088" y="3824288"/>
              <a:ext cx="871538" cy="498475"/>
            </a:xfrm>
            <a:custGeom>
              <a:avLst/>
              <a:gdLst>
                <a:gd name="T0" fmla="*/ 170 w 549"/>
                <a:gd name="T1" fmla="*/ 300 h 314"/>
                <a:gd name="T2" fmla="*/ 19 w 549"/>
                <a:gd name="T3" fmla="*/ 11 h 314"/>
                <a:gd name="T4" fmla="*/ 523 w 549"/>
                <a:gd name="T5" fmla="*/ 134 h 314"/>
                <a:gd name="T6" fmla="*/ 170 w 549"/>
                <a:gd name="T7" fmla="*/ 300 h 314"/>
                <a:gd name="T8" fmla="*/ 0 w 549"/>
                <a:gd name="T9" fmla="*/ 0 h 314"/>
                <a:gd name="T10" fmla="*/ 163 w 549"/>
                <a:gd name="T11" fmla="*/ 314 h 314"/>
                <a:gd name="T12" fmla="*/ 549 w 549"/>
                <a:gd name="T13" fmla="*/ 132 h 314"/>
                <a:gd name="T14" fmla="*/ 0 w 549"/>
                <a:gd name="T15" fmla="*/ 0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314">
                  <a:moveTo>
                    <a:pt x="170" y="300"/>
                  </a:moveTo>
                  <a:lnTo>
                    <a:pt x="19" y="11"/>
                  </a:lnTo>
                  <a:lnTo>
                    <a:pt x="523" y="134"/>
                  </a:lnTo>
                  <a:lnTo>
                    <a:pt x="170" y="300"/>
                  </a:lnTo>
                  <a:moveTo>
                    <a:pt x="0" y="0"/>
                  </a:moveTo>
                  <a:lnTo>
                    <a:pt x="163" y="314"/>
                  </a:lnTo>
                  <a:lnTo>
                    <a:pt x="549" y="1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6" name="Freeform 547"/>
            <p:cNvSpPr/>
            <p:nvPr/>
          </p:nvSpPr>
          <p:spPr bwMode="auto">
            <a:xfrm>
              <a:off x="2805113" y="3662363"/>
              <a:ext cx="307975" cy="280988"/>
            </a:xfrm>
            <a:custGeom>
              <a:avLst/>
              <a:gdLst>
                <a:gd name="T0" fmla="*/ 0 w 194"/>
                <a:gd name="T1" fmla="*/ 0 h 177"/>
                <a:gd name="T2" fmla="*/ 0 w 194"/>
                <a:gd name="T3" fmla="*/ 7 h 177"/>
                <a:gd name="T4" fmla="*/ 180 w 194"/>
                <a:gd name="T5" fmla="*/ 102 h 177"/>
                <a:gd name="T6" fmla="*/ 0 w 194"/>
                <a:gd name="T7" fmla="*/ 170 h 177"/>
                <a:gd name="T8" fmla="*/ 0 w 194"/>
                <a:gd name="T9" fmla="*/ 177 h 177"/>
                <a:gd name="T10" fmla="*/ 194 w 194"/>
                <a:gd name="T11" fmla="*/ 102 h 177"/>
                <a:gd name="T12" fmla="*/ 0 w 194"/>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194" h="177">
                  <a:moveTo>
                    <a:pt x="0" y="0"/>
                  </a:moveTo>
                  <a:lnTo>
                    <a:pt x="0" y="7"/>
                  </a:lnTo>
                  <a:lnTo>
                    <a:pt x="180" y="102"/>
                  </a:lnTo>
                  <a:lnTo>
                    <a:pt x="0" y="170"/>
                  </a:lnTo>
                  <a:lnTo>
                    <a:pt x="0" y="177"/>
                  </a:lnTo>
                  <a:lnTo>
                    <a:pt x="194" y="1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7" name="Freeform 548"/>
            <p:cNvSpPr/>
            <p:nvPr/>
          </p:nvSpPr>
          <p:spPr bwMode="auto">
            <a:xfrm>
              <a:off x="7583488" y="5003800"/>
              <a:ext cx="0" cy="6350"/>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8" name="Freeform 549"/>
            <p:cNvSpPr/>
            <p:nvPr/>
          </p:nvSpPr>
          <p:spPr bwMode="auto">
            <a:xfrm>
              <a:off x="7583488" y="5003800"/>
              <a:ext cx="0" cy="6350"/>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9" name="Freeform 551"/>
            <p:cNvSpPr/>
            <p:nvPr/>
          </p:nvSpPr>
          <p:spPr bwMode="auto">
            <a:xfrm>
              <a:off x="2805113" y="3824288"/>
              <a:ext cx="307975" cy="844550"/>
            </a:xfrm>
            <a:custGeom>
              <a:avLst/>
              <a:gdLst>
                <a:gd name="T0" fmla="*/ 194 w 194"/>
                <a:gd name="T1" fmla="*/ 0 h 532"/>
                <a:gd name="T2" fmla="*/ 0 w 194"/>
                <a:gd name="T3" fmla="*/ 75 h 532"/>
                <a:gd name="T4" fmla="*/ 0 w 194"/>
                <a:gd name="T5" fmla="*/ 89 h 532"/>
                <a:gd name="T6" fmla="*/ 184 w 194"/>
                <a:gd name="T7" fmla="*/ 16 h 532"/>
                <a:gd name="T8" fmla="*/ 64 w 194"/>
                <a:gd name="T9" fmla="*/ 506 h 532"/>
                <a:gd name="T10" fmla="*/ 0 w 194"/>
                <a:gd name="T11" fmla="*/ 194 h 532"/>
                <a:gd name="T12" fmla="*/ 0 w 194"/>
                <a:gd name="T13" fmla="*/ 224 h 532"/>
                <a:gd name="T14" fmla="*/ 61 w 194"/>
                <a:gd name="T15" fmla="*/ 532 h 532"/>
                <a:gd name="T16" fmla="*/ 194 w 194"/>
                <a:gd name="T1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532">
                  <a:moveTo>
                    <a:pt x="194" y="0"/>
                  </a:moveTo>
                  <a:lnTo>
                    <a:pt x="0" y="75"/>
                  </a:lnTo>
                  <a:lnTo>
                    <a:pt x="0" y="89"/>
                  </a:lnTo>
                  <a:lnTo>
                    <a:pt x="184" y="16"/>
                  </a:lnTo>
                  <a:lnTo>
                    <a:pt x="64" y="506"/>
                  </a:lnTo>
                  <a:lnTo>
                    <a:pt x="0" y="194"/>
                  </a:lnTo>
                  <a:lnTo>
                    <a:pt x="0" y="224"/>
                  </a:lnTo>
                  <a:lnTo>
                    <a:pt x="61" y="532"/>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0" name="Freeform 553"/>
            <p:cNvSpPr>
              <a:spLocks noEditPoints="1"/>
            </p:cNvSpPr>
            <p:nvPr/>
          </p:nvSpPr>
          <p:spPr bwMode="auto">
            <a:xfrm>
              <a:off x="2901951" y="3824288"/>
              <a:ext cx="469900" cy="844550"/>
            </a:xfrm>
            <a:custGeom>
              <a:avLst/>
              <a:gdLst>
                <a:gd name="T0" fmla="*/ 12 w 296"/>
                <a:gd name="T1" fmla="*/ 511 h 532"/>
                <a:gd name="T2" fmla="*/ 135 w 296"/>
                <a:gd name="T3" fmla="*/ 23 h 532"/>
                <a:gd name="T4" fmla="*/ 284 w 296"/>
                <a:gd name="T5" fmla="*/ 312 h 532"/>
                <a:gd name="T6" fmla="*/ 12 w 296"/>
                <a:gd name="T7" fmla="*/ 511 h 532"/>
                <a:gd name="T8" fmla="*/ 133 w 296"/>
                <a:gd name="T9" fmla="*/ 0 h 532"/>
                <a:gd name="T10" fmla="*/ 133 w 296"/>
                <a:gd name="T11" fmla="*/ 0 h 532"/>
                <a:gd name="T12" fmla="*/ 0 w 296"/>
                <a:gd name="T13" fmla="*/ 532 h 532"/>
                <a:gd name="T14" fmla="*/ 296 w 296"/>
                <a:gd name="T15" fmla="*/ 314 h 532"/>
                <a:gd name="T16" fmla="*/ 133 w 296"/>
                <a:gd name="T1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532">
                  <a:moveTo>
                    <a:pt x="12" y="511"/>
                  </a:moveTo>
                  <a:lnTo>
                    <a:pt x="135" y="23"/>
                  </a:lnTo>
                  <a:lnTo>
                    <a:pt x="284" y="312"/>
                  </a:lnTo>
                  <a:lnTo>
                    <a:pt x="12" y="511"/>
                  </a:lnTo>
                  <a:moveTo>
                    <a:pt x="133" y="0"/>
                  </a:moveTo>
                  <a:lnTo>
                    <a:pt x="133" y="0"/>
                  </a:lnTo>
                  <a:lnTo>
                    <a:pt x="0" y="532"/>
                  </a:lnTo>
                  <a:lnTo>
                    <a:pt x="296" y="314"/>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1" name="Freeform 555"/>
            <p:cNvSpPr/>
            <p:nvPr/>
          </p:nvSpPr>
          <p:spPr bwMode="auto">
            <a:xfrm>
              <a:off x="2805113" y="4179888"/>
              <a:ext cx="96838" cy="488950"/>
            </a:xfrm>
            <a:custGeom>
              <a:avLst/>
              <a:gdLst>
                <a:gd name="T0" fmla="*/ 0 w 61"/>
                <a:gd name="T1" fmla="*/ 0 h 308"/>
                <a:gd name="T2" fmla="*/ 0 w 61"/>
                <a:gd name="T3" fmla="*/ 43 h 308"/>
                <a:gd name="T4" fmla="*/ 50 w 61"/>
                <a:gd name="T5" fmla="*/ 294 h 308"/>
                <a:gd name="T6" fmla="*/ 0 w 61"/>
                <a:gd name="T7" fmla="*/ 277 h 308"/>
                <a:gd name="T8" fmla="*/ 0 w 61"/>
                <a:gd name="T9" fmla="*/ 289 h 308"/>
                <a:gd name="T10" fmla="*/ 61 w 61"/>
                <a:gd name="T11" fmla="*/ 308 h 308"/>
                <a:gd name="T12" fmla="*/ 0 w 61"/>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61" h="308">
                  <a:moveTo>
                    <a:pt x="0" y="0"/>
                  </a:moveTo>
                  <a:lnTo>
                    <a:pt x="0" y="43"/>
                  </a:lnTo>
                  <a:lnTo>
                    <a:pt x="50" y="294"/>
                  </a:lnTo>
                  <a:lnTo>
                    <a:pt x="0" y="277"/>
                  </a:lnTo>
                  <a:lnTo>
                    <a:pt x="0" y="289"/>
                  </a:lnTo>
                  <a:lnTo>
                    <a:pt x="61" y="30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2" name="Freeform 557"/>
            <p:cNvSpPr>
              <a:spLocks noEditPoints="1"/>
            </p:cNvSpPr>
            <p:nvPr/>
          </p:nvSpPr>
          <p:spPr bwMode="auto">
            <a:xfrm>
              <a:off x="6464301" y="566738"/>
              <a:ext cx="615950" cy="427038"/>
            </a:xfrm>
            <a:custGeom>
              <a:avLst/>
              <a:gdLst>
                <a:gd name="T0" fmla="*/ 374 w 388"/>
                <a:gd name="T1" fmla="*/ 14 h 269"/>
                <a:gd name="T2" fmla="*/ 374 w 388"/>
                <a:gd name="T3" fmla="*/ 14 h 269"/>
                <a:gd name="T4" fmla="*/ 213 w 388"/>
                <a:gd name="T5" fmla="*/ 262 h 269"/>
                <a:gd name="T6" fmla="*/ 17 w 388"/>
                <a:gd name="T7" fmla="*/ 239 h 269"/>
                <a:gd name="T8" fmla="*/ 374 w 388"/>
                <a:gd name="T9" fmla="*/ 14 h 269"/>
                <a:gd name="T10" fmla="*/ 388 w 388"/>
                <a:gd name="T11" fmla="*/ 0 h 269"/>
                <a:gd name="T12" fmla="*/ 0 w 388"/>
                <a:gd name="T13" fmla="*/ 246 h 269"/>
                <a:gd name="T14" fmla="*/ 215 w 388"/>
                <a:gd name="T15" fmla="*/ 269 h 269"/>
                <a:gd name="T16" fmla="*/ 388 w 388"/>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269">
                  <a:moveTo>
                    <a:pt x="374" y="14"/>
                  </a:moveTo>
                  <a:lnTo>
                    <a:pt x="374" y="14"/>
                  </a:lnTo>
                  <a:lnTo>
                    <a:pt x="213" y="262"/>
                  </a:lnTo>
                  <a:lnTo>
                    <a:pt x="17" y="239"/>
                  </a:lnTo>
                  <a:lnTo>
                    <a:pt x="374" y="14"/>
                  </a:lnTo>
                  <a:moveTo>
                    <a:pt x="388" y="0"/>
                  </a:moveTo>
                  <a:lnTo>
                    <a:pt x="0" y="246"/>
                  </a:lnTo>
                  <a:lnTo>
                    <a:pt x="215" y="269"/>
                  </a:lnTo>
                  <a:lnTo>
                    <a:pt x="3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3" name="Freeform 559"/>
            <p:cNvSpPr>
              <a:spLocks noEditPoints="1"/>
            </p:cNvSpPr>
            <p:nvPr/>
          </p:nvSpPr>
          <p:spPr bwMode="auto">
            <a:xfrm>
              <a:off x="6805613" y="566738"/>
              <a:ext cx="669925" cy="427038"/>
            </a:xfrm>
            <a:custGeom>
              <a:avLst/>
              <a:gdLst>
                <a:gd name="T0" fmla="*/ 15 w 422"/>
                <a:gd name="T1" fmla="*/ 262 h 269"/>
                <a:gd name="T2" fmla="*/ 175 w 422"/>
                <a:gd name="T3" fmla="*/ 14 h 269"/>
                <a:gd name="T4" fmla="*/ 403 w 422"/>
                <a:gd name="T5" fmla="*/ 253 h 269"/>
                <a:gd name="T6" fmla="*/ 15 w 422"/>
                <a:gd name="T7" fmla="*/ 262 h 269"/>
                <a:gd name="T8" fmla="*/ 173 w 422"/>
                <a:gd name="T9" fmla="*/ 0 h 269"/>
                <a:gd name="T10" fmla="*/ 173 w 422"/>
                <a:gd name="T11" fmla="*/ 0 h 269"/>
                <a:gd name="T12" fmla="*/ 0 w 422"/>
                <a:gd name="T13" fmla="*/ 269 h 269"/>
                <a:gd name="T14" fmla="*/ 422 w 422"/>
                <a:gd name="T15" fmla="*/ 260 h 269"/>
                <a:gd name="T16" fmla="*/ 173 w 422"/>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269">
                  <a:moveTo>
                    <a:pt x="15" y="262"/>
                  </a:moveTo>
                  <a:lnTo>
                    <a:pt x="175" y="14"/>
                  </a:lnTo>
                  <a:lnTo>
                    <a:pt x="403" y="253"/>
                  </a:lnTo>
                  <a:lnTo>
                    <a:pt x="15" y="262"/>
                  </a:lnTo>
                  <a:moveTo>
                    <a:pt x="173" y="0"/>
                  </a:moveTo>
                  <a:lnTo>
                    <a:pt x="173" y="0"/>
                  </a:lnTo>
                  <a:lnTo>
                    <a:pt x="0" y="269"/>
                  </a:lnTo>
                  <a:lnTo>
                    <a:pt x="422" y="260"/>
                  </a:lnTo>
                  <a:lnTo>
                    <a:pt x="1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4" name="Freeform 561"/>
            <p:cNvSpPr/>
            <p:nvPr/>
          </p:nvSpPr>
          <p:spPr bwMode="auto">
            <a:xfrm>
              <a:off x="7080251" y="558800"/>
              <a:ext cx="503238" cy="420688"/>
            </a:xfrm>
            <a:custGeom>
              <a:avLst/>
              <a:gdLst>
                <a:gd name="T0" fmla="*/ 317 w 317"/>
                <a:gd name="T1" fmla="*/ 0 h 265"/>
                <a:gd name="T2" fmla="*/ 0 w 317"/>
                <a:gd name="T3" fmla="*/ 5 h 265"/>
                <a:gd name="T4" fmla="*/ 249 w 317"/>
                <a:gd name="T5" fmla="*/ 265 h 265"/>
                <a:gd name="T6" fmla="*/ 317 w 317"/>
                <a:gd name="T7" fmla="*/ 106 h 265"/>
                <a:gd name="T8" fmla="*/ 317 w 317"/>
                <a:gd name="T9" fmla="*/ 85 h 265"/>
                <a:gd name="T10" fmla="*/ 244 w 317"/>
                <a:gd name="T11" fmla="*/ 251 h 265"/>
                <a:gd name="T12" fmla="*/ 17 w 317"/>
                <a:gd name="T13" fmla="*/ 12 h 265"/>
                <a:gd name="T14" fmla="*/ 317 w 317"/>
                <a:gd name="T15" fmla="*/ 7 h 265"/>
                <a:gd name="T16" fmla="*/ 317 w 317"/>
                <a:gd name="T17"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265">
                  <a:moveTo>
                    <a:pt x="317" y="0"/>
                  </a:moveTo>
                  <a:lnTo>
                    <a:pt x="0" y="5"/>
                  </a:lnTo>
                  <a:lnTo>
                    <a:pt x="249" y="265"/>
                  </a:lnTo>
                  <a:lnTo>
                    <a:pt x="317" y="106"/>
                  </a:lnTo>
                  <a:lnTo>
                    <a:pt x="317" y="85"/>
                  </a:lnTo>
                  <a:lnTo>
                    <a:pt x="244" y="251"/>
                  </a:lnTo>
                  <a:lnTo>
                    <a:pt x="17" y="12"/>
                  </a:lnTo>
                  <a:lnTo>
                    <a:pt x="317" y="7"/>
                  </a:lnTo>
                  <a:lnTo>
                    <a:pt x="3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5" name="Freeform 563"/>
            <p:cNvSpPr/>
            <p:nvPr/>
          </p:nvSpPr>
          <p:spPr bwMode="auto">
            <a:xfrm>
              <a:off x="4111626" y="6667500"/>
              <a:ext cx="384175" cy="142875"/>
            </a:xfrm>
            <a:custGeom>
              <a:avLst/>
              <a:gdLst>
                <a:gd name="T0" fmla="*/ 0 w 242"/>
                <a:gd name="T1" fmla="*/ 0 h 90"/>
                <a:gd name="T2" fmla="*/ 83 w 242"/>
                <a:gd name="T3" fmla="*/ 90 h 90"/>
                <a:gd name="T4" fmla="*/ 90 w 242"/>
                <a:gd name="T5" fmla="*/ 90 h 90"/>
                <a:gd name="T6" fmla="*/ 19 w 242"/>
                <a:gd name="T7" fmla="*/ 12 h 90"/>
                <a:gd name="T8" fmla="*/ 230 w 242"/>
                <a:gd name="T9" fmla="*/ 90 h 90"/>
                <a:gd name="T10" fmla="*/ 242 w 242"/>
                <a:gd name="T11" fmla="*/ 90 h 90"/>
                <a:gd name="T12" fmla="*/ 0 w 242"/>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242" h="90">
                  <a:moveTo>
                    <a:pt x="0" y="0"/>
                  </a:moveTo>
                  <a:lnTo>
                    <a:pt x="83" y="90"/>
                  </a:lnTo>
                  <a:lnTo>
                    <a:pt x="90" y="90"/>
                  </a:lnTo>
                  <a:lnTo>
                    <a:pt x="19" y="12"/>
                  </a:lnTo>
                  <a:lnTo>
                    <a:pt x="230" y="90"/>
                  </a:lnTo>
                  <a:lnTo>
                    <a:pt x="242" y="9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6" name="Freeform 565"/>
            <p:cNvSpPr/>
            <p:nvPr/>
          </p:nvSpPr>
          <p:spPr bwMode="auto">
            <a:xfrm>
              <a:off x="2805113" y="4638675"/>
              <a:ext cx="96838" cy="60325"/>
            </a:xfrm>
            <a:custGeom>
              <a:avLst/>
              <a:gdLst>
                <a:gd name="T0" fmla="*/ 0 w 61"/>
                <a:gd name="T1" fmla="*/ 0 h 38"/>
                <a:gd name="T2" fmla="*/ 0 w 61"/>
                <a:gd name="T3" fmla="*/ 10 h 38"/>
                <a:gd name="T4" fmla="*/ 38 w 61"/>
                <a:gd name="T5" fmla="*/ 21 h 38"/>
                <a:gd name="T6" fmla="*/ 0 w 61"/>
                <a:gd name="T7" fmla="*/ 33 h 38"/>
                <a:gd name="T8" fmla="*/ 0 w 61"/>
                <a:gd name="T9" fmla="*/ 38 h 38"/>
                <a:gd name="T10" fmla="*/ 61 w 61"/>
                <a:gd name="T11" fmla="*/ 19 h 38"/>
                <a:gd name="T12" fmla="*/ 0 w 6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61" h="38">
                  <a:moveTo>
                    <a:pt x="0" y="0"/>
                  </a:moveTo>
                  <a:lnTo>
                    <a:pt x="0" y="10"/>
                  </a:lnTo>
                  <a:lnTo>
                    <a:pt x="38" y="21"/>
                  </a:lnTo>
                  <a:lnTo>
                    <a:pt x="0" y="33"/>
                  </a:lnTo>
                  <a:lnTo>
                    <a:pt x="0" y="38"/>
                  </a:lnTo>
                  <a:lnTo>
                    <a:pt x="61"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7" name="Freeform 567"/>
            <p:cNvSpPr>
              <a:spLocks noEditPoints="1"/>
            </p:cNvSpPr>
            <p:nvPr/>
          </p:nvSpPr>
          <p:spPr bwMode="auto">
            <a:xfrm>
              <a:off x="6461126" y="957263"/>
              <a:ext cx="344488" cy="487363"/>
            </a:xfrm>
            <a:custGeom>
              <a:avLst/>
              <a:gdLst>
                <a:gd name="T0" fmla="*/ 0 w 217"/>
                <a:gd name="T1" fmla="*/ 307 h 307"/>
                <a:gd name="T2" fmla="*/ 0 w 217"/>
                <a:gd name="T3" fmla="*/ 307 h 307"/>
                <a:gd name="T4" fmla="*/ 4 w 217"/>
                <a:gd name="T5" fmla="*/ 293 h 307"/>
                <a:gd name="T6" fmla="*/ 7 w 217"/>
                <a:gd name="T7" fmla="*/ 7 h 307"/>
                <a:gd name="T8" fmla="*/ 205 w 217"/>
                <a:gd name="T9" fmla="*/ 31 h 307"/>
                <a:gd name="T10" fmla="*/ 4 w 217"/>
                <a:gd name="T11" fmla="*/ 293 h 307"/>
                <a:gd name="T12" fmla="*/ 2 w 217"/>
                <a:gd name="T13" fmla="*/ 0 h 307"/>
                <a:gd name="T14" fmla="*/ 0 w 217"/>
                <a:gd name="T15" fmla="*/ 307 h 307"/>
                <a:gd name="T16" fmla="*/ 217 w 217"/>
                <a:gd name="T17" fmla="*/ 23 h 307"/>
                <a:gd name="T18" fmla="*/ 2 w 217"/>
                <a:gd name="T1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307">
                  <a:moveTo>
                    <a:pt x="0" y="307"/>
                  </a:moveTo>
                  <a:lnTo>
                    <a:pt x="0" y="307"/>
                  </a:lnTo>
                  <a:moveTo>
                    <a:pt x="4" y="293"/>
                  </a:moveTo>
                  <a:lnTo>
                    <a:pt x="7" y="7"/>
                  </a:lnTo>
                  <a:lnTo>
                    <a:pt x="205" y="31"/>
                  </a:lnTo>
                  <a:lnTo>
                    <a:pt x="4" y="293"/>
                  </a:lnTo>
                  <a:moveTo>
                    <a:pt x="2" y="0"/>
                  </a:moveTo>
                  <a:lnTo>
                    <a:pt x="0" y="307"/>
                  </a:lnTo>
                  <a:lnTo>
                    <a:pt x="217" y="2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8" name="Freeform 569"/>
            <p:cNvSpPr>
              <a:spLocks noEditPoints="1"/>
            </p:cNvSpPr>
            <p:nvPr/>
          </p:nvSpPr>
          <p:spPr bwMode="auto">
            <a:xfrm>
              <a:off x="5975351" y="957263"/>
              <a:ext cx="488950" cy="487363"/>
            </a:xfrm>
            <a:custGeom>
              <a:avLst/>
              <a:gdLst>
                <a:gd name="T0" fmla="*/ 298 w 308"/>
                <a:gd name="T1" fmla="*/ 9 h 307"/>
                <a:gd name="T2" fmla="*/ 298 w 308"/>
                <a:gd name="T3" fmla="*/ 9 h 307"/>
                <a:gd name="T4" fmla="*/ 296 w 308"/>
                <a:gd name="T5" fmla="*/ 293 h 307"/>
                <a:gd name="T6" fmla="*/ 17 w 308"/>
                <a:gd name="T7" fmla="*/ 61 h 307"/>
                <a:gd name="T8" fmla="*/ 298 w 308"/>
                <a:gd name="T9" fmla="*/ 9 h 307"/>
                <a:gd name="T10" fmla="*/ 308 w 308"/>
                <a:gd name="T11" fmla="*/ 0 h 307"/>
                <a:gd name="T12" fmla="*/ 0 w 308"/>
                <a:gd name="T13" fmla="*/ 57 h 307"/>
                <a:gd name="T14" fmla="*/ 306 w 308"/>
                <a:gd name="T15" fmla="*/ 307 h 307"/>
                <a:gd name="T16" fmla="*/ 308 w 308"/>
                <a:gd name="T1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307">
                  <a:moveTo>
                    <a:pt x="298" y="9"/>
                  </a:moveTo>
                  <a:lnTo>
                    <a:pt x="298" y="9"/>
                  </a:lnTo>
                  <a:lnTo>
                    <a:pt x="296" y="293"/>
                  </a:lnTo>
                  <a:lnTo>
                    <a:pt x="17" y="61"/>
                  </a:lnTo>
                  <a:lnTo>
                    <a:pt x="298" y="9"/>
                  </a:lnTo>
                  <a:moveTo>
                    <a:pt x="308" y="0"/>
                  </a:moveTo>
                  <a:lnTo>
                    <a:pt x="0" y="57"/>
                  </a:lnTo>
                  <a:lnTo>
                    <a:pt x="306" y="307"/>
                  </a:lnTo>
                  <a:lnTo>
                    <a:pt x="3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9" name="Freeform 571"/>
            <p:cNvSpPr>
              <a:spLocks noEditPoints="1"/>
            </p:cNvSpPr>
            <p:nvPr/>
          </p:nvSpPr>
          <p:spPr bwMode="auto">
            <a:xfrm>
              <a:off x="5975351" y="1047750"/>
              <a:ext cx="485775" cy="731838"/>
            </a:xfrm>
            <a:custGeom>
              <a:avLst/>
              <a:gdLst>
                <a:gd name="T0" fmla="*/ 41 w 306"/>
                <a:gd name="T1" fmla="*/ 442 h 461"/>
                <a:gd name="T2" fmla="*/ 10 w 306"/>
                <a:gd name="T3" fmla="*/ 18 h 461"/>
                <a:gd name="T4" fmla="*/ 289 w 306"/>
                <a:gd name="T5" fmla="*/ 250 h 461"/>
                <a:gd name="T6" fmla="*/ 41 w 306"/>
                <a:gd name="T7" fmla="*/ 442 h 461"/>
                <a:gd name="T8" fmla="*/ 0 w 306"/>
                <a:gd name="T9" fmla="*/ 0 h 461"/>
                <a:gd name="T10" fmla="*/ 36 w 306"/>
                <a:gd name="T11" fmla="*/ 461 h 461"/>
                <a:gd name="T12" fmla="*/ 306 w 306"/>
                <a:gd name="T13" fmla="*/ 250 h 461"/>
                <a:gd name="T14" fmla="*/ 0 w 306"/>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461">
                  <a:moveTo>
                    <a:pt x="41" y="442"/>
                  </a:moveTo>
                  <a:lnTo>
                    <a:pt x="10" y="18"/>
                  </a:lnTo>
                  <a:lnTo>
                    <a:pt x="289" y="250"/>
                  </a:lnTo>
                  <a:lnTo>
                    <a:pt x="41" y="442"/>
                  </a:lnTo>
                  <a:moveTo>
                    <a:pt x="0" y="0"/>
                  </a:moveTo>
                  <a:lnTo>
                    <a:pt x="36" y="461"/>
                  </a:lnTo>
                  <a:lnTo>
                    <a:pt x="306" y="25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0" name="Freeform 573"/>
            <p:cNvSpPr>
              <a:spLocks noEditPoints="1"/>
            </p:cNvSpPr>
            <p:nvPr/>
          </p:nvSpPr>
          <p:spPr bwMode="auto">
            <a:xfrm>
              <a:off x="5251451" y="2997200"/>
              <a:ext cx="450850" cy="582613"/>
            </a:xfrm>
            <a:custGeom>
              <a:avLst/>
              <a:gdLst>
                <a:gd name="T0" fmla="*/ 274 w 284"/>
                <a:gd name="T1" fmla="*/ 14 h 367"/>
                <a:gd name="T2" fmla="*/ 274 w 284"/>
                <a:gd name="T3" fmla="*/ 14 h 367"/>
                <a:gd name="T4" fmla="*/ 227 w 284"/>
                <a:gd name="T5" fmla="*/ 350 h 367"/>
                <a:gd name="T6" fmla="*/ 11 w 284"/>
                <a:gd name="T7" fmla="*/ 196 h 367"/>
                <a:gd name="T8" fmla="*/ 274 w 284"/>
                <a:gd name="T9" fmla="*/ 14 h 367"/>
                <a:gd name="T10" fmla="*/ 284 w 284"/>
                <a:gd name="T11" fmla="*/ 0 h 367"/>
                <a:gd name="T12" fmla="*/ 0 w 284"/>
                <a:gd name="T13" fmla="*/ 199 h 367"/>
                <a:gd name="T14" fmla="*/ 231 w 284"/>
                <a:gd name="T15" fmla="*/ 367 h 367"/>
                <a:gd name="T16" fmla="*/ 284 w 284"/>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67">
                  <a:moveTo>
                    <a:pt x="274" y="14"/>
                  </a:moveTo>
                  <a:lnTo>
                    <a:pt x="274" y="14"/>
                  </a:lnTo>
                  <a:lnTo>
                    <a:pt x="227" y="350"/>
                  </a:lnTo>
                  <a:lnTo>
                    <a:pt x="11" y="196"/>
                  </a:lnTo>
                  <a:lnTo>
                    <a:pt x="274" y="14"/>
                  </a:lnTo>
                  <a:moveTo>
                    <a:pt x="284" y="0"/>
                  </a:moveTo>
                  <a:lnTo>
                    <a:pt x="0" y="199"/>
                  </a:lnTo>
                  <a:lnTo>
                    <a:pt x="231" y="367"/>
                  </a:lnTo>
                  <a:lnTo>
                    <a:pt x="2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1" name="Freeform 575"/>
            <p:cNvSpPr>
              <a:spLocks noEditPoints="1"/>
            </p:cNvSpPr>
            <p:nvPr/>
          </p:nvSpPr>
          <p:spPr bwMode="auto">
            <a:xfrm>
              <a:off x="5702301" y="2835275"/>
              <a:ext cx="514350" cy="228600"/>
            </a:xfrm>
            <a:custGeom>
              <a:avLst/>
              <a:gdLst>
                <a:gd name="T0" fmla="*/ 312 w 324"/>
                <a:gd name="T1" fmla="*/ 140 h 144"/>
                <a:gd name="T2" fmla="*/ 16 w 324"/>
                <a:gd name="T3" fmla="*/ 99 h 144"/>
                <a:gd name="T4" fmla="*/ 241 w 324"/>
                <a:gd name="T5" fmla="*/ 5 h 144"/>
                <a:gd name="T6" fmla="*/ 312 w 324"/>
                <a:gd name="T7" fmla="*/ 140 h 144"/>
                <a:gd name="T8" fmla="*/ 246 w 324"/>
                <a:gd name="T9" fmla="*/ 0 h 144"/>
                <a:gd name="T10" fmla="*/ 246 w 324"/>
                <a:gd name="T11" fmla="*/ 0 h 144"/>
                <a:gd name="T12" fmla="*/ 0 w 324"/>
                <a:gd name="T13" fmla="*/ 102 h 144"/>
                <a:gd name="T14" fmla="*/ 324 w 324"/>
                <a:gd name="T15" fmla="*/ 144 h 144"/>
                <a:gd name="T16" fmla="*/ 246 w 324"/>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44">
                  <a:moveTo>
                    <a:pt x="312" y="140"/>
                  </a:moveTo>
                  <a:lnTo>
                    <a:pt x="16" y="99"/>
                  </a:lnTo>
                  <a:lnTo>
                    <a:pt x="241" y="5"/>
                  </a:lnTo>
                  <a:lnTo>
                    <a:pt x="312" y="140"/>
                  </a:lnTo>
                  <a:moveTo>
                    <a:pt x="246" y="0"/>
                  </a:moveTo>
                  <a:lnTo>
                    <a:pt x="246" y="0"/>
                  </a:lnTo>
                  <a:lnTo>
                    <a:pt x="0" y="102"/>
                  </a:lnTo>
                  <a:lnTo>
                    <a:pt x="324" y="144"/>
                  </a:lnTo>
                  <a:lnTo>
                    <a:pt x="2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2" name="Freeform 577"/>
            <p:cNvSpPr>
              <a:spLocks noEditPoints="1"/>
            </p:cNvSpPr>
            <p:nvPr/>
          </p:nvSpPr>
          <p:spPr bwMode="auto">
            <a:xfrm>
              <a:off x="5618163" y="2997200"/>
              <a:ext cx="598488" cy="582613"/>
            </a:xfrm>
            <a:custGeom>
              <a:avLst/>
              <a:gdLst>
                <a:gd name="T0" fmla="*/ 12 w 377"/>
                <a:gd name="T1" fmla="*/ 348 h 367"/>
                <a:gd name="T2" fmla="*/ 60 w 377"/>
                <a:gd name="T3" fmla="*/ 9 h 367"/>
                <a:gd name="T4" fmla="*/ 358 w 377"/>
                <a:gd name="T5" fmla="*/ 52 h 367"/>
                <a:gd name="T6" fmla="*/ 12 w 377"/>
                <a:gd name="T7" fmla="*/ 348 h 367"/>
                <a:gd name="T8" fmla="*/ 53 w 377"/>
                <a:gd name="T9" fmla="*/ 0 h 367"/>
                <a:gd name="T10" fmla="*/ 53 w 377"/>
                <a:gd name="T11" fmla="*/ 0 h 367"/>
                <a:gd name="T12" fmla="*/ 0 w 377"/>
                <a:gd name="T13" fmla="*/ 367 h 367"/>
                <a:gd name="T14" fmla="*/ 377 w 377"/>
                <a:gd name="T15" fmla="*/ 42 h 367"/>
                <a:gd name="T16" fmla="*/ 53 w 377"/>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367">
                  <a:moveTo>
                    <a:pt x="12" y="348"/>
                  </a:moveTo>
                  <a:lnTo>
                    <a:pt x="60" y="9"/>
                  </a:lnTo>
                  <a:lnTo>
                    <a:pt x="358" y="52"/>
                  </a:lnTo>
                  <a:lnTo>
                    <a:pt x="12" y="348"/>
                  </a:lnTo>
                  <a:moveTo>
                    <a:pt x="53" y="0"/>
                  </a:moveTo>
                  <a:lnTo>
                    <a:pt x="53" y="0"/>
                  </a:lnTo>
                  <a:lnTo>
                    <a:pt x="0" y="367"/>
                  </a:lnTo>
                  <a:lnTo>
                    <a:pt x="377" y="42"/>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3" name="Freeform 579"/>
            <p:cNvSpPr/>
            <p:nvPr/>
          </p:nvSpPr>
          <p:spPr bwMode="auto">
            <a:xfrm>
              <a:off x="7358063" y="5826125"/>
              <a:ext cx="225425" cy="368300"/>
            </a:xfrm>
            <a:custGeom>
              <a:avLst/>
              <a:gdLst>
                <a:gd name="T0" fmla="*/ 142 w 142"/>
                <a:gd name="T1" fmla="*/ 0 h 232"/>
                <a:gd name="T2" fmla="*/ 0 w 142"/>
                <a:gd name="T3" fmla="*/ 104 h 232"/>
                <a:gd name="T4" fmla="*/ 142 w 142"/>
                <a:gd name="T5" fmla="*/ 232 h 232"/>
                <a:gd name="T6" fmla="*/ 142 w 142"/>
                <a:gd name="T7" fmla="*/ 220 h 232"/>
                <a:gd name="T8" fmla="*/ 12 w 142"/>
                <a:gd name="T9" fmla="*/ 104 h 232"/>
                <a:gd name="T10" fmla="*/ 142 w 142"/>
                <a:gd name="T11" fmla="*/ 9 h 232"/>
                <a:gd name="T12" fmla="*/ 142 w 142"/>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2" h="232">
                  <a:moveTo>
                    <a:pt x="142" y="0"/>
                  </a:moveTo>
                  <a:lnTo>
                    <a:pt x="0" y="104"/>
                  </a:lnTo>
                  <a:lnTo>
                    <a:pt x="142" y="232"/>
                  </a:lnTo>
                  <a:lnTo>
                    <a:pt x="142" y="220"/>
                  </a:lnTo>
                  <a:lnTo>
                    <a:pt x="12" y="104"/>
                  </a:lnTo>
                  <a:lnTo>
                    <a:pt x="142" y="9"/>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4" name="Freeform 581"/>
            <p:cNvSpPr/>
            <p:nvPr/>
          </p:nvSpPr>
          <p:spPr bwMode="auto">
            <a:xfrm>
              <a:off x="7148513" y="6373813"/>
              <a:ext cx="434975" cy="436563"/>
            </a:xfrm>
            <a:custGeom>
              <a:avLst/>
              <a:gdLst>
                <a:gd name="T0" fmla="*/ 274 w 274"/>
                <a:gd name="T1" fmla="*/ 0 h 275"/>
                <a:gd name="T2" fmla="*/ 0 w 274"/>
                <a:gd name="T3" fmla="*/ 171 h 275"/>
                <a:gd name="T4" fmla="*/ 267 w 274"/>
                <a:gd name="T5" fmla="*/ 275 h 275"/>
                <a:gd name="T6" fmla="*/ 274 w 274"/>
                <a:gd name="T7" fmla="*/ 275 h 275"/>
                <a:gd name="T8" fmla="*/ 274 w 274"/>
                <a:gd name="T9" fmla="*/ 268 h 275"/>
                <a:gd name="T10" fmla="*/ 19 w 274"/>
                <a:gd name="T11" fmla="*/ 169 h 275"/>
                <a:gd name="T12" fmla="*/ 274 w 274"/>
                <a:gd name="T13" fmla="*/ 8 h 275"/>
                <a:gd name="T14" fmla="*/ 274 w 274"/>
                <a:gd name="T15" fmla="*/ 0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275">
                  <a:moveTo>
                    <a:pt x="274" y="0"/>
                  </a:moveTo>
                  <a:lnTo>
                    <a:pt x="0" y="171"/>
                  </a:lnTo>
                  <a:lnTo>
                    <a:pt x="267" y="275"/>
                  </a:lnTo>
                  <a:lnTo>
                    <a:pt x="274" y="275"/>
                  </a:lnTo>
                  <a:lnTo>
                    <a:pt x="274" y="268"/>
                  </a:lnTo>
                  <a:lnTo>
                    <a:pt x="19" y="169"/>
                  </a:lnTo>
                  <a:lnTo>
                    <a:pt x="274" y="8"/>
                  </a:lnTo>
                  <a:lnTo>
                    <a:pt x="2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5" name="Freeform 583"/>
            <p:cNvSpPr/>
            <p:nvPr/>
          </p:nvSpPr>
          <p:spPr bwMode="auto">
            <a:xfrm>
              <a:off x="2805113" y="701675"/>
              <a:ext cx="292100" cy="398463"/>
            </a:xfrm>
            <a:custGeom>
              <a:avLst/>
              <a:gdLst>
                <a:gd name="T0" fmla="*/ 184 w 184"/>
                <a:gd name="T1" fmla="*/ 0 h 251"/>
                <a:gd name="T2" fmla="*/ 0 w 184"/>
                <a:gd name="T3" fmla="*/ 90 h 251"/>
                <a:gd name="T4" fmla="*/ 0 w 184"/>
                <a:gd name="T5" fmla="*/ 97 h 251"/>
                <a:gd name="T6" fmla="*/ 163 w 184"/>
                <a:gd name="T7" fmla="*/ 19 h 251"/>
                <a:gd name="T8" fmla="*/ 0 w 184"/>
                <a:gd name="T9" fmla="*/ 241 h 251"/>
                <a:gd name="T10" fmla="*/ 0 w 184"/>
                <a:gd name="T11" fmla="*/ 251 h 251"/>
                <a:gd name="T12" fmla="*/ 184 w 184"/>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84" h="251">
                  <a:moveTo>
                    <a:pt x="184" y="0"/>
                  </a:moveTo>
                  <a:lnTo>
                    <a:pt x="0" y="90"/>
                  </a:lnTo>
                  <a:lnTo>
                    <a:pt x="0" y="97"/>
                  </a:lnTo>
                  <a:lnTo>
                    <a:pt x="163" y="19"/>
                  </a:lnTo>
                  <a:lnTo>
                    <a:pt x="0" y="241"/>
                  </a:lnTo>
                  <a:lnTo>
                    <a:pt x="0" y="251"/>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6" name="Freeform 585"/>
            <p:cNvSpPr/>
            <p:nvPr/>
          </p:nvSpPr>
          <p:spPr bwMode="auto">
            <a:xfrm>
              <a:off x="2805113" y="701675"/>
              <a:ext cx="292100" cy="912813"/>
            </a:xfrm>
            <a:custGeom>
              <a:avLst/>
              <a:gdLst>
                <a:gd name="T0" fmla="*/ 184 w 184"/>
                <a:gd name="T1" fmla="*/ 0 h 575"/>
                <a:gd name="T2" fmla="*/ 0 w 184"/>
                <a:gd name="T3" fmla="*/ 251 h 575"/>
                <a:gd name="T4" fmla="*/ 0 w 184"/>
                <a:gd name="T5" fmla="*/ 260 h 575"/>
                <a:gd name="T6" fmla="*/ 170 w 184"/>
                <a:gd name="T7" fmla="*/ 31 h 575"/>
                <a:gd name="T8" fmla="*/ 0 w 184"/>
                <a:gd name="T9" fmla="*/ 556 h 575"/>
                <a:gd name="T10" fmla="*/ 0 w 184"/>
                <a:gd name="T11" fmla="*/ 575 h 575"/>
                <a:gd name="T12" fmla="*/ 184 w 184"/>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184" h="575">
                  <a:moveTo>
                    <a:pt x="184" y="0"/>
                  </a:moveTo>
                  <a:lnTo>
                    <a:pt x="0" y="251"/>
                  </a:lnTo>
                  <a:lnTo>
                    <a:pt x="0" y="260"/>
                  </a:lnTo>
                  <a:lnTo>
                    <a:pt x="170" y="31"/>
                  </a:lnTo>
                  <a:lnTo>
                    <a:pt x="0" y="556"/>
                  </a:lnTo>
                  <a:lnTo>
                    <a:pt x="0" y="57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7" name="Freeform 587"/>
            <p:cNvSpPr/>
            <p:nvPr/>
          </p:nvSpPr>
          <p:spPr bwMode="auto">
            <a:xfrm>
              <a:off x="4111626" y="6310313"/>
              <a:ext cx="549275" cy="500063"/>
            </a:xfrm>
            <a:custGeom>
              <a:avLst/>
              <a:gdLst>
                <a:gd name="T0" fmla="*/ 10 w 346"/>
                <a:gd name="T1" fmla="*/ 0 h 315"/>
                <a:gd name="T2" fmla="*/ 0 w 346"/>
                <a:gd name="T3" fmla="*/ 225 h 315"/>
                <a:gd name="T4" fmla="*/ 242 w 346"/>
                <a:gd name="T5" fmla="*/ 315 h 315"/>
                <a:gd name="T6" fmla="*/ 258 w 346"/>
                <a:gd name="T7" fmla="*/ 315 h 315"/>
                <a:gd name="T8" fmla="*/ 12 w 346"/>
                <a:gd name="T9" fmla="*/ 225 h 315"/>
                <a:gd name="T10" fmla="*/ 19 w 346"/>
                <a:gd name="T11" fmla="*/ 17 h 315"/>
                <a:gd name="T12" fmla="*/ 339 w 346"/>
                <a:gd name="T13" fmla="*/ 315 h 315"/>
                <a:gd name="T14" fmla="*/ 346 w 346"/>
                <a:gd name="T15" fmla="*/ 315 h 315"/>
                <a:gd name="T16" fmla="*/ 10 w 346"/>
                <a:gd name="T17"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5">
                  <a:moveTo>
                    <a:pt x="10" y="0"/>
                  </a:moveTo>
                  <a:lnTo>
                    <a:pt x="0" y="225"/>
                  </a:lnTo>
                  <a:lnTo>
                    <a:pt x="242" y="315"/>
                  </a:lnTo>
                  <a:lnTo>
                    <a:pt x="258" y="315"/>
                  </a:lnTo>
                  <a:lnTo>
                    <a:pt x="12" y="225"/>
                  </a:lnTo>
                  <a:lnTo>
                    <a:pt x="19" y="17"/>
                  </a:lnTo>
                  <a:lnTo>
                    <a:pt x="339" y="315"/>
                  </a:lnTo>
                  <a:lnTo>
                    <a:pt x="346" y="315"/>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8" name="Freeform 589"/>
            <p:cNvSpPr>
              <a:spLocks noEditPoints="1"/>
            </p:cNvSpPr>
            <p:nvPr/>
          </p:nvSpPr>
          <p:spPr bwMode="auto">
            <a:xfrm>
              <a:off x="3630613" y="5300663"/>
              <a:ext cx="496888" cy="1009650"/>
            </a:xfrm>
            <a:custGeom>
              <a:avLst/>
              <a:gdLst>
                <a:gd name="T0" fmla="*/ 299 w 313"/>
                <a:gd name="T1" fmla="*/ 613 h 636"/>
                <a:gd name="T2" fmla="*/ 12 w 313"/>
                <a:gd name="T3" fmla="*/ 428 h 636"/>
                <a:gd name="T4" fmla="*/ 90 w 313"/>
                <a:gd name="T5" fmla="*/ 28 h 636"/>
                <a:gd name="T6" fmla="*/ 299 w 313"/>
                <a:gd name="T7" fmla="*/ 613 h 636"/>
                <a:gd name="T8" fmla="*/ 88 w 313"/>
                <a:gd name="T9" fmla="*/ 0 h 636"/>
                <a:gd name="T10" fmla="*/ 0 w 313"/>
                <a:gd name="T11" fmla="*/ 433 h 636"/>
                <a:gd name="T12" fmla="*/ 313 w 313"/>
                <a:gd name="T13" fmla="*/ 636 h 636"/>
                <a:gd name="T14" fmla="*/ 88 w 313"/>
                <a:gd name="T15" fmla="*/ 0 h 6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636">
                  <a:moveTo>
                    <a:pt x="299" y="613"/>
                  </a:moveTo>
                  <a:lnTo>
                    <a:pt x="12" y="428"/>
                  </a:lnTo>
                  <a:lnTo>
                    <a:pt x="90" y="28"/>
                  </a:lnTo>
                  <a:lnTo>
                    <a:pt x="299" y="613"/>
                  </a:lnTo>
                  <a:moveTo>
                    <a:pt x="88" y="0"/>
                  </a:moveTo>
                  <a:lnTo>
                    <a:pt x="0" y="433"/>
                  </a:lnTo>
                  <a:lnTo>
                    <a:pt x="313" y="636"/>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9" name="Freeform 591"/>
            <p:cNvSpPr>
              <a:spLocks noEditPoints="1"/>
            </p:cNvSpPr>
            <p:nvPr/>
          </p:nvSpPr>
          <p:spPr bwMode="auto">
            <a:xfrm>
              <a:off x="3630613" y="5988050"/>
              <a:ext cx="496888" cy="679450"/>
            </a:xfrm>
            <a:custGeom>
              <a:avLst/>
              <a:gdLst>
                <a:gd name="T0" fmla="*/ 296 w 313"/>
                <a:gd name="T1" fmla="*/ 412 h 428"/>
                <a:gd name="T2" fmla="*/ 17 w 313"/>
                <a:gd name="T3" fmla="*/ 16 h 428"/>
                <a:gd name="T4" fmla="*/ 303 w 313"/>
                <a:gd name="T5" fmla="*/ 203 h 428"/>
                <a:gd name="T6" fmla="*/ 296 w 313"/>
                <a:gd name="T7" fmla="*/ 412 h 428"/>
                <a:gd name="T8" fmla="*/ 0 w 313"/>
                <a:gd name="T9" fmla="*/ 0 h 428"/>
                <a:gd name="T10" fmla="*/ 303 w 313"/>
                <a:gd name="T11" fmla="*/ 428 h 428"/>
                <a:gd name="T12" fmla="*/ 313 w 313"/>
                <a:gd name="T13" fmla="*/ 203 h 428"/>
                <a:gd name="T14" fmla="*/ 0 w 313"/>
                <a:gd name="T15" fmla="*/ 0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428">
                  <a:moveTo>
                    <a:pt x="296" y="412"/>
                  </a:moveTo>
                  <a:lnTo>
                    <a:pt x="17" y="16"/>
                  </a:lnTo>
                  <a:lnTo>
                    <a:pt x="303" y="203"/>
                  </a:lnTo>
                  <a:lnTo>
                    <a:pt x="296" y="412"/>
                  </a:lnTo>
                  <a:moveTo>
                    <a:pt x="0" y="0"/>
                  </a:moveTo>
                  <a:lnTo>
                    <a:pt x="303" y="428"/>
                  </a:lnTo>
                  <a:lnTo>
                    <a:pt x="313" y="2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0" name="Freeform 593"/>
            <p:cNvSpPr>
              <a:spLocks noEditPoints="1"/>
            </p:cNvSpPr>
            <p:nvPr/>
          </p:nvSpPr>
          <p:spPr bwMode="auto">
            <a:xfrm>
              <a:off x="3770313" y="5232400"/>
              <a:ext cx="412750" cy="1077913"/>
            </a:xfrm>
            <a:custGeom>
              <a:avLst/>
              <a:gdLst>
                <a:gd name="T0" fmla="*/ 251 w 260"/>
                <a:gd name="T1" fmla="*/ 19 h 679"/>
                <a:gd name="T2" fmla="*/ 251 w 260"/>
                <a:gd name="T3" fmla="*/ 19 h 679"/>
                <a:gd name="T4" fmla="*/ 218 w 260"/>
                <a:gd name="T5" fmla="*/ 644 h 679"/>
                <a:gd name="T6" fmla="*/ 12 w 260"/>
                <a:gd name="T7" fmla="*/ 59 h 679"/>
                <a:gd name="T8" fmla="*/ 251 w 260"/>
                <a:gd name="T9" fmla="*/ 19 h 679"/>
                <a:gd name="T10" fmla="*/ 260 w 260"/>
                <a:gd name="T11" fmla="*/ 0 h 679"/>
                <a:gd name="T12" fmla="*/ 0 w 260"/>
                <a:gd name="T13" fmla="*/ 43 h 679"/>
                <a:gd name="T14" fmla="*/ 225 w 260"/>
                <a:gd name="T15" fmla="*/ 679 h 679"/>
                <a:gd name="T16" fmla="*/ 260 w 260"/>
                <a:gd name="T1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679">
                  <a:moveTo>
                    <a:pt x="251" y="19"/>
                  </a:moveTo>
                  <a:lnTo>
                    <a:pt x="251" y="19"/>
                  </a:lnTo>
                  <a:lnTo>
                    <a:pt x="218" y="644"/>
                  </a:lnTo>
                  <a:lnTo>
                    <a:pt x="12" y="59"/>
                  </a:lnTo>
                  <a:lnTo>
                    <a:pt x="251" y="19"/>
                  </a:lnTo>
                  <a:moveTo>
                    <a:pt x="260" y="0"/>
                  </a:moveTo>
                  <a:lnTo>
                    <a:pt x="0" y="43"/>
                  </a:lnTo>
                  <a:lnTo>
                    <a:pt x="225" y="679"/>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1" name="Freeform 595"/>
            <p:cNvSpPr/>
            <p:nvPr/>
          </p:nvSpPr>
          <p:spPr bwMode="auto">
            <a:xfrm>
              <a:off x="3984626" y="6667500"/>
              <a:ext cx="258763" cy="142875"/>
            </a:xfrm>
            <a:custGeom>
              <a:avLst/>
              <a:gdLst>
                <a:gd name="T0" fmla="*/ 80 w 163"/>
                <a:gd name="T1" fmla="*/ 0 h 90"/>
                <a:gd name="T2" fmla="*/ 80 w 163"/>
                <a:gd name="T3" fmla="*/ 0 h 90"/>
                <a:gd name="T4" fmla="*/ 0 w 163"/>
                <a:gd name="T5" fmla="*/ 90 h 90"/>
                <a:gd name="T6" fmla="*/ 12 w 163"/>
                <a:gd name="T7" fmla="*/ 90 h 90"/>
                <a:gd name="T8" fmla="*/ 83 w 163"/>
                <a:gd name="T9" fmla="*/ 14 h 90"/>
                <a:gd name="T10" fmla="*/ 151 w 163"/>
                <a:gd name="T11" fmla="*/ 90 h 90"/>
                <a:gd name="T12" fmla="*/ 163 w 163"/>
                <a:gd name="T13" fmla="*/ 90 h 90"/>
                <a:gd name="T14" fmla="*/ 80 w 163"/>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90">
                  <a:moveTo>
                    <a:pt x="80" y="0"/>
                  </a:moveTo>
                  <a:lnTo>
                    <a:pt x="80" y="0"/>
                  </a:lnTo>
                  <a:lnTo>
                    <a:pt x="0" y="90"/>
                  </a:lnTo>
                  <a:lnTo>
                    <a:pt x="12" y="90"/>
                  </a:lnTo>
                  <a:lnTo>
                    <a:pt x="83" y="14"/>
                  </a:lnTo>
                  <a:lnTo>
                    <a:pt x="151" y="90"/>
                  </a:lnTo>
                  <a:lnTo>
                    <a:pt x="163" y="90"/>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2" name="Freeform 597"/>
            <p:cNvSpPr/>
            <p:nvPr/>
          </p:nvSpPr>
          <p:spPr bwMode="auto">
            <a:xfrm>
              <a:off x="4751388" y="47625"/>
              <a:ext cx="333375" cy="508000"/>
            </a:xfrm>
            <a:custGeom>
              <a:avLst/>
              <a:gdLst>
                <a:gd name="T0" fmla="*/ 189 w 210"/>
                <a:gd name="T1" fmla="*/ 0 h 320"/>
                <a:gd name="T2" fmla="*/ 182 w 210"/>
                <a:gd name="T3" fmla="*/ 0 h 320"/>
                <a:gd name="T4" fmla="*/ 201 w 210"/>
                <a:gd name="T5" fmla="*/ 291 h 320"/>
                <a:gd name="T6" fmla="*/ 9 w 210"/>
                <a:gd name="T7" fmla="*/ 0 h 320"/>
                <a:gd name="T8" fmla="*/ 0 w 210"/>
                <a:gd name="T9" fmla="*/ 0 h 320"/>
                <a:gd name="T10" fmla="*/ 210 w 210"/>
                <a:gd name="T11" fmla="*/ 320 h 320"/>
                <a:gd name="T12" fmla="*/ 189 w 210"/>
                <a:gd name="T13" fmla="*/ 0 h 320"/>
              </a:gdLst>
              <a:ahLst/>
              <a:cxnLst>
                <a:cxn ang="0">
                  <a:pos x="T0" y="T1"/>
                </a:cxn>
                <a:cxn ang="0">
                  <a:pos x="T2" y="T3"/>
                </a:cxn>
                <a:cxn ang="0">
                  <a:pos x="T4" y="T5"/>
                </a:cxn>
                <a:cxn ang="0">
                  <a:pos x="T6" y="T7"/>
                </a:cxn>
                <a:cxn ang="0">
                  <a:pos x="T8" y="T9"/>
                </a:cxn>
                <a:cxn ang="0">
                  <a:pos x="T10" y="T11"/>
                </a:cxn>
                <a:cxn ang="0">
                  <a:pos x="T12" y="T13"/>
                </a:cxn>
              </a:cxnLst>
              <a:rect l="0" t="0" r="r" b="b"/>
              <a:pathLst>
                <a:path w="210" h="320">
                  <a:moveTo>
                    <a:pt x="189" y="0"/>
                  </a:moveTo>
                  <a:lnTo>
                    <a:pt x="182" y="0"/>
                  </a:lnTo>
                  <a:lnTo>
                    <a:pt x="201" y="291"/>
                  </a:lnTo>
                  <a:lnTo>
                    <a:pt x="9" y="0"/>
                  </a:lnTo>
                  <a:lnTo>
                    <a:pt x="0" y="0"/>
                  </a:lnTo>
                  <a:lnTo>
                    <a:pt x="210" y="320"/>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3" name="Freeform 599"/>
            <p:cNvSpPr/>
            <p:nvPr/>
          </p:nvSpPr>
          <p:spPr bwMode="auto">
            <a:xfrm>
              <a:off x="4627563" y="47625"/>
              <a:ext cx="457200" cy="508000"/>
            </a:xfrm>
            <a:custGeom>
              <a:avLst/>
              <a:gdLst>
                <a:gd name="T0" fmla="*/ 78 w 288"/>
                <a:gd name="T1" fmla="*/ 0 h 320"/>
                <a:gd name="T2" fmla="*/ 71 w 288"/>
                <a:gd name="T3" fmla="*/ 0 h 320"/>
                <a:gd name="T4" fmla="*/ 272 w 288"/>
                <a:gd name="T5" fmla="*/ 308 h 320"/>
                <a:gd name="T6" fmla="*/ 16 w 288"/>
                <a:gd name="T7" fmla="*/ 289 h 320"/>
                <a:gd name="T8" fmla="*/ 7 w 288"/>
                <a:gd name="T9" fmla="*/ 0 h 320"/>
                <a:gd name="T10" fmla="*/ 0 w 288"/>
                <a:gd name="T11" fmla="*/ 0 h 320"/>
                <a:gd name="T12" fmla="*/ 9 w 288"/>
                <a:gd name="T13" fmla="*/ 298 h 320"/>
                <a:gd name="T14" fmla="*/ 288 w 288"/>
                <a:gd name="T15" fmla="*/ 320 h 320"/>
                <a:gd name="T16" fmla="*/ 78 w 288"/>
                <a:gd name="T1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320">
                  <a:moveTo>
                    <a:pt x="78" y="0"/>
                  </a:moveTo>
                  <a:lnTo>
                    <a:pt x="71" y="0"/>
                  </a:lnTo>
                  <a:lnTo>
                    <a:pt x="272" y="308"/>
                  </a:lnTo>
                  <a:lnTo>
                    <a:pt x="16" y="289"/>
                  </a:lnTo>
                  <a:lnTo>
                    <a:pt x="7" y="0"/>
                  </a:lnTo>
                  <a:lnTo>
                    <a:pt x="0" y="0"/>
                  </a:lnTo>
                  <a:lnTo>
                    <a:pt x="9" y="298"/>
                  </a:lnTo>
                  <a:lnTo>
                    <a:pt x="288" y="32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4" name="Freeform 601"/>
            <p:cNvSpPr/>
            <p:nvPr/>
          </p:nvSpPr>
          <p:spPr bwMode="auto">
            <a:xfrm>
              <a:off x="4751388" y="47625"/>
              <a:ext cx="333375" cy="508000"/>
            </a:xfrm>
            <a:custGeom>
              <a:avLst/>
              <a:gdLst>
                <a:gd name="T0" fmla="*/ 0 w 210"/>
                <a:gd name="T1" fmla="*/ 0 h 320"/>
                <a:gd name="T2" fmla="*/ 0 w 210"/>
                <a:gd name="T3" fmla="*/ 0 h 320"/>
                <a:gd name="T4" fmla="*/ 210 w 210"/>
                <a:gd name="T5" fmla="*/ 320 h 320"/>
                <a:gd name="T6" fmla="*/ 0 w 210"/>
                <a:gd name="T7" fmla="*/ 0 h 320"/>
              </a:gdLst>
              <a:ahLst/>
              <a:cxnLst>
                <a:cxn ang="0">
                  <a:pos x="T0" y="T1"/>
                </a:cxn>
                <a:cxn ang="0">
                  <a:pos x="T2" y="T3"/>
                </a:cxn>
                <a:cxn ang="0">
                  <a:pos x="T4" y="T5"/>
                </a:cxn>
                <a:cxn ang="0">
                  <a:pos x="T6" y="T7"/>
                </a:cxn>
              </a:cxnLst>
              <a:rect l="0" t="0" r="r" b="b"/>
              <a:pathLst>
                <a:path w="210" h="320">
                  <a:moveTo>
                    <a:pt x="0" y="0"/>
                  </a:moveTo>
                  <a:lnTo>
                    <a:pt x="0" y="0"/>
                  </a:lnTo>
                  <a:lnTo>
                    <a:pt x="210" y="32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5" name="Freeform 603"/>
            <p:cNvSpPr>
              <a:spLocks noEditPoints="1"/>
            </p:cNvSpPr>
            <p:nvPr/>
          </p:nvSpPr>
          <p:spPr bwMode="auto">
            <a:xfrm>
              <a:off x="3113088" y="5300663"/>
              <a:ext cx="657225" cy="687388"/>
            </a:xfrm>
            <a:custGeom>
              <a:avLst/>
              <a:gdLst>
                <a:gd name="T0" fmla="*/ 400 w 414"/>
                <a:gd name="T1" fmla="*/ 19 h 433"/>
                <a:gd name="T2" fmla="*/ 400 w 414"/>
                <a:gd name="T3" fmla="*/ 19 h 433"/>
                <a:gd name="T4" fmla="*/ 322 w 414"/>
                <a:gd name="T5" fmla="*/ 419 h 433"/>
                <a:gd name="T6" fmla="*/ 19 w 414"/>
                <a:gd name="T7" fmla="*/ 284 h 433"/>
                <a:gd name="T8" fmla="*/ 400 w 414"/>
                <a:gd name="T9" fmla="*/ 19 h 433"/>
                <a:gd name="T10" fmla="*/ 414 w 414"/>
                <a:gd name="T11" fmla="*/ 0 h 433"/>
                <a:gd name="T12" fmla="*/ 0 w 414"/>
                <a:gd name="T13" fmla="*/ 288 h 433"/>
                <a:gd name="T14" fmla="*/ 326 w 414"/>
                <a:gd name="T15" fmla="*/ 433 h 433"/>
                <a:gd name="T16" fmla="*/ 414 w 414"/>
                <a:gd name="T17"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33">
                  <a:moveTo>
                    <a:pt x="400" y="19"/>
                  </a:moveTo>
                  <a:lnTo>
                    <a:pt x="400" y="19"/>
                  </a:lnTo>
                  <a:lnTo>
                    <a:pt x="322" y="419"/>
                  </a:lnTo>
                  <a:lnTo>
                    <a:pt x="19" y="284"/>
                  </a:lnTo>
                  <a:lnTo>
                    <a:pt x="400" y="19"/>
                  </a:lnTo>
                  <a:moveTo>
                    <a:pt x="414" y="0"/>
                  </a:moveTo>
                  <a:lnTo>
                    <a:pt x="0" y="288"/>
                  </a:lnTo>
                  <a:lnTo>
                    <a:pt x="326" y="433"/>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6" name="Freeform 605"/>
            <p:cNvSpPr>
              <a:spLocks noEditPoints="1"/>
            </p:cNvSpPr>
            <p:nvPr/>
          </p:nvSpPr>
          <p:spPr bwMode="auto">
            <a:xfrm>
              <a:off x="5618163" y="3579813"/>
              <a:ext cx="695325" cy="514350"/>
            </a:xfrm>
            <a:custGeom>
              <a:avLst/>
              <a:gdLst>
                <a:gd name="T0" fmla="*/ 223 w 438"/>
                <a:gd name="T1" fmla="*/ 310 h 324"/>
                <a:gd name="T2" fmla="*/ 19 w 438"/>
                <a:gd name="T3" fmla="*/ 9 h 324"/>
                <a:gd name="T4" fmla="*/ 419 w 438"/>
                <a:gd name="T5" fmla="*/ 99 h 324"/>
                <a:gd name="T6" fmla="*/ 223 w 438"/>
                <a:gd name="T7" fmla="*/ 310 h 324"/>
                <a:gd name="T8" fmla="*/ 0 w 438"/>
                <a:gd name="T9" fmla="*/ 0 h 324"/>
                <a:gd name="T10" fmla="*/ 223 w 438"/>
                <a:gd name="T11" fmla="*/ 324 h 324"/>
                <a:gd name="T12" fmla="*/ 438 w 438"/>
                <a:gd name="T13" fmla="*/ 94 h 324"/>
                <a:gd name="T14" fmla="*/ 0 w 438"/>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8" h="324">
                  <a:moveTo>
                    <a:pt x="223" y="310"/>
                  </a:moveTo>
                  <a:lnTo>
                    <a:pt x="19" y="9"/>
                  </a:lnTo>
                  <a:lnTo>
                    <a:pt x="419" y="99"/>
                  </a:lnTo>
                  <a:lnTo>
                    <a:pt x="223" y="310"/>
                  </a:lnTo>
                  <a:moveTo>
                    <a:pt x="0" y="0"/>
                  </a:moveTo>
                  <a:lnTo>
                    <a:pt x="223" y="324"/>
                  </a:lnTo>
                  <a:lnTo>
                    <a:pt x="438" y="9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7" name="Freeform 1010"/>
            <p:cNvSpPr>
              <a:spLocks noEditPoints="1"/>
            </p:cNvSpPr>
            <p:nvPr/>
          </p:nvSpPr>
          <p:spPr bwMode="auto">
            <a:xfrm>
              <a:off x="4924425" y="1166813"/>
              <a:ext cx="569913" cy="954088"/>
            </a:xfrm>
            <a:custGeom>
              <a:avLst/>
              <a:gdLst>
                <a:gd name="T0" fmla="*/ 9 w 359"/>
                <a:gd name="T1" fmla="*/ 575 h 601"/>
                <a:gd name="T2" fmla="*/ 68 w 359"/>
                <a:gd name="T3" fmla="*/ 22 h 601"/>
                <a:gd name="T4" fmla="*/ 340 w 359"/>
                <a:gd name="T5" fmla="*/ 232 h 601"/>
                <a:gd name="T6" fmla="*/ 9 w 359"/>
                <a:gd name="T7" fmla="*/ 575 h 601"/>
                <a:gd name="T8" fmla="*/ 61 w 359"/>
                <a:gd name="T9" fmla="*/ 0 h 601"/>
                <a:gd name="T10" fmla="*/ 61 w 359"/>
                <a:gd name="T11" fmla="*/ 0 h 601"/>
                <a:gd name="T12" fmla="*/ 0 w 359"/>
                <a:gd name="T13" fmla="*/ 601 h 601"/>
                <a:gd name="T14" fmla="*/ 359 w 359"/>
                <a:gd name="T15" fmla="*/ 230 h 601"/>
                <a:gd name="T16" fmla="*/ 61 w 359"/>
                <a:gd name="T17"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601">
                  <a:moveTo>
                    <a:pt x="9" y="575"/>
                  </a:moveTo>
                  <a:lnTo>
                    <a:pt x="68" y="22"/>
                  </a:lnTo>
                  <a:lnTo>
                    <a:pt x="340" y="232"/>
                  </a:lnTo>
                  <a:lnTo>
                    <a:pt x="9" y="575"/>
                  </a:lnTo>
                  <a:moveTo>
                    <a:pt x="61" y="0"/>
                  </a:moveTo>
                  <a:lnTo>
                    <a:pt x="61" y="0"/>
                  </a:lnTo>
                  <a:lnTo>
                    <a:pt x="0" y="601"/>
                  </a:lnTo>
                  <a:lnTo>
                    <a:pt x="359" y="230"/>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8" name="Freeform 1012"/>
            <p:cNvSpPr>
              <a:spLocks noEditPoints="1"/>
            </p:cNvSpPr>
            <p:nvPr/>
          </p:nvSpPr>
          <p:spPr bwMode="auto">
            <a:xfrm>
              <a:off x="5021263" y="1047750"/>
              <a:ext cx="954088" cy="484188"/>
            </a:xfrm>
            <a:custGeom>
              <a:avLst/>
              <a:gdLst>
                <a:gd name="T0" fmla="*/ 580 w 601"/>
                <a:gd name="T1" fmla="*/ 9 h 305"/>
                <a:gd name="T2" fmla="*/ 580 w 601"/>
                <a:gd name="T3" fmla="*/ 9 h 305"/>
                <a:gd name="T4" fmla="*/ 298 w 601"/>
                <a:gd name="T5" fmla="*/ 288 h 305"/>
                <a:gd name="T6" fmla="*/ 26 w 601"/>
                <a:gd name="T7" fmla="*/ 78 h 305"/>
                <a:gd name="T8" fmla="*/ 580 w 601"/>
                <a:gd name="T9" fmla="*/ 9 h 305"/>
                <a:gd name="T10" fmla="*/ 601 w 601"/>
                <a:gd name="T11" fmla="*/ 0 h 305"/>
                <a:gd name="T12" fmla="*/ 0 w 601"/>
                <a:gd name="T13" fmla="*/ 75 h 305"/>
                <a:gd name="T14" fmla="*/ 298 w 601"/>
                <a:gd name="T15" fmla="*/ 305 h 305"/>
                <a:gd name="T16" fmla="*/ 601 w 601"/>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305">
                  <a:moveTo>
                    <a:pt x="580" y="9"/>
                  </a:moveTo>
                  <a:lnTo>
                    <a:pt x="580" y="9"/>
                  </a:lnTo>
                  <a:lnTo>
                    <a:pt x="298" y="288"/>
                  </a:lnTo>
                  <a:lnTo>
                    <a:pt x="26" y="78"/>
                  </a:lnTo>
                  <a:lnTo>
                    <a:pt x="580" y="9"/>
                  </a:lnTo>
                  <a:moveTo>
                    <a:pt x="601" y="0"/>
                  </a:moveTo>
                  <a:lnTo>
                    <a:pt x="0" y="75"/>
                  </a:lnTo>
                  <a:lnTo>
                    <a:pt x="298" y="305"/>
                  </a:lnTo>
                  <a:lnTo>
                    <a:pt x="6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9" name="Freeform 1014"/>
            <p:cNvSpPr>
              <a:spLocks noEditPoints="1"/>
            </p:cNvSpPr>
            <p:nvPr/>
          </p:nvSpPr>
          <p:spPr bwMode="auto">
            <a:xfrm>
              <a:off x="4611688" y="1166813"/>
              <a:ext cx="409575" cy="954088"/>
            </a:xfrm>
            <a:custGeom>
              <a:avLst/>
              <a:gdLst>
                <a:gd name="T0" fmla="*/ 249 w 258"/>
                <a:gd name="T1" fmla="*/ 22 h 601"/>
                <a:gd name="T2" fmla="*/ 249 w 258"/>
                <a:gd name="T3" fmla="*/ 22 h 601"/>
                <a:gd name="T4" fmla="*/ 192 w 258"/>
                <a:gd name="T5" fmla="*/ 573 h 601"/>
                <a:gd name="T6" fmla="*/ 12 w 258"/>
                <a:gd name="T7" fmla="*/ 164 h 601"/>
                <a:gd name="T8" fmla="*/ 249 w 258"/>
                <a:gd name="T9" fmla="*/ 22 h 601"/>
                <a:gd name="T10" fmla="*/ 258 w 258"/>
                <a:gd name="T11" fmla="*/ 0 h 601"/>
                <a:gd name="T12" fmla="*/ 0 w 258"/>
                <a:gd name="T13" fmla="*/ 154 h 601"/>
                <a:gd name="T14" fmla="*/ 197 w 258"/>
                <a:gd name="T15" fmla="*/ 601 h 601"/>
                <a:gd name="T16" fmla="*/ 258 w 258"/>
                <a:gd name="T17"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601">
                  <a:moveTo>
                    <a:pt x="249" y="22"/>
                  </a:moveTo>
                  <a:lnTo>
                    <a:pt x="249" y="22"/>
                  </a:lnTo>
                  <a:lnTo>
                    <a:pt x="192" y="573"/>
                  </a:lnTo>
                  <a:lnTo>
                    <a:pt x="12" y="164"/>
                  </a:lnTo>
                  <a:lnTo>
                    <a:pt x="249" y="22"/>
                  </a:lnTo>
                  <a:moveTo>
                    <a:pt x="258" y="0"/>
                  </a:moveTo>
                  <a:lnTo>
                    <a:pt x="0" y="154"/>
                  </a:lnTo>
                  <a:lnTo>
                    <a:pt x="197" y="601"/>
                  </a:lnTo>
                  <a:lnTo>
                    <a:pt x="2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0" name="Freeform 1016"/>
            <p:cNvSpPr>
              <a:spLocks noEditPoints="1"/>
            </p:cNvSpPr>
            <p:nvPr/>
          </p:nvSpPr>
          <p:spPr bwMode="auto">
            <a:xfrm>
              <a:off x="4641850" y="520700"/>
              <a:ext cx="442913" cy="646113"/>
            </a:xfrm>
            <a:custGeom>
              <a:avLst/>
              <a:gdLst>
                <a:gd name="T0" fmla="*/ 234 w 279"/>
                <a:gd name="T1" fmla="*/ 384 h 407"/>
                <a:gd name="T2" fmla="*/ 14 w 279"/>
                <a:gd name="T3" fmla="*/ 12 h 407"/>
                <a:gd name="T4" fmla="*/ 270 w 279"/>
                <a:gd name="T5" fmla="*/ 31 h 407"/>
                <a:gd name="T6" fmla="*/ 234 w 279"/>
                <a:gd name="T7" fmla="*/ 384 h 407"/>
                <a:gd name="T8" fmla="*/ 0 w 279"/>
                <a:gd name="T9" fmla="*/ 0 h 407"/>
                <a:gd name="T10" fmla="*/ 239 w 279"/>
                <a:gd name="T11" fmla="*/ 407 h 407"/>
                <a:gd name="T12" fmla="*/ 279 w 279"/>
                <a:gd name="T13" fmla="*/ 22 h 407"/>
                <a:gd name="T14" fmla="*/ 0 w 279"/>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07">
                  <a:moveTo>
                    <a:pt x="234" y="384"/>
                  </a:moveTo>
                  <a:lnTo>
                    <a:pt x="14" y="12"/>
                  </a:lnTo>
                  <a:lnTo>
                    <a:pt x="270" y="31"/>
                  </a:lnTo>
                  <a:lnTo>
                    <a:pt x="234" y="384"/>
                  </a:lnTo>
                  <a:moveTo>
                    <a:pt x="0" y="0"/>
                  </a:moveTo>
                  <a:lnTo>
                    <a:pt x="239" y="407"/>
                  </a:lnTo>
                  <a:lnTo>
                    <a:pt x="279"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1" name="Freeform 1018"/>
            <p:cNvSpPr>
              <a:spLocks noEditPoints="1"/>
            </p:cNvSpPr>
            <p:nvPr/>
          </p:nvSpPr>
          <p:spPr bwMode="auto">
            <a:xfrm>
              <a:off x="5021263" y="762000"/>
              <a:ext cx="954088" cy="404813"/>
            </a:xfrm>
            <a:custGeom>
              <a:avLst/>
              <a:gdLst>
                <a:gd name="T0" fmla="*/ 24 w 601"/>
                <a:gd name="T1" fmla="*/ 246 h 255"/>
                <a:gd name="T2" fmla="*/ 220 w 601"/>
                <a:gd name="T3" fmla="*/ 12 h 255"/>
                <a:gd name="T4" fmla="*/ 578 w 601"/>
                <a:gd name="T5" fmla="*/ 177 h 255"/>
                <a:gd name="T6" fmla="*/ 24 w 601"/>
                <a:gd name="T7" fmla="*/ 246 h 255"/>
                <a:gd name="T8" fmla="*/ 216 w 601"/>
                <a:gd name="T9" fmla="*/ 0 h 255"/>
                <a:gd name="T10" fmla="*/ 216 w 601"/>
                <a:gd name="T11" fmla="*/ 0 h 255"/>
                <a:gd name="T12" fmla="*/ 0 w 601"/>
                <a:gd name="T13" fmla="*/ 255 h 255"/>
                <a:gd name="T14" fmla="*/ 601 w 601"/>
                <a:gd name="T15" fmla="*/ 180 h 255"/>
                <a:gd name="T16" fmla="*/ 216 w 601"/>
                <a:gd name="T1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255">
                  <a:moveTo>
                    <a:pt x="24" y="246"/>
                  </a:moveTo>
                  <a:lnTo>
                    <a:pt x="220" y="12"/>
                  </a:lnTo>
                  <a:lnTo>
                    <a:pt x="578" y="177"/>
                  </a:lnTo>
                  <a:lnTo>
                    <a:pt x="24" y="246"/>
                  </a:lnTo>
                  <a:moveTo>
                    <a:pt x="216" y="0"/>
                  </a:moveTo>
                  <a:lnTo>
                    <a:pt x="216" y="0"/>
                  </a:lnTo>
                  <a:lnTo>
                    <a:pt x="0" y="255"/>
                  </a:lnTo>
                  <a:lnTo>
                    <a:pt x="601" y="180"/>
                  </a:lnTo>
                  <a:lnTo>
                    <a:pt x="2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2" name="Freeform 1020"/>
            <p:cNvSpPr>
              <a:spLocks noEditPoints="1"/>
            </p:cNvSpPr>
            <p:nvPr/>
          </p:nvSpPr>
          <p:spPr bwMode="auto">
            <a:xfrm>
              <a:off x="5021263" y="555625"/>
              <a:ext cx="342900" cy="611188"/>
            </a:xfrm>
            <a:custGeom>
              <a:avLst/>
              <a:gdLst>
                <a:gd name="T0" fmla="*/ 7 w 216"/>
                <a:gd name="T1" fmla="*/ 366 h 385"/>
                <a:gd name="T2" fmla="*/ 43 w 216"/>
                <a:gd name="T3" fmla="*/ 14 h 385"/>
                <a:gd name="T4" fmla="*/ 206 w 216"/>
                <a:gd name="T5" fmla="*/ 132 h 385"/>
                <a:gd name="T6" fmla="*/ 7 w 216"/>
                <a:gd name="T7" fmla="*/ 366 h 385"/>
                <a:gd name="T8" fmla="*/ 40 w 216"/>
                <a:gd name="T9" fmla="*/ 0 h 385"/>
                <a:gd name="T10" fmla="*/ 40 w 216"/>
                <a:gd name="T11" fmla="*/ 0 h 385"/>
                <a:gd name="T12" fmla="*/ 0 w 216"/>
                <a:gd name="T13" fmla="*/ 385 h 385"/>
                <a:gd name="T14" fmla="*/ 216 w 216"/>
                <a:gd name="T15" fmla="*/ 130 h 385"/>
                <a:gd name="T16" fmla="*/ 40 w 216"/>
                <a:gd name="T1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85">
                  <a:moveTo>
                    <a:pt x="7" y="366"/>
                  </a:moveTo>
                  <a:lnTo>
                    <a:pt x="43" y="14"/>
                  </a:lnTo>
                  <a:lnTo>
                    <a:pt x="206" y="132"/>
                  </a:lnTo>
                  <a:lnTo>
                    <a:pt x="7" y="366"/>
                  </a:lnTo>
                  <a:moveTo>
                    <a:pt x="40" y="0"/>
                  </a:moveTo>
                  <a:lnTo>
                    <a:pt x="40" y="0"/>
                  </a:lnTo>
                  <a:lnTo>
                    <a:pt x="0" y="385"/>
                  </a:lnTo>
                  <a:lnTo>
                    <a:pt x="216" y="13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D7B8174-A693-475F-A1F4-1E4C41953E8A}" type="slidenum">
              <a:rPr lang="en-US" altLang="zh-CN"/>
            </a:fld>
            <a:endParaRPr lang="en-US" altLang="zh-C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grpSp>
        <p:nvGrpSpPr>
          <p:cNvPr id="2" name="组合 1"/>
          <p:cNvGrpSpPr/>
          <p:nvPr userDrawn="1"/>
        </p:nvGrpSpPr>
        <p:grpSpPr>
          <a:xfrm>
            <a:off x="0" y="6400800"/>
            <a:ext cx="9144000" cy="457200"/>
            <a:chOff x="0" y="6217920"/>
            <a:chExt cx="12192000" cy="640080"/>
          </a:xfrm>
        </p:grpSpPr>
        <p:sp>
          <p:nvSpPr>
            <p:cNvPr id="3" name="矩形 2"/>
            <p:cNvSpPr/>
            <p:nvPr/>
          </p:nvSpPr>
          <p:spPr>
            <a:xfrm>
              <a:off x="0" y="6217920"/>
              <a:ext cx="1234440" cy="640080"/>
            </a:xfrm>
            <a:prstGeom prst="rect">
              <a:avLst/>
            </a:prstGeom>
            <a:solidFill>
              <a:srgbClr val="6B3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234440" y="6217920"/>
              <a:ext cx="10957560" cy="640080"/>
            </a:xfrm>
            <a:prstGeom prst="rect">
              <a:avLst/>
            </a:prstGeom>
            <a:solidFill>
              <a:srgbClr val="F18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11F3236-BE0E-4E62-A2F9-2E7208842E73}"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5" Type="http://schemas.openxmlformats.org/officeDocument/2006/relationships/theme" Target="../theme/theme4.xml"/><Relationship Id="rId14" Type="http://schemas.openxmlformats.org/officeDocument/2006/relationships/image" Target="../media/image1.jpeg"/><Relationship Id="rId13" Type="http://schemas.openxmlformats.org/officeDocument/2006/relationships/slideLayout" Target="../slideLayouts/slideLayout50.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5.xml"/><Relationship Id="rId14" Type="http://schemas.openxmlformats.org/officeDocument/2006/relationships/image" Target="../media/image1.jpeg"/><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2.xml"/><Relationship Id="rId8" Type="http://schemas.openxmlformats.org/officeDocument/2006/relationships/slideLayout" Target="../slideLayouts/slideLayout71.xml"/><Relationship Id="rId7" Type="http://schemas.openxmlformats.org/officeDocument/2006/relationships/slideLayout" Target="../slideLayouts/slideLayout70.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3" Type="http://schemas.openxmlformats.org/officeDocument/2006/relationships/slideLayout" Target="../slideLayouts/slideLayout66.xml"/><Relationship Id="rId2" Type="http://schemas.openxmlformats.org/officeDocument/2006/relationships/slideLayout" Target="../slideLayouts/slideLayout65.xml"/><Relationship Id="rId17" Type="http://schemas.openxmlformats.org/officeDocument/2006/relationships/theme" Target="../theme/theme6.xml"/><Relationship Id="rId16" Type="http://schemas.openxmlformats.org/officeDocument/2006/relationships/image" Target="../media/image1.jpeg"/><Relationship Id="rId15" Type="http://schemas.openxmlformats.org/officeDocument/2006/relationships/slideLayout" Target="../slideLayouts/slideLayout78.xml"/><Relationship Id="rId14" Type="http://schemas.openxmlformats.org/officeDocument/2006/relationships/slideLayout" Target="../slideLayouts/slideLayout77.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7" Type="http://schemas.microsoft.com/office/2007/relationships/hdphoto" Target="../media/image5.wdp"/><Relationship Id="rId6" Type="http://schemas.openxmlformats.org/officeDocument/2006/relationships/image" Target="../media/image4.png"/><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0" y="190500"/>
            <a:ext cx="70104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1524000" y="1905000"/>
            <a:ext cx="7010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9396" name="Rectangle 4"/>
          <p:cNvSpPr>
            <a:spLocks noGrp="1" noChangeArrowheads="1"/>
          </p:cNvSpPr>
          <p:nvPr>
            <p:ph type="dt" sz="half" idx="2"/>
          </p:nvPr>
        </p:nvSpPr>
        <p:spPr bwMode="auto">
          <a:xfrm>
            <a:off x="66294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000">
                <a:ea typeface="宋体" panose="02010600030101010101" pitchFamily="2" charset="-122"/>
              </a:defRPr>
            </a:lvl1pPr>
          </a:lstStyle>
          <a:p>
            <a:pPr>
              <a:defRPr/>
            </a:pPr>
            <a:endParaRPr lang="en-US" altLang="zh-CN"/>
          </a:p>
        </p:txBody>
      </p:sp>
      <p:sp>
        <p:nvSpPr>
          <p:cNvPr id="59397" name="Rectangle 5"/>
          <p:cNvSpPr>
            <a:spLocks noGrp="1" noChangeArrowheads="1"/>
          </p:cNvSpPr>
          <p:nvPr>
            <p:ph type="ftr" sz="quarter" idx="3"/>
          </p:nvPr>
        </p:nvSpPr>
        <p:spPr bwMode="auto">
          <a:xfrm>
            <a:off x="32766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000">
                <a:ea typeface="宋体" panose="02010600030101010101" pitchFamily="2" charset="-122"/>
              </a:defRPr>
            </a:lvl1pPr>
          </a:lstStyle>
          <a:p>
            <a:pPr>
              <a:defRPr/>
            </a:pPr>
            <a:endParaRPr lang="en-US" altLang="zh-CN"/>
          </a:p>
        </p:txBody>
      </p:sp>
      <p:sp>
        <p:nvSpPr>
          <p:cNvPr id="59398" name="Rectangle 6"/>
          <p:cNvSpPr>
            <a:spLocks noGrp="1" noChangeArrowheads="1"/>
          </p:cNvSpPr>
          <p:nvPr>
            <p:ph type="sldNum" sz="quarter" idx="4"/>
          </p:nvPr>
        </p:nvSpPr>
        <p:spPr bwMode="auto">
          <a:xfrm>
            <a:off x="1524000" y="6248400"/>
            <a:ext cx="1295400" cy="457200"/>
          </a:xfrm>
          <a:prstGeom prst="rect">
            <a:avLst/>
          </a:prstGeom>
          <a:noFill/>
          <a:ln w="9525">
            <a:noFill/>
            <a:miter lim="800000"/>
          </a:ln>
          <a:effectLst/>
        </p:spPr>
        <p:txBody>
          <a:bodyPr vert="horz" wrap="square" lIns="91440" tIns="45720" rIns="91440" bIns="45720" numCol="1" anchor="t" anchorCtr="0" compatLnSpc="1"/>
          <a:lstStyle>
            <a:lvl1pPr>
              <a:defRPr sz="1400">
                <a:ea typeface="宋体" panose="02010600030101010101" pitchFamily="2" charset="-122"/>
              </a:defRPr>
            </a:lvl1pPr>
          </a:lstStyle>
          <a:p>
            <a:pPr>
              <a:defRPr/>
            </a:pPr>
            <a:fld id="{B67214BB-AC68-423F-88AD-A8F208CBF8B1}" type="slidenum">
              <a:rPr lang="en-US" altLang="zh-CN"/>
            </a:fld>
            <a:endParaRPr lang="en-US" altLang="zh-CN"/>
          </a:p>
        </p:txBody>
      </p:sp>
      <p:sp>
        <p:nvSpPr>
          <p:cNvPr id="1031" name="Line 7"/>
          <p:cNvSpPr>
            <a:spLocks noChangeShapeType="1"/>
          </p:cNvSpPr>
          <p:nvPr/>
        </p:nvSpPr>
        <p:spPr bwMode="auto">
          <a:xfrm flipV="1">
            <a:off x="1371600" y="304800"/>
            <a:ext cx="0" cy="129540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2" name="Oval 8"/>
          <p:cNvSpPr>
            <a:spLocks noChangeArrowheads="1"/>
          </p:cNvSpPr>
          <p:nvPr/>
        </p:nvSpPr>
        <p:spPr bwMode="auto">
          <a:xfrm>
            <a:off x="152400" y="838200"/>
            <a:ext cx="228600" cy="228600"/>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2400">
              <a:latin typeface="Times New Roman" panose="02020603050405020304" pitchFamily="18" charset="0"/>
            </a:endParaRPr>
          </a:p>
        </p:txBody>
      </p:sp>
      <p:sp>
        <p:nvSpPr>
          <p:cNvPr id="1033" name="Oval 9"/>
          <p:cNvSpPr>
            <a:spLocks noChangeArrowheads="1"/>
          </p:cNvSpPr>
          <p:nvPr/>
        </p:nvSpPr>
        <p:spPr bwMode="auto">
          <a:xfrm>
            <a:off x="539750" y="838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2400">
              <a:latin typeface="Times New Roman" panose="02020603050405020304" pitchFamily="18" charset="0"/>
            </a:endParaRPr>
          </a:p>
        </p:txBody>
      </p:sp>
      <p:sp>
        <p:nvSpPr>
          <p:cNvPr id="1034" name="Oval 10"/>
          <p:cNvSpPr>
            <a:spLocks noChangeArrowheads="1"/>
          </p:cNvSpPr>
          <p:nvPr/>
        </p:nvSpPr>
        <p:spPr bwMode="auto">
          <a:xfrm>
            <a:off x="927100" y="838200"/>
            <a:ext cx="228600" cy="2286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240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2"/>
          </a:solidFill>
          <a:latin typeface="+mn-lt"/>
          <a:ea typeface="+mn-ea"/>
        </a:defRPr>
      </a:lvl4pPr>
      <a:lvl5pPr marL="2057400" indent="-228600" algn="l" rtl="0" eaLnBrk="0" fontAlgn="base" hangingPunct="0">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9388" y="188913"/>
            <a:ext cx="7488237" cy="1143000"/>
          </a:xfrm>
          <a:prstGeom prst="rect">
            <a:avLst/>
          </a:prstGeom>
          <a:noFill/>
          <a:ln w="9525">
            <a:noFill/>
            <a:miter lim="800000"/>
          </a:ln>
          <a:effectLst/>
        </p:spPr>
        <p:txBody>
          <a:bodyPr vert="horz" wrap="square" lIns="91440" tIns="45720" rIns="91440" bIns="45720" numCol="1" anchor="ctr" anchorCtr="0" compatLnSpc="1">
            <a:normAutofit/>
          </a:bodyPr>
          <a:lstStyle/>
          <a:p>
            <a:pPr lvl="0"/>
            <a:r>
              <a:rPr lang="zh-CN" altLang="en-US" dirty="0"/>
              <a:t>单击此处编辑母版标题样式</a:t>
            </a:r>
            <a:endParaRPr lang="zh-CN" altLang="en-US" dirty="0"/>
          </a:p>
        </p:txBody>
      </p:sp>
      <p:sp>
        <p:nvSpPr>
          <p:cNvPr id="1027" name="Rectangle 3"/>
          <p:cNvSpPr>
            <a:spLocks noGrp="1" noChangeArrowheads="1"/>
          </p:cNvSpPr>
          <p:nvPr>
            <p:ph type="body" idx="1"/>
          </p:nvPr>
        </p:nvSpPr>
        <p:spPr bwMode="auto">
          <a:xfrm>
            <a:off x="179388" y="1484313"/>
            <a:ext cx="8713787" cy="4824412"/>
          </a:xfrm>
          <a:prstGeom prst="rect">
            <a:avLst/>
          </a:prstGeom>
          <a:noFill/>
          <a:ln w="9525">
            <a:noFill/>
            <a:miter lim="800000"/>
          </a:ln>
          <a:effectLst/>
        </p:spPr>
        <p:txBody>
          <a:bodyPr vert="horz" wrap="square" lIns="91440" tIns="45720" rIns="91440" bIns="45720" numCol="1" anchor="t" anchorCtr="0" compatLnSpc="1">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22275" y="6337300"/>
            <a:ext cx="2133600" cy="476250"/>
          </a:xfrm>
          <a:prstGeom prst="rect">
            <a:avLst/>
          </a:prstGeom>
          <a:noFill/>
          <a:ln w="9525">
            <a:noFill/>
            <a:miter lim="800000"/>
          </a:ln>
          <a:effectLst/>
        </p:spPr>
        <p:txBody>
          <a:bodyPr vert="horz" wrap="square" lIns="91440" tIns="45720" rIns="91440" bIns="45720" numCol="1" anchor="t" anchorCtr="0" compatLnSpc="1">
            <a:normAutofit/>
          </a:bodyPr>
          <a:lstStyle>
            <a:lvl1pPr>
              <a:defRPr sz="1400" b="1">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337300"/>
            <a:ext cx="2895600" cy="476250"/>
          </a:xfrm>
          <a:prstGeom prst="rect">
            <a:avLst/>
          </a:prstGeom>
          <a:noFill/>
          <a:ln w="9525">
            <a:noFill/>
            <a:miter lim="800000"/>
          </a:ln>
          <a:effectLst/>
        </p:spPr>
        <p:txBody>
          <a:bodyPr vert="horz" wrap="square" lIns="91440" tIns="45720" rIns="91440" bIns="45720" numCol="1" anchor="t" anchorCtr="0" compatLnSpc="1">
            <a:normAutofit/>
          </a:bodyPr>
          <a:lstStyle>
            <a:lvl1pPr algn="ctr">
              <a:defRPr sz="1400" b="1">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337300"/>
            <a:ext cx="2133600" cy="476250"/>
          </a:xfrm>
          <a:prstGeom prst="rect">
            <a:avLst/>
          </a:prstGeom>
          <a:noFill/>
          <a:ln w="9525">
            <a:noFill/>
            <a:miter lim="800000"/>
          </a:ln>
          <a:effectLst/>
        </p:spPr>
        <p:txBody>
          <a:bodyPr vert="horz" wrap="square" lIns="91440" tIns="45720" rIns="91440" bIns="45720" numCol="1" anchor="t" anchorCtr="0" compatLnSpc="1">
            <a:normAutofit/>
          </a:bodyPr>
          <a:lstStyle>
            <a:lvl1pPr algn="r">
              <a:defRPr sz="1400" b="1">
                <a:latin typeface="+mn-lt"/>
              </a:defRPr>
            </a:lvl1pPr>
          </a:lstStyle>
          <a:p>
            <a:pPr>
              <a:defRPr/>
            </a:pPr>
            <a:fld id="{D2EC6BAE-F120-4470-ACAD-745E14EF0AC8}" type="slidenum">
              <a:rPr lang="zh-CN" altLang="en-US" smtClean="0"/>
            </a:fld>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2pPr>
      <a:lvl3pPr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3pPr>
      <a:lvl4pPr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4pPr>
      <a:lvl5pPr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5pPr>
      <a:lvl6pPr marL="457200"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6pPr>
      <a:lvl7pPr marL="914400"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7pPr>
      <a:lvl8pPr marL="1371600"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8pPr>
      <a:lvl9pPr marL="1828800"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9pPr>
    </p:titleStyle>
    <p:bodyStyle>
      <a:lvl1pPr marL="342900" indent="-342900" algn="l" rtl="0" eaLnBrk="1" fontAlgn="base" hangingPunct="1">
        <a:spcBef>
          <a:spcPct val="20000"/>
        </a:spcBef>
        <a:spcAft>
          <a:spcPct val="0"/>
        </a:spcAft>
        <a:buFont typeface="Wingdings" panose="05000000000000000000" pitchFamily="2" charset="2"/>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bwMode="auto">
          <a:xfrm>
            <a:off x="179388" y="188913"/>
            <a:ext cx="7488237"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46435" name="Rectangle 3"/>
          <p:cNvSpPr>
            <a:spLocks noGrp="1" noChangeArrowheads="1"/>
          </p:cNvSpPr>
          <p:nvPr>
            <p:ph type="body" idx="1"/>
          </p:nvPr>
        </p:nvSpPr>
        <p:spPr bwMode="auto">
          <a:xfrm>
            <a:off x="179388" y="1484313"/>
            <a:ext cx="8713787" cy="4824412"/>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46436" name="Rectangle 4"/>
          <p:cNvSpPr>
            <a:spLocks noGrp="1" noChangeArrowheads="1"/>
          </p:cNvSpPr>
          <p:nvPr>
            <p:ph type="dt" sz="half" idx="2"/>
          </p:nvPr>
        </p:nvSpPr>
        <p:spPr bwMode="auto">
          <a:xfrm>
            <a:off x="422275" y="6337300"/>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b="1">
                <a:latin typeface="+mn-ea"/>
              </a:defRPr>
            </a:lvl1pPr>
          </a:lstStyle>
          <a:p>
            <a:endParaRPr lang="en-US" altLang="zh-CN"/>
          </a:p>
        </p:txBody>
      </p:sp>
      <p:sp>
        <p:nvSpPr>
          <p:cNvPr id="146437" name="Rectangle 5"/>
          <p:cNvSpPr>
            <a:spLocks noGrp="1" noChangeArrowheads="1"/>
          </p:cNvSpPr>
          <p:nvPr>
            <p:ph type="ftr" sz="quarter" idx="3"/>
          </p:nvPr>
        </p:nvSpPr>
        <p:spPr bwMode="auto">
          <a:xfrm>
            <a:off x="3124200" y="6337300"/>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b="1">
                <a:latin typeface="+mn-ea"/>
              </a:defRPr>
            </a:lvl1pPr>
          </a:lstStyle>
          <a:p>
            <a:endParaRPr lang="en-US" altLang="zh-CN"/>
          </a:p>
        </p:txBody>
      </p:sp>
      <p:sp>
        <p:nvSpPr>
          <p:cNvPr id="146438" name="Rectangle 6"/>
          <p:cNvSpPr>
            <a:spLocks noGrp="1" noChangeArrowheads="1"/>
          </p:cNvSpPr>
          <p:nvPr>
            <p:ph type="sldNum" sz="quarter" idx="4"/>
          </p:nvPr>
        </p:nvSpPr>
        <p:spPr bwMode="auto">
          <a:xfrm>
            <a:off x="6553200" y="63373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b="1">
                <a:latin typeface="+mn-ea"/>
              </a:defRPr>
            </a:lvl1pPr>
          </a:lstStyle>
          <a:p>
            <a:fld id="{EC46DE13-0237-4AA2-A8C2-86717D43E171}" type="slidenum">
              <a:rPr lang="en-US" altLang="zh-CN"/>
            </a:fld>
            <a:endParaRPr lang="en-US" altLang="zh-CN"/>
          </a:p>
        </p:txBody>
      </p:sp>
      <p:pic>
        <p:nvPicPr>
          <p:cNvPr id="146439" name="Picture 7" descr="PPT头(航母2)"/>
          <p:cNvPicPr>
            <a:picLocks noChangeAspect="1" noChangeArrowheads="1"/>
          </p:cNvPicPr>
          <p:nvPr/>
        </p:nvPicPr>
        <p:blipFill>
          <a:blip r:embed="rId12" cstate="print"/>
          <a:srcRect/>
          <a:stretch>
            <a:fillRect/>
          </a:stretch>
        </p:blipFill>
        <p:spPr bwMode="auto">
          <a:xfrm>
            <a:off x="0" y="0"/>
            <a:ext cx="9144000" cy="1374775"/>
          </a:xfrm>
          <a:prstGeom prst="rect">
            <a:avLst/>
          </a:prstGeom>
          <a:noFill/>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2pPr>
      <a:lvl3pPr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3pPr>
      <a:lvl4pPr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4pPr>
      <a:lvl5pPr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9pPr>
    </p:titleStyle>
    <p:bodyStyle>
      <a:lvl1pPr marL="342900" indent="-342900" algn="l" rtl="0" fontAlgn="base">
        <a:spcBef>
          <a:spcPct val="20000"/>
        </a:spcBef>
        <a:spcAft>
          <a:spcPct val="0"/>
        </a:spcAft>
        <a:buFont typeface="Wingdings" panose="05000000000000000000"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bwMode="auto">
          <a:xfrm>
            <a:off x="179388" y="188913"/>
            <a:ext cx="7488237"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2099" name="Rectangle 3"/>
          <p:cNvSpPr>
            <a:spLocks noGrp="1" noChangeArrowheads="1"/>
          </p:cNvSpPr>
          <p:nvPr>
            <p:ph type="body" idx="1"/>
          </p:nvPr>
        </p:nvSpPr>
        <p:spPr bwMode="auto">
          <a:xfrm>
            <a:off x="179388" y="1484313"/>
            <a:ext cx="8713787" cy="4824412"/>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32100" name="Rectangle 4"/>
          <p:cNvSpPr>
            <a:spLocks noGrp="1" noChangeArrowheads="1"/>
          </p:cNvSpPr>
          <p:nvPr>
            <p:ph type="dt" sz="half" idx="2"/>
          </p:nvPr>
        </p:nvSpPr>
        <p:spPr bwMode="auto">
          <a:xfrm>
            <a:off x="422275" y="6337300"/>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b="1">
                <a:latin typeface="+mn-ea"/>
              </a:defRPr>
            </a:lvl1pPr>
          </a:lstStyle>
          <a:p>
            <a:endParaRPr lang="en-US" altLang="zh-CN"/>
          </a:p>
        </p:txBody>
      </p:sp>
      <p:sp>
        <p:nvSpPr>
          <p:cNvPr id="132101" name="Rectangle 5"/>
          <p:cNvSpPr>
            <a:spLocks noGrp="1" noChangeArrowheads="1"/>
          </p:cNvSpPr>
          <p:nvPr>
            <p:ph type="ftr" sz="quarter" idx="3"/>
          </p:nvPr>
        </p:nvSpPr>
        <p:spPr bwMode="auto">
          <a:xfrm>
            <a:off x="3124200" y="6337300"/>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b="1">
                <a:latin typeface="+mn-ea"/>
              </a:defRPr>
            </a:lvl1pPr>
          </a:lstStyle>
          <a:p>
            <a:endParaRPr lang="en-US" altLang="zh-CN"/>
          </a:p>
        </p:txBody>
      </p:sp>
      <p:sp>
        <p:nvSpPr>
          <p:cNvPr id="132102" name="Rectangle 6"/>
          <p:cNvSpPr>
            <a:spLocks noGrp="1" noChangeArrowheads="1"/>
          </p:cNvSpPr>
          <p:nvPr>
            <p:ph type="sldNum" sz="quarter" idx="4"/>
          </p:nvPr>
        </p:nvSpPr>
        <p:spPr bwMode="auto">
          <a:xfrm>
            <a:off x="6553200" y="63373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b="1">
                <a:latin typeface="+mn-ea"/>
              </a:defRPr>
            </a:lvl1pPr>
          </a:lstStyle>
          <a:p>
            <a:fld id="{7DAA3899-F4A3-495B-ADC5-303FC9065B05}" type="slidenum">
              <a:rPr lang="en-US" altLang="zh-CN"/>
            </a:fld>
            <a:endParaRPr lang="en-US" altLang="zh-CN"/>
          </a:p>
        </p:txBody>
      </p:sp>
      <p:pic>
        <p:nvPicPr>
          <p:cNvPr id="132103" name="Picture 7" descr="PPT头(航母2)"/>
          <p:cNvPicPr>
            <a:picLocks noChangeAspect="1" noChangeArrowheads="1"/>
          </p:cNvPicPr>
          <p:nvPr/>
        </p:nvPicPr>
        <p:blipFill>
          <a:blip r:embed="rId14" cstate="print"/>
          <a:srcRect/>
          <a:stretch>
            <a:fillRect/>
          </a:stretch>
        </p:blipFill>
        <p:spPr bwMode="auto">
          <a:xfrm>
            <a:off x="0" y="0"/>
            <a:ext cx="9144000" cy="1374775"/>
          </a:xfrm>
          <a:prstGeom prst="rect">
            <a:avLst/>
          </a:prstGeom>
          <a:noFill/>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2pPr>
      <a:lvl3pPr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3pPr>
      <a:lvl4pPr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4pPr>
      <a:lvl5pPr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9pPr>
    </p:titleStyle>
    <p:bodyStyle>
      <a:lvl1pPr marL="342900" indent="-342900" algn="l" rtl="0" fontAlgn="base">
        <a:spcBef>
          <a:spcPct val="20000"/>
        </a:spcBef>
        <a:spcAft>
          <a:spcPct val="0"/>
        </a:spcAft>
        <a:buFont typeface="Wingdings" panose="05000000000000000000"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79388" y="188913"/>
            <a:ext cx="7488237"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Rectangle 3"/>
          <p:cNvSpPr>
            <a:spLocks noGrp="1" noChangeArrowheads="1"/>
          </p:cNvSpPr>
          <p:nvPr>
            <p:ph type="body" idx="1"/>
          </p:nvPr>
        </p:nvSpPr>
        <p:spPr bwMode="auto">
          <a:xfrm>
            <a:off x="179388" y="1484313"/>
            <a:ext cx="8713787" cy="48244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22884" name="Rectangle 4"/>
          <p:cNvSpPr>
            <a:spLocks noGrp="1" noChangeArrowheads="1"/>
          </p:cNvSpPr>
          <p:nvPr>
            <p:ph type="dt" sz="half" idx="2"/>
          </p:nvPr>
        </p:nvSpPr>
        <p:spPr bwMode="auto">
          <a:xfrm>
            <a:off x="422275" y="6337300"/>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b="1">
                <a:latin typeface="+mn-ea"/>
              </a:defRPr>
            </a:lvl1pPr>
          </a:lstStyle>
          <a:p>
            <a:pPr>
              <a:defRPr/>
            </a:pPr>
            <a:endParaRPr lang="en-US" altLang="zh-CN"/>
          </a:p>
        </p:txBody>
      </p:sp>
      <p:sp>
        <p:nvSpPr>
          <p:cNvPr id="122885" name="Rectangle 5"/>
          <p:cNvSpPr>
            <a:spLocks noGrp="1" noChangeArrowheads="1"/>
          </p:cNvSpPr>
          <p:nvPr>
            <p:ph type="ftr" sz="quarter" idx="3"/>
          </p:nvPr>
        </p:nvSpPr>
        <p:spPr bwMode="auto">
          <a:xfrm>
            <a:off x="3124200" y="6337300"/>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b="1">
                <a:latin typeface="+mn-ea"/>
              </a:defRPr>
            </a:lvl1pPr>
          </a:lstStyle>
          <a:p>
            <a:pPr>
              <a:defRPr/>
            </a:pPr>
            <a:endParaRPr lang="en-US" altLang="zh-CN"/>
          </a:p>
        </p:txBody>
      </p:sp>
      <p:sp>
        <p:nvSpPr>
          <p:cNvPr id="122886" name="Rectangle 6"/>
          <p:cNvSpPr>
            <a:spLocks noGrp="1" noChangeArrowheads="1"/>
          </p:cNvSpPr>
          <p:nvPr>
            <p:ph type="sldNum" sz="quarter" idx="4"/>
          </p:nvPr>
        </p:nvSpPr>
        <p:spPr bwMode="auto">
          <a:xfrm>
            <a:off x="6553200" y="63373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b="1">
                <a:latin typeface="+mn-ea"/>
              </a:defRPr>
            </a:lvl1pPr>
          </a:lstStyle>
          <a:p>
            <a:pPr>
              <a:defRPr/>
            </a:pPr>
            <a:fld id="{90236C2F-94F3-40AE-A60A-349D557B8DCF}" type="slidenum">
              <a:rPr lang="en-US" altLang="zh-CN"/>
            </a:fld>
            <a:endParaRPr lang="en-US" altLang="zh-CN"/>
          </a:p>
        </p:txBody>
      </p:sp>
      <p:pic>
        <p:nvPicPr>
          <p:cNvPr id="3079" name="Picture 7" descr="PPT头(航母2)"/>
          <p:cNvPicPr>
            <a:picLocks noChangeAspect="1" noChangeArrowheads="1"/>
          </p:cNvPicPr>
          <p:nvPr/>
        </p:nvPicPr>
        <p:blipFill>
          <a:blip r:embed="rId14" cstate="print"/>
          <a:srcRect/>
          <a:stretch>
            <a:fillRect/>
          </a:stretch>
        </p:blipFill>
        <p:spPr bwMode="auto">
          <a:xfrm>
            <a:off x="0" y="0"/>
            <a:ext cx="9144000" cy="1374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4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7" name="Picture 13" descr="PPT头(航母2)"/>
          <p:cNvPicPr>
            <a:picLocks noChangeAspect="1" noChangeArrowheads="1"/>
          </p:cNvPicPr>
          <p:nvPr/>
        </p:nvPicPr>
        <p:blipFill>
          <a:blip r:embed="rId16" cstate="print"/>
          <a:srcRect/>
          <a:stretch>
            <a:fillRect/>
          </a:stretch>
        </p:blipFill>
        <p:spPr bwMode="auto">
          <a:xfrm>
            <a:off x="0" y="0"/>
            <a:ext cx="9144000" cy="1374775"/>
          </a:xfrm>
          <a:prstGeom prst="rect">
            <a:avLst/>
          </a:prstGeom>
          <a:noFill/>
        </p:spPr>
      </p:pic>
      <p:sp>
        <p:nvSpPr>
          <p:cNvPr id="1026" name="Rectangle 2"/>
          <p:cNvSpPr>
            <a:spLocks noGrp="1" noChangeArrowheads="1"/>
          </p:cNvSpPr>
          <p:nvPr>
            <p:ph type="title"/>
          </p:nvPr>
        </p:nvSpPr>
        <p:spPr bwMode="auto">
          <a:xfrm>
            <a:off x="179388" y="188913"/>
            <a:ext cx="7488237" cy="1143000"/>
          </a:xfrm>
          <a:prstGeom prst="rect">
            <a:avLst/>
          </a:prstGeom>
          <a:noFill/>
          <a:ln w="9525">
            <a:noFill/>
            <a:miter lim="800000"/>
          </a:ln>
          <a:effectLst/>
        </p:spPr>
        <p:txBody>
          <a:bodyPr vert="horz" wrap="square" lIns="91440" tIns="45720" rIns="91440" bIns="45720" numCol="1" anchor="ctr" anchorCtr="0" compatLnSpc="1">
            <a:normAutofit/>
          </a:bodyPr>
          <a:lstStyle/>
          <a:p>
            <a:pPr lvl="0"/>
            <a:r>
              <a:rPr lang="zh-CN" altLang="en-US" dirty="0"/>
              <a:t>单击此处编辑母版标题样式</a:t>
            </a:r>
            <a:endParaRPr lang="zh-CN" altLang="en-US" dirty="0"/>
          </a:p>
        </p:txBody>
      </p:sp>
      <p:sp>
        <p:nvSpPr>
          <p:cNvPr id="1027" name="Rectangle 3"/>
          <p:cNvSpPr>
            <a:spLocks noGrp="1" noChangeArrowheads="1"/>
          </p:cNvSpPr>
          <p:nvPr>
            <p:ph type="body" idx="1"/>
          </p:nvPr>
        </p:nvSpPr>
        <p:spPr bwMode="auto">
          <a:xfrm>
            <a:off x="179388" y="1484313"/>
            <a:ext cx="8713787" cy="4824412"/>
          </a:xfrm>
          <a:prstGeom prst="rect">
            <a:avLst/>
          </a:prstGeom>
          <a:noFill/>
          <a:ln w="9525">
            <a:noFill/>
            <a:miter lim="800000"/>
          </a:ln>
          <a:effectLst/>
        </p:spPr>
        <p:txBody>
          <a:bodyPr vert="horz" wrap="square" lIns="91440" tIns="45720" rIns="91440" bIns="45720" numCol="1" anchor="t" anchorCtr="0" compatLnSpc="1">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22275" y="6337300"/>
            <a:ext cx="2133600" cy="476250"/>
          </a:xfrm>
          <a:prstGeom prst="rect">
            <a:avLst/>
          </a:prstGeom>
          <a:noFill/>
          <a:ln w="9525">
            <a:noFill/>
            <a:miter lim="800000"/>
          </a:ln>
          <a:effectLst/>
        </p:spPr>
        <p:txBody>
          <a:bodyPr vert="horz" wrap="square" lIns="91440" tIns="45720" rIns="91440" bIns="45720" numCol="1" anchor="t" anchorCtr="0" compatLnSpc="1">
            <a:normAutofit/>
          </a:bodyPr>
          <a:lstStyle>
            <a:lvl1pPr>
              <a:defRPr sz="1400" b="1">
                <a:latin typeface="+mn-lt"/>
              </a:defRPr>
            </a:lvl1pPr>
          </a:lstStyle>
          <a:p>
            <a:endParaRPr lang="en-US" altLang="zh-CN"/>
          </a:p>
        </p:txBody>
      </p:sp>
      <p:sp>
        <p:nvSpPr>
          <p:cNvPr id="1029" name="Rectangle 5"/>
          <p:cNvSpPr>
            <a:spLocks noGrp="1" noChangeArrowheads="1"/>
          </p:cNvSpPr>
          <p:nvPr>
            <p:ph type="ftr" sz="quarter" idx="3"/>
          </p:nvPr>
        </p:nvSpPr>
        <p:spPr bwMode="auto">
          <a:xfrm>
            <a:off x="3124200" y="6337300"/>
            <a:ext cx="2895600" cy="476250"/>
          </a:xfrm>
          <a:prstGeom prst="rect">
            <a:avLst/>
          </a:prstGeom>
          <a:noFill/>
          <a:ln w="9525">
            <a:noFill/>
            <a:miter lim="800000"/>
          </a:ln>
          <a:effectLst/>
        </p:spPr>
        <p:txBody>
          <a:bodyPr vert="horz" wrap="square" lIns="91440" tIns="45720" rIns="91440" bIns="45720" numCol="1" anchor="t" anchorCtr="0" compatLnSpc="1">
            <a:normAutofit/>
          </a:bodyPr>
          <a:lstStyle>
            <a:lvl1pPr algn="ctr">
              <a:defRPr sz="1400" b="1">
                <a:latin typeface="+mn-lt"/>
              </a:defRPr>
            </a:lvl1pPr>
          </a:lstStyle>
          <a:p>
            <a:endParaRPr lang="en-US" altLang="zh-CN"/>
          </a:p>
        </p:txBody>
      </p:sp>
      <p:sp>
        <p:nvSpPr>
          <p:cNvPr id="1030" name="Rectangle 6"/>
          <p:cNvSpPr>
            <a:spLocks noGrp="1" noChangeArrowheads="1"/>
          </p:cNvSpPr>
          <p:nvPr>
            <p:ph type="sldNum" sz="quarter" idx="4"/>
          </p:nvPr>
        </p:nvSpPr>
        <p:spPr bwMode="auto">
          <a:xfrm>
            <a:off x="6553200" y="6337300"/>
            <a:ext cx="2133600" cy="476250"/>
          </a:xfrm>
          <a:prstGeom prst="rect">
            <a:avLst/>
          </a:prstGeom>
          <a:noFill/>
          <a:ln w="9525">
            <a:noFill/>
            <a:miter lim="800000"/>
          </a:ln>
          <a:effectLst/>
        </p:spPr>
        <p:txBody>
          <a:bodyPr vert="horz" wrap="square" lIns="91440" tIns="45720" rIns="91440" bIns="45720" numCol="1" anchor="t" anchorCtr="0" compatLnSpc="1">
            <a:normAutofit/>
          </a:bodyPr>
          <a:lstStyle>
            <a:lvl1pPr algn="r">
              <a:defRPr sz="1400" b="1">
                <a:latin typeface="+mn-lt"/>
              </a:defRPr>
            </a:lvl1pPr>
          </a:lstStyle>
          <a:p>
            <a:fld id="{938CCB4C-86D4-4E29-BA3F-C547C6770613}"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2pPr>
      <a:lvl3pPr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3pPr>
      <a:lvl4pPr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4pPr>
      <a:lvl5pPr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5pPr>
      <a:lvl6pPr marL="457200"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6pPr>
      <a:lvl7pPr marL="914400"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7pPr>
      <a:lvl8pPr marL="1371600"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8pPr>
      <a:lvl9pPr marL="1828800" algn="ctr" rtl="0" eaLnBrk="1" fontAlgn="base" hangingPunct="1">
        <a:spcBef>
          <a:spcPct val="0"/>
        </a:spcBef>
        <a:spcAft>
          <a:spcPct val="0"/>
        </a:spcAft>
        <a:defRPr sz="4400">
          <a:solidFill>
            <a:schemeClr val="tx2"/>
          </a:solidFill>
          <a:latin typeface="Tahoma" panose="020B0604030504040204" pitchFamily="34" charset="0"/>
          <a:ea typeface="微软雅黑" panose="020B0503020204020204" pitchFamily="34" charset="-122"/>
        </a:defRPr>
      </a:lvl9pPr>
    </p:titleStyle>
    <p:bodyStyle>
      <a:lvl1pPr marL="342900" indent="-342900" algn="l" rtl="0" eaLnBrk="1" fontAlgn="base" hangingPunct="1">
        <a:spcBef>
          <a:spcPct val="20000"/>
        </a:spcBef>
        <a:spcAft>
          <a:spcPct val="0"/>
        </a:spcAft>
        <a:buFont typeface="Wingdings" panose="05000000000000000000" pitchFamily="2" charset="2"/>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58.jpe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60.png"/><Relationship Id="rId1" Type="http://schemas.openxmlformats.org/officeDocument/2006/relationships/image" Target="../media/image59.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61.jpeg"/><Relationship Id="rId1" Type="http://schemas.openxmlformats.org/officeDocument/2006/relationships/image" Target="../media/image55.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6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63.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52.xml"/><Relationship Id="rId2" Type="http://schemas.openxmlformats.org/officeDocument/2006/relationships/image" Target="../media/image64.emf"/><Relationship Id="rId1" Type="http://schemas.openxmlformats.org/officeDocument/2006/relationships/oleObject" Target="../embeddings/oleObject2.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image" Target="../media/image66.jpeg"/><Relationship Id="rId1" Type="http://schemas.openxmlformats.org/officeDocument/2006/relationships/image" Target="../media/image6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5.xml"/><Relationship Id="rId2" Type="http://schemas.openxmlformats.org/officeDocument/2006/relationships/image" Target="../media/image67.wmf"/><Relationship Id="rId1" Type="http://schemas.openxmlformats.org/officeDocument/2006/relationships/oleObject" Target="../embeddings/oleObject3.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16.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3.xml"/><Relationship Id="rId1" Type="http://schemas.openxmlformats.org/officeDocument/2006/relationships/image" Target="../media/image21.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image" Target="../media/image24.jpe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image" Target="../media/image25.jpeg"/><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26.jpeg"/><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2.xml"/><Relationship Id="rId2" Type="http://schemas.openxmlformats.org/officeDocument/2006/relationships/image" Target="../media/image27.jpeg"/><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image" Target="../media/image28.jpeg"/></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9.wmf"/><Relationship Id="rId1"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1.jpeg"/><Relationship Id="rId1" Type="http://schemas.openxmlformats.org/officeDocument/2006/relationships/image" Target="../media/image4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3.jpeg"/><Relationship Id="rId1" Type="http://schemas.openxmlformats.org/officeDocument/2006/relationships/image" Target="../media/image42.jpe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7.wmf"/><Relationship Id="rId1" Type="http://schemas.openxmlformats.org/officeDocument/2006/relationships/image" Target="../media/image6.wm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54.png"/><Relationship Id="rId1"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5.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6.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057400" y="1066800"/>
            <a:ext cx="5486400" cy="2286000"/>
          </a:xfrm>
        </p:spPr>
        <p:txBody>
          <a:bodyPr/>
          <a:lstStyle/>
          <a:p>
            <a:pPr algn="ctr" eaLnBrk="1" hangingPunct="1"/>
            <a:r>
              <a:rPr lang="zh-CN" altLang="en-US" sz="7200">
                <a:solidFill>
                  <a:srgbClr val="000099"/>
                </a:solidFill>
                <a:latin typeface="Tahoma" panose="020B0604030504040204" pitchFamily="34" charset="0"/>
                <a:ea typeface="微软雅黑" panose="020B0503020204020204" pitchFamily="34" charset="-122"/>
              </a:rPr>
              <a:t>军事思想类</a:t>
            </a:r>
            <a:br>
              <a:rPr lang="zh-CN" altLang="en-US" sz="7200">
                <a:solidFill>
                  <a:srgbClr val="000099"/>
                </a:solidFill>
                <a:latin typeface="Tahoma" panose="020B0604030504040204" pitchFamily="34" charset="0"/>
                <a:ea typeface="微软雅黑" panose="020B0503020204020204" pitchFamily="34" charset="-122"/>
              </a:rPr>
            </a:br>
            <a:r>
              <a:rPr lang="zh-CN" altLang="en-US" sz="6000">
                <a:latin typeface="Tahoma" panose="020B0604030504040204" pitchFamily="34" charset="0"/>
                <a:ea typeface="微软雅黑" panose="020B0503020204020204" pitchFamily="34" charset="-122"/>
              </a:rPr>
              <a:t>例题</a:t>
            </a:r>
            <a:endParaRPr lang="zh-CN" altLang="en-US" sz="6000">
              <a:latin typeface="Tahoma" panose="020B0604030504040204" pitchFamily="34" charset="0"/>
              <a:ea typeface="微软雅黑" panose="020B0503020204020204" pitchFamily="34" charset="-122"/>
            </a:endParaRPr>
          </a:p>
        </p:txBody>
      </p:sp>
      <p:sp>
        <p:nvSpPr>
          <p:cNvPr id="3075" name="Rectangle 3"/>
          <p:cNvSpPr>
            <a:spLocks noGrp="1" noChangeArrowheads="1"/>
          </p:cNvSpPr>
          <p:nvPr>
            <p:ph type="subTitle" idx="1"/>
          </p:nvPr>
        </p:nvSpPr>
        <p:spPr>
          <a:xfrm>
            <a:off x="2133600" y="3733800"/>
            <a:ext cx="5410200" cy="1981200"/>
          </a:xfrm>
        </p:spPr>
        <p:txBody>
          <a:bodyPr/>
          <a:lstStyle/>
          <a:p>
            <a:pPr algn="ctr" eaLnBrk="1" hangingPunct="1"/>
            <a:r>
              <a:rPr lang="zh-CN" altLang="en-US" sz="4700">
                <a:latin typeface="Tahoma" panose="020B0604030504040204" pitchFamily="34" charset="0"/>
                <a:ea typeface="微软雅黑" panose="020B0503020204020204" pitchFamily="34" charset="-122"/>
              </a:rPr>
              <a:t>（仅供参考）</a:t>
            </a:r>
            <a:endParaRPr lang="zh-CN" altLang="en-US" sz="4700">
              <a:latin typeface="Tahoma" panose="020B0604030504040204" pitchFamily="34" charset="0"/>
              <a:ea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8"/>
          <p:cNvSpPr>
            <a:spLocks noChangeArrowheads="1"/>
          </p:cNvSpPr>
          <p:nvPr/>
        </p:nvSpPr>
        <p:spPr bwMode="auto">
          <a:xfrm>
            <a:off x="692912" y="1306312"/>
            <a:ext cx="6810107"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457200">
              <a:lnSpc>
                <a:spcPct val="120000"/>
              </a:lnSpc>
              <a:spcBef>
                <a:spcPts val="600"/>
              </a:spcBef>
              <a:spcAft>
                <a:spcPts val="600"/>
              </a:spcAft>
            </a:pPr>
            <a:r>
              <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习主席新时代改革强军思想内容</a:t>
            </a:r>
            <a:endPar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819522" y="1951590"/>
            <a:ext cx="6183000" cy="34289"/>
          </a:xfrm>
          <a:prstGeom prst="rect">
            <a:avLst/>
          </a:prstGeom>
          <a:solidFill>
            <a:srgbClr val="F96C1A"/>
          </a:solidFill>
          <a:ln>
            <a:solidFill>
              <a:srgbClr val="E1472F"/>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
          </a:p>
        </p:txBody>
      </p:sp>
      <p:pic>
        <p:nvPicPr>
          <p:cNvPr id="8"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24737" y="2124561"/>
            <a:ext cx="2509938" cy="1984175"/>
          </a:xfrm>
          <a:prstGeom prst="roundRect">
            <a:avLst/>
          </a:prstGeom>
          <a:noFill/>
          <a:ln w="9525">
            <a:solidFill>
              <a:schemeClr val="accent1"/>
            </a:solidFill>
          </a:ln>
        </p:spPr>
      </p:pic>
      <p:sp>
        <p:nvSpPr>
          <p:cNvPr id="9" name="矩形 8"/>
          <p:cNvSpPr/>
          <p:nvPr/>
        </p:nvSpPr>
        <p:spPr>
          <a:xfrm>
            <a:off x="819522" y="2083493"/>
            <a:ext cx="4656327" cy="403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571500" indent="-571500">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sym typeface="+mn-ea"/>
              </a:rPr>
              <a:t>政治建军</a:t>
            </a:r>
            <a:endParaRPr lang="en-US" altLang="zh-CN" sz="3200" dirty="0">
              <a:latin typeface="微软雅黑" panose="020B0503020204020204" pitchFamily="34" charset="-122"/>
              <a:ea typeface="微软雅黑" panose="020B0503020204020204" pitchFamily="34" charset="-122"/>
              <a:sym typeface="+mn-ea"/>
            </a:endParaRPr>
          </a:p>
          <a:p>
            <a:pPr marL="1028700" lvl="1" indent="-571500">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sym typeface="+mn-ea"/>
              </a:rPr>
              <a:t>培养有灵魂、有本事、有血性、有品德的新一代革命军人</a:t>
            </a:r>
            <a:endParaRPr lang="en-US" altLang="zh-CN" sz="3200" dirty="0">
              <a:latin typeface="微软雅黑" panose="020B0503020204020204" pitchFamily="34" charset="-122"/>
              <a:ea typeface="微软雅黑" panose="020B0503020204020204" pitchFamily="34" charset="-122"/>
              <a:sym typeface="+mn-ea"/>
            </a:endParaRPr>
          </a:p>
          <a:p>
            <a:pPr marL="571500" indent="-571500">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sym typeface="+mn-ea"/>
              </a:rPr>
              <a:t>改革强军</a:t>
            </a:r>
            <a:endParaRPr lang="en-US" altLang="zh-CN" sz="3200" dirty="0">
              <a:latin typeface="微软雅黑" panose="020B0503020204020204" pitchFamily="34" charset="-122"/>
              <a:ea typeface="微软雅黑" panose="020B0503020204020204" pitchFamily="34" charset="-122"/>
              <a:sym typeface="+mn-ea"/>
            </a:endParaRPr>
          </a:p>
          <a:p>
            <a:pPr marL="571500" indent="-571500">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sym typeface="+mn-ea"/>
              </a:rPr>
              <a:t>依法治军</a:t>
            </a:r>
            <a:endParaRPr lang="en-US" altLang="zh-CN" sz="3200" dirty="0">
              <a:latin typeface="微软雅黑" panose="020B0503020204020204" pitchFamily="34" charset="-122"/>
              <a:ea typeface="微软雅黑" panose="020B0503020204020204" pitchFamily="34" charset="-122"/>
              <a:sym typeface="+mn-ea"/>
            </a:endParaRPr>
          </a:p>
          <a:p>
            <a:pPr marL="571500" indent="-571500">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sym typeface="+mn-ea"/>
              </a:rPr>
              <a:t>科技兴军</a:t>
            </a:r>
            <a:endParaRPr lang="zh-CN" altLang="en-US" sz="32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Rectangle 8"/>
          <p:cNvSpPr>
            <a:spLocks noGrp="1" noChangeArrowheads="1"/>
          </p:cNvSpPr>
          <p:nvPr>
            <p:ph type="title"/>
          </p:nvPr>
        </p:nvSpPr>
        <p:spPr/>
        <p:txBody>
          <a:bodyPr/>
          <a:lstStyle/>
          <a:p>
            <a:r>
              <a:rPr lang="zh-CN" altLang="en-US"/>
              <a:t>波谱特性</a:t>
            </a:r>
            <a:r>
              <a:rPr lang="en-US" altLang="zh-CN"/>
              <a:t>(2)</a:t>
            </a:r>
            <a:endParaRPr lang="en-US" altLang="zh-CN"/>
          </a:p>
        </p:txBody>
      </p:sp>
      <p:sp>
        <p:nvSpPr>
          <p:cNvPr id="12291" name="Rectangle 3"/>
          <p:cNvSpPr>
            <a:spLocks noGrp="1" noChangeArrowheads="1"/>
          </p:cNvSpPr>
          <p:nvPr>
            <p:ph type="body" sz="half" idx="1"/>
          </p:nvPr>
        </p:nvSpPr>
        <p:spPr>
          <a:xfrm>
            <a:off x="250825" y="1557338"/>
            <a:ext cx="8135938" cy="4114800"/>
          </a:xfrm>
        </p:spPr>
        <p:txBody>
          <a:bodyPr/>
          <a:lstStyle/>
          <a:p>
            <a:pPr>
              <a:lnSpc>
                <a:spcPct val="120000"/>
              </a:lnSpc>
            </a:pPr>
            <a:r>
              <a:rPr lang="zh-CN" altLang="en-US"/>
              <a:t>反射特性：</a:t>
            </a:r>
            <a:endParaRPr lang="zh-CN" altLang="en-US"/>
          </a:p>
          <a:p>
            <a:pPr lvl="1"/>
            <a:r>
              <a:rPr lang="zh-CN" altLang="en-US">
                <a:sym typeface="Symbol" panose="05050102010706020507" pitchFamily="18" charset="2"/>
              </a:rPr>
              <a:t>同一物体对不同</a:t>
            </a:r>
            <a:br>
              <a:rPr lang="zh-CN" altLang="en-US">
                <a:sym typeface="Symbol" panose="05050102010706020507" pitchFamily="18" charset="2"/>
              </a:rPr>
            </a:br>
            <a:r>
              <a:rPr lang="zh-CN" altLang="en-US">
                <a:sym typeface="Symbol" panose="05050102010706020507" pitchFamily="18" charset="2"/>
              </a:rPr>
              <a:t>波长的电磁波的</a:t>
            </a:r>
            <a:br>
              <a:rPr lang="zh-CN" altLang="en-US">
                <a:sym typeface="Symbol" panose="05050102010706020507" pitchFamily="18" charset="2"/>
              </a:rPr>
            </a:br>
            <a:r>
              <a:rPr lang="zh-CN" altLang="en-US">
                <a:sym typeface="Symbol" panose="05050102010706020507" pitchFamily="18" charset="2"/>
              </a:rPr>
              <a:t>反射能力不同</a:t>
            </a:r>
            <a:endParaRPr lang="zh-CN" altLang="en-US">
              <a:sym typeface="Symbol" panose="05050102010706020507" pitchFamily="18" charset="2"/>
            </a:endParaRPr>
          </a:p>
          <a:p>
            <a:pPr lvl="1"/>
            <a:r>
              <a:rPr lang="zh-CN" altLang="en-US">
                <a:sym typeface="Symbol" panose="05050102010706020507" pitchFamily="18" charset="2"/>
              </a:rPr>
              <a:t>不同物体对同一</a:t>
            </a:r>
            <a:br>
              <a:rPr lang="zh-CN" altLang="en-US">
                <a:sym typeface="Symbol" panose="05050102010706020507" pitchFamily="18" charset="2"/>
              </a:rPr>
            </a:br>
            <a:r>
              <a:rPr lang="zh-CN" altLang="en-US">
                <a:sym typeface="Symbol" panose="05050102010706020507" pitchFamily="18" charset="2"/>
              </a:rPr>
              <a:t>波长的电磁波的</a:t>
            </a:r>
            <a:br>
              <a:rPr lang="zh-CN" altLang="en-US">
                <a:sym typeface="Symbol" panose="05050102010706020507" pitchFamily="18" charset="2"/>
              </a:rPr>
            </a:br>
            <a:r>
              <a:rPr lang="zh-CN" altLang="en-US">
                <a:sym typeface="Symbol" panose="05050102010706020507" pitchFamily="18" charset="2"/>
              </a:rPr>
              <a:t>反射能力不同</a:t>
            </a:r>
            <a:endParaRPr lang="zh-CN" altLang="en-US">
              <a:sym typeface="Symbol" panose="05050102010706020507" pitchFamily="18" charset="2"/>
            </a:endParaRPr>
          </a:p>
        </p:txBody>
      </p:sp>
      <p:pic>
        <p:nvPicPr>
          <p:cNvPr id="12295" name="Picture 7"/>
          <p:cNvPicPr>
            <a:picLocks noGrp="1" noChangeAspect="1" noChangeArrowheads="1"/>
          </p:cNvPicPr>
          <p:nvPr>
            <p:ph sz="quarter" idx="2"/>
          </p:nvPr>
        </p:nvPicPr>
        <p:blipFill>
          <a:blip r:embed="rId1" cstate="print"/>
          <a:srcRect/>
          <a:stretch>
            <a:fillRect/>
          </a:stretch>
        </p:blipFill>
        <p:spPr>
          <a:xfrm>
            <a:off x="3635375" y="2276475"/>
            <a:ext cx="5508625" cy="3746500"/>
          </a:xfr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dirty="0"/>
              <a:t>大气窗口</a:t>
            </a:r>
            <a:endParaRPr lang="zh-CN" altLang="en-US" dirty="0"/>
          </a:p>
        </p:txBody>
      </p:sp>
      <p:sp>
        <p:nvSpPr>
          <p:cNvPr id="117763" name="Rectangle 3"/>
          <p:cNvSpPr>
            <a:spLocks noGrp="1" noChangeArrowheads="1"/>
          </p:cNvSpPr>
          <p:nvPr>
            <p:ph type="body" idx="1"/>
          </p:nvPr>
        </p:nvSpPr>
        <p:spPr/>
        <p:txBody>
          <a:bodyPr/>
          <a:lstStyle/>
          <a:p>
            <a:r>
              <a:rPr lang="zh-CN" altLang="en-US" dirty="0"/>
              <a:t>大气分子对不同波段的电磁波有不同程度的吸收作用</a:t>
            </a:r>
            <a:endParaRPr lang="zh-CN" altLang="en-US" dirty="0"/>
          </a:p>
          <a:p>
            <a:r>
              <a:rPr lang="zh-CN" altLang="en-US" dirty="0"/>
              <a:t>大气窗口：较少被大气吸收的电磁波段。</a:t>
            </a:r>
            <a:br>
              <a:rPr lang="en-US" altLang="zh-CN" sz="2400" dirty="0"/>
            </a:br>
            <a:r>
              <a:rPr lang="zh-CN" altLang="en-US" sz="2400" dirty="0"/>
              <a:t>按电磁波波长划分：</a:t>
            </a:r>
            <a:endParaRPr lang="zh-CN" altLang="en-US" dirty="0"/>
          </a:p>
          <a:p>
            <a:pPr lvl="1"/>
            <a:r>
              <a:rPr lang="en-US" altLang="zh-CN" dirty="0">
                <a:solidFill>
                  <a:schemeClr val="tx2"/>
                </a:solidFill>
              </a:rPr>
              <a:t>0.3</a:t>
            </a:r>
            <a:r>
              <a:rPr lang="zh-CN" altLang="en-US" dirty="0">
                <a:solidFill>
                  <a:schemeClr val="tx2"/>
                </a:solidFill>
              </a:rPr>
              <a:t>～</a:t>
            </a:r>
            <a:r>
              <a:rPr lang="en-US" altLang="zh-CN" dirty="0">
                <a:solidFill>
                  <a:schemeClr val="tx2"/>
                </a:solidFill>
              </a:rPr>
              <a:t>1.3 </a:t>
            </a:r>
            <a:r>
              <a:rPr lang="en-US" altLang="zh-CN" dirty="0">
                <a:solidFill>
                  <a:schemeClr val="tx2"/>
                </a:solidFill>
                <a:sym typeface="Symbol" panose="05050102010706020507" pitchFamily="18" charset="2"/>
              </a:rPr>
              <a:t>m</a:t>
            </a:r>
            <a:r>
              <a:rPr lang="zh-CN" altLang="en-US" dirty="0">
                <a:sym typeface="Symbol" panose="05050102010706020507" pitchFamily="18" charset="2"/>
              </a:rPr>
              <a:t>：可见光，部分紫外、部分近红外</a:t>
            </a:r>
            <a:endParaRPr lang="zh-CN" altLang="en-US" dirty="0">
              <a:sym typeface="Symbol" panose="05050102010706020507" pitchFamily="18" charset="2"/>
            </a:endParaRPr>
          </a:p>
          <a:p>
            <a:pPr lvl="1"/>
            <a:r>
              <a:rPr lang="zh-CN" altLang="zh-CN" dirty="0">
                <a:sym typeface="Symbol" panose="05050102010706020507" pitchFamily="18" charset="2"/>
              </a:rPr>
              <a:t>1.4～2.5 </a:t>
            </a:r>
            <a:r>
              <a:rPr lang="en-US" altLang="zh-CN" dirty="0">
                <a:sym typeface="Symbol" panose="05050102010706020507" pitchFamily="18" charset="2"/>
              </a:rPr>
              <a:t>m</a:t>
            </a:r>
            <a:r>
              <a:rPr lang="zh-CN" altLang="en-US" dirty="0">
                <a:sym typeface="Symbol" panose="05050102010706020507" pitchFamily="18" charset="2"/>
              </a:rPr>
              <a:t>：近红外</a:t>
            </a:r>
            <a:r>
              <a:rPr lang="zh-CN" altLang="en-US" sz="2400" dirty="0">
                <a:sym typeface="Symbol" panose="05050102010706020507" pitchFamily="18" charset="2"/>
              </a:rPr>
              <a:t>（反射光谱，应用最少）</a:t>
            </a:r>
            <a:endParaRPr lang="zh-CN" altLang="en-US" sz="2400" dirty="0">
              <a:sym typeface="Symbol" panose="05050102010706020507" pitchFamily="18" charset="2"/>
            </a:endParaRPr>
          </a:p>
          <a:p>
            <a:pPr lvl="1"/>
            <a:r>
              <a:rPr lang="zh-CN" altLang="zh-CN" dirty="0">
                <a:solidFill>
                  <a:schemeClr val="tx2"/>
                </a:solidFill>
                <a:sym typeface="Symbol" panose="05050102010706020507" pitchFamily="18" charset="2"/>
              </a:rPr>
              <a:t>3～5 </a:t>
            </a:r>
            <a:r>
              <a:rPr lang="en-US" altLang="zh-CN" dirty="0">
                <a:solidFill>
                  <a:schemeClr val="tx2"/>
                </a:solidFill>
                <a:sym typeface="Symbol" panose="05050102010706020507" pitchFamily="18" charset="2"/>
              </a:rPr>
              <a:t>m</a:t>
            </a:r>
            <a:r>
              <a:rPr lang="zh-CN" altLang="en-US" dirty="0">
                <a:sym typeface="Symbol" panose="05050102010706020507" pitchFamily="18" charset="2"/>
              </a:rPr>
              <a:t>：中红外，发射与反射光谱</a:t>
            </a:r>
            <a:endParaRPr lang="zh-CN" altLang="en-US" dirty="0">
              <a:sym typeface="Symbol" panose="05050102010706020507" pitchFamily="18" charset="2"/>
            </a:endParaRPr>
          </a:p>
          <a:p>
            <a:pPr lvl="1"/>
            <a:r>
              <a:rPr lang="zh-CN" altLang="zh-CN" dirty="0">
                <a:solidFill>
                  <a:schemeClr val="tx2"/>
                </a:solidFill>
                <a:sym typeface="Symbol" panose="05050102010706020507" pitchFamily="18" charset="2"/>
              </a:rPr>
              <a:t>8～14 </a:t>
            </a:r>
            <a:r>
              <a:rPr lang="en-US" altLang="zh-CN" dirty="0">
                <a:solidFill>
                  <a:schemeClr val="tx2"/>
                </a:solidFill>
                <a:sym typeface="Symbol" panose="05050102010706020507" pitchFamily="18" charset="2"/>
              </a:rPr>
              <a:t>m</a:t>
            </a:r>
            <a:r>
              <a:rPr lang="zh-CN" altLang="en-US" dirty="0">
                <a:solidFill>
                  <a:schemeClr val="tx2"/>
                </a:solidFill>
                <a:sym typeface="Symbol" panose="05050102010706020507" pitchFamily="18" charset="2"/>
              </a:rPr>
              <a:t>（</a:t>
            </a:r>
            <a:r>
              <a:rPr lang="en-US" altLang="zh-CN" dirty="0">
                <a:solidFill>
                  <a:schemeClr val="tx2"/>
                </a:solidFill>
                <a:sym typeface="Symbol" panose="05050102010706020507" pitchFamily="18" charset="2"/>
              </a:rPr>
              <a:t>8~12</a:t>
            </a:r>
            <a:r>
              <a:rPr lang="zh-CN" altLang="en-US" dirty="0">
                <a:solidFill>
                  <a:schemeClr val="tx2"/>
                </a:solidFill>
                <a:sym typeface="Symbol" panose="05050102010706020507" pitchFamily="18" charset="2"/>
              </a:rPr>
              <a:t>）</a:t>
            </a:r>
            <a:r>
              <a:rPr lang="zh-CN" altLang="en-US" dirty="0">
                <a:sym typeface="Symbol" panose="05050102010706020507" pitchFamily="18" charset="2"/>
              </a:rPr>
              <a:t>：远红外，热辐射波段</a:t>
            </a:r>
            <a:endParaRPr lang="zh-CN" altLang="en-US" dirty="0">
              <a:sym typeface="Symbol" panose="05050102010706020507" pitchFamily="18" charset="2"/>
            </a:endParaRPr>
          </a:p>
          <a:p>
            <a:pPr lvl="1" algn="just"/>
            <a:r>
              <a:rPr lang="zh-CN" altLang="zh-CN" dirty="0">
                <a:sym typeface="Symbol" panose="05050102010706020507" pitchFamily="18" charset="2"/>
              </a:rPr>
              <a:t>&gt;1.5 </a:t>
            </a:r>
            <a:r>
              <a:rPr lang="en-US" altLang="zh-CN" dirty="0">
                <a:sym typeface="Symbol" panose="05050102010706020507" pitchFamily="18" charset="2"/>
              </a:rPr>
              <a:t>cm</a:t>
            </a:r>
            <a:r>
              <a:rPr lang="zh-CN" altLang="en-US" dirty="0">
                <a:sym typeface="Symbol" panose="05050102010706020507" pitchFamily="18" charset="2"/>
              </a:rPr>
              <a:t>：微波及无线电波</a:t>
            </a:r>
            <a:r>
              <a:rPr lang="zh-CN" altLang="en-US" sz="2000" dirty="0">
                <a:sym typeface="Symbol" panose="05050102010706020507" pitchFamily="18" charset="2"/>
              </a:rPr>
              <a:t>（超短波、短波、中波、长波等）</a:t>
            </a:r>
            <a:endParaRPr lang="zh-CN" altLang="en-US" dirty="0">
              <a:sym typeface="Symbol" panose="05050102010706020507" pitchFamily="18" charset="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zh-CN" altLang="en-US" dirty="0"/>
              <a:t>照相侦察</a:t>
            </a:r>
            <a:endParaRPr lang="zh-CN" altLang="en-US" dirty="0"/>
          </a:p>
        </p:txBody>
      </p:sp>
      <p:sp>
        <p:nvSpPr>
          <p:cNvPr id="122883" name="Rectangle 3"/>
          <p:cNvSpPr>
            <a:spLocks noGrp="1" noChangeArrowheads="1"/>
          </p:cNvSpPr>
          <p:nvPr>
            <p:ph type="body" idx="1"/>
          </p:nvPr>
        </p:nvSpPr>
        <p:spPr/>
        <p:txBody>
          <a:bodyPr/>
          <a:lstStyle/>
          <a:p>
            <a:r>
              <a:rPr lang="zh-CN" altLang="en-US" dirty="0"/>
              <a:t>种类：可见光、红外、紫外、多光谱</a:t>
            </a:r>
            <a:endParaRPr lang="zh-CN" altLang="en-US" dirty="0">
              <a:solidFill>
                <a:schemeClr val="accent2"/>
              </a:solidFill>
            </a:endParaRPr>
          </a:p>
          <a:p>
            <a:pPr>
              <a:lnSpc>
                <a:spcPct val="80000"/>
              </a:lnSpc>
            </a:pPr>
            <a:r>
              <a:rPr lang="zh-CN" altLang="en-US" dirty="0"/>
              <a:t>地面照相：可见光或红外</a:t>
            </a:r>
            <a:endParaRPr lang="zh-CN" altLang="en-US" dirty="0"/>
          </a:p>
          <a:p>
            <a:pPr>
              <a:lnSpc>
                <a:spcPct val="80000"/>
              </a:lnSpc>
            </a:pPr>
            <a:r>
              <a:rPr lang="zh-CN" altLang="en-US" dirty="0"/>
              <a:t>空中照相</a:t>
            </a:r>
            <a:endParaRPr lang="zh-CN" altLang="en-US" dirty="0"/>
          </a:p>
          <a:p>
            <a:pPr lvl="1"/>
            <a:r>
              <a:rPr lang="zh-CN" altLang="en-US" dirty="0"/>
              <a:t>低空：</a:t>
            </a:r>
            <a:r>
              <a:rPr lang="en-US" altLang="zh-CN" dirty="0"/>
              <a:t>&lt; 1 km</a:t>
            </a:r>
            <a:endParaRPr lang="en-US" altLang="zh-CN" dirty="0"/>
          </a:p>
          <a:p>
            <a:pPr lvl="1"/>
            <a:r>
              <a:rPr lang="zh-CN" altLang="en-US" dirty="0"/>
              <a:t>高空：</a:t>
            </a:r>
            <a:r>
              <a:rPr lang="en-US" altLang="zh-CN" dirty="0"/>
              <a:t>20 km</a:t>
            </a:r>
            <a:endParaRPr lang="en-US" altLang="zh-CN" dirty="0"/>
          </a:p>
          <a:p>
            <a:pPr>
              <a:lnSpc>
                <a:spcPct val="70000"/>
              </a:lnSpc>
            </a:pPr>
            <a:r>
              <a:rPr lang="zh-CN" altLang="en-US" dirty="0"/>
              <a:t>卫星照相</a:t>
            </a:r>
            <a:endParaRPr lang="zh-CN" altLang="en-US" dirty="0"/>
          </a:p>
          <a:p>
            <a:pPr lvl="1">
              <a:lnSpc>
                <a:spcPct val="80000"/>
              </a:lnSpc>
            </a:pPr>
            <a:r>
              <a:rPr lang="zh-CN" altLang="en-US" dirty="0"/>
              <a:t>可见光</a:t>
            </a:r>
            <a:endParaRPr lang="zh-CN" altLang="en-US" dirty="0"/>
          </a:p>
          <a:p>
            <a:pPr lvl="1">
              <a:lnSpc>
                <a:spcPct val="80000"/>
              </a:lnSpc>
            </a:pPr>
            <a:r>
              <a:rPr lang="zh-CN" altLang="en-US" dirty="0"/>
              <a:t>红外</a:t>
            </a:r>
            <a:endParaRPr lang="zh-CN" altLang="en-US" dirty="0"/>
          </a:p>
          <a:p>
            <a:pPr lvl="1">
              <a:lnSpc>
                <a:spcPct val="80000"/>
              </a:lnSpc>
            </a:pPr>
            <a:r>
              <a:rPr lang="zh-CN" altLang="en-US" dirty="0"/>
              <a:t>紫外（雪地侦察）</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dirty="0"/>
              <a:t>多光谱侦察</a:t>
            </a:r>
            <a:endParaRPr lang="zh-CN" altLang="en-US" dirty="0"/>
          </a:p>
        </p:txBody>
      </p:sp>
      <p:sp>
        <p:nvSpPr>
          <p:cNvPr id="23555" name="Rectangle 3"/>
          <p:cNvSpPr>
            <a:spLocks noGrp="1" noChangeArrowheads="1"/>
          </p:cNvSpPr>
          <p:nvPr>
            <p:ph type="body" sz="half" idx="1"/>
          </p:nvPr>
        </p:nvSpPr>
        <p:spPr>
          <a:xfrm>
            <a:off x="179388" y="1484313"/>
            <a:ext cx="8641084" cy="4824412"/>
          </a:xfrm>
        </p:spPr>
        <p:txBody>
          <a:bodyPr>
            <a:normAutofit lnSpcReduction="10000"/>
          </a:bodyPr>
          <a:lstStyle/>
          <a:p>
            <a:r>
              <a:rPr lang="zh-CN" altLang="en-US" dirty="0"/>
              <a:t>将目标光谱划分成若干窄的光谱带，同时进行照相或扫描。</a:t>
            </a:r>
            <a:endParaRPr lang="en-US" altLang="zh-CN" dirty="0"/>
          </a:p>
          <a:p>
            <a:r>
              <a:rPr lang="zh-CN" altLang="en-US" dirty="0"/>
              <a:t>多光谱照相： </a:t>
            </a:r>
            <a:r>
              <a:rPr lang="en-US" altLang="zh-CN" dirty="0"/>
              <a:t>0.35</a:t>
            </a:r>
            <a:r>
              <a:rPr lang="zh-CN" altLang="en-US" dirty="0"/>
              <a:t>～</a:t>
            </a:r>
            <a:r>
              <a:rPr lang="en-US" altLang="zh-CN" dirty="0"/>
              <a:t>1.35 </a:t>
            </a:r>
            <a:r>
              <a:rPr lang="en-US" altLang="zh-CN" dirty="0">
                <a:sym typeface="Symbol" panose="05050102010706020507" pitchFamily="18" charset="2"/>
              </a:rPr>
              <a:t></a:t>
            </a:r>
            <a:r>
              <a:rPr lang="en-US" altLang="zh-CN" dirty="0"/>
              <a:t>m</a:t>
            </a:r>
            <a:endParaRPr lang="en-US" altLang="zh-CN" dirty="0"/>
          </a:p>
          <a:p>
            <a:pPr lvl="1"/>
            <a:r>
              <a:rPr lang="zh-CN" altLang="en-US" dirty="0"/>
              <a:t>多相机型</a:t>
            </a:r>
            <a:endParaRPr lang="zh-CN" altLang="en-US" dirty="0"/>
          </a:p>
          <a:p>
            <a:pPr lvl="1"/>
            <a:r>
              <a:rPr lang="zh-CN" altLang="en-US" dirty="0"/>
              <a:t>多镜头型</a:t>
            </a:r>
            <a:endParaRPr lang="zh-CN" altLang="en-US" dirty="0"/>
          </a:p>
          <a:p>
            <a:pPr lvl="1"/>
            <a:r>
              <a:rPr lang="zh-CN" altLang="en-US" dirty="0"/>
              <a:t>单镜头多胶片型</a:t>
            </a:r>
            <a:endParaRPr lang="en-US" altLang="zh-CN" dirty="0"/>
          </a:p>
          <a:p>
            <a:r>
              <a:rPr lang="zh-CN" altLang="en-US" dirty="0"/>
              <a:t>多光谱扫描</a:t>
            </a:r>
            <a:endParaRPr lang="en-US" altLang="zh-CN" dirty="0"/>
          </a:p>
          <a:p>
            <a:pPr lvl="1"/>
            <a:r>
              <a:rPr lang="zh-CN" altLang="en-US" dirty="0"/>
              <a:t>利用光学</a:t>
            </a:r>
            <a:r>
              <a:rPr lang="en-US" altLang="zh-CN" dirty="0"/>
              <a:t>/</a:t>
            </a:r>
            <a:r>
              <a:rPr lang="zh-CN" altLang="en-US" dirty="0"/>
              <a:t>机械方法接收地面目标反射或发射的电磁波，分成若干波谱段（通道）同时进行探测。</a:t>
            </a:r>
            <a:endParaRPr lang="zh-CN" altLang="en-US" dirty="0"/>
          </a:p>
          <a:p>
            <a:pPr lvl="1"/>
            <a:r>
              <a:rPr lang="zh-CN" altLang="en-US" dirty="0"/>
              <a:t>工作波段范围宽（近紫外～远红外），通道多</a:t>
            </a:r>
            <a:endParaRPr lang="zh-CN" altLang="en-US" sz="2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dirty="0"/>
              <a:t>夜视技术与器材</a:t>
            </a:r>
            <a:endParaRPr lang="zh-CN" altLang="en-US" dirty="0"/>
          </a:p>
        </p:txBody>
      </p:sp>
      <p:sp>
        <p:nvSpPr>
          <p:cNvPr id="25603" name="Rectangle 3"/>
          <p:cNvSpPr>
            <a:spLocks noGrp="1" noChangeArrowheads="1"/>
          </p:cNvSpPr>
          <p:nvPr>
            <p:ph type="body" sz="half" idx="1"/>
          </p:nvPr>
        </p:nvSpPr>
        <p:spPr>
          <a:xfrm>
            <a:off x="250825" y="1557338"/>
            <a:ext cx="8280400" cy="4291012"/>
          </a:xfrm>
        </p:spPr>
        <p:txBody>
          <a:bodyPr/>
          <a:lstStyle/>
          <a:p>
            <a:r>
              <a:rPr lang="zh-CN" altLang="en-US"/>
              <a:t>夜间侦察的途径</a:t>
            </a:r>
            <a:endParaRPr lang="zh-CN" altLang="en-US"/>
          </a:p>
          <a:p>
            <a:pPr lvl="1">
              <a:buClr>
                <a:schemeClr val="folHlink"/>
              </a:buClr>
              <a:buSzPct val="60000"/>
            </a:pPr>
            <a:r>
              <a:rPr lang="zh-CN" altLang="en-US"/>
              <a:t>光谱转换</a:t>
            </a:r>
            <a:r>
              <a:rPr lang="en-US" altLang="zh-CN"/>
              <a:t>(</a:t>
            </a:r>
            <a:r>
              <a:rPr lang="zh-CN" altLang="en-US"/>
              <a:t>红外 </a:t>
            </a:r>
            <a:r>
              <a:rPr lang="zh-CN" altLang="en-US">
                <a:sym typeface="Wingdings" panose="05000000000000000000" pitchFamily="2" charset="2"/>
              </a:rPr>
              <a:t></a:t>
            </a:r>
            <a:r>
              <a:rPr lang="zh-CN" altLang="en-US"/>
              <a:t> 可见光</a:t>
            </a:r>
            <a:r>
              <a:rPr lang="en-US" altLang="zh-CN"/>
              <a:t>)</a:t>
            </a:r>
            <a:endParaRPr lang="en-US" altLang="zh-CN"/>
          </a:p>
          <a:p>
            <a:pPr lvl="1">
              <a:buClr>
                <a:schemeClr val="folHlink"/>
              </a:buClr>
              <a:buSzPct val="60000"/>
            </a:pPr>
            <a:r>
              <a:rPr lang="zh-CN" altLang="en-US"/>
              <a:t>亮度增强</a:t>
            </a:r>
            <a:r>
              <a:rPr lang="en-US" altLang="zh-CN"/>
              <a:t>(</a:t>
            </a:r>
            <a:r>
              <a:rPr lang="zh-CN" altLang="en-US"/>
              <a:t>微光 </a:t>
            </a:r>
            <a:r>
              <a:rPr lang="zh-CN" altLang="en-US">
                <a:sym typeface="Wingdings" panose="05000000000000000000" pitchFamily="2" charset="2"/>
              </a:rPr>
              <a:t></a:t>
            </a:r>
            <a:r>
              <a:rPr lang="zh-CN" altLang="en-US"/>
              <a:t>电子图像 </a:t>
            </a:r>
            <a:r>
              <a:rPr lang="zh-CN" altLang="en-US">
                <a:sym typeface="Wingdings" panose="05000000000000000000" pitchFamily="2" charset="2"/>
              </a:rPr>
              <a:t></a:t>
            </a:r>
            <a:r>
              <a:rPr lang="zh-CN" altLang="en-US"/>
              <a:t>可见光</a:t>
            </a:r>
            <a:r>
              <a:rPr lang="en-US" altLang="zh-CN"/>
              <a:t>)</a:t>
            </a:r>
            <a:endParaRPr lang="en-US" altLang="zh-CN"/>
          </a:p>
          <a:p>
            <a:r>
              <a:rPr lang="zh-CN" altLang="en-US"/>
              <a:t>夜视器材</a:t>
            </a:r>
            <a:endParaRPr lang="zh-CN" altLang="en-US"/>
          </a:p>
          <a:p>
            <a:pPr lvl="1">
              <a:buClr>
                <a:schemeClr val="folHlink"/>
              </a:buClr>
              <a:buSzPct val="60000"/>
            </a:pPr>
            <a:r>
              <a:rPr lang="zh-CN" altLang="en-US"/>
              <a:t>主动式红外夜视仪</a:t>
            </a:r>
            <a:endParaRPr lang="zh-CN" altLang="en-US"/>
          </a:p>
          <a:p>
            <a:pPr lvl="1">
              <a:buClr>
                <a:schemeClr val="folHlink"/>
              </a:buClr>
              <a:buSzPct val="60000"/>
            </a:pPr>
            <a:r>
              <a:rPr lang="zh-CN" altLang="en-US"/>
              <a:t>微光夜视仪</a:t>
            </a:r>
            <a:endParaRPr lang="zh-CN" altLang="en-US"/>
          </a:p>
          <a:p>
            <a:pPr lvl="1">
              <a:buClr>
                <a:schemeClr val="folHlink"/>
              </a:buClr>
              <a:buSzPct val="60000"/>
            </a:pPr>
            <a:r>
              <a:rPr lang="zh-CN" altLang="en-US"/>
              <a:t>微光电视</a:t>
            </a:r>
            <a:endParaRPr lang="zh-CN" altLang="en-US"/>
          </a:p>
          <a:p>
            <a:pPr lvl="1">
              <a:buClr>
                <a:schemeClr val="folHlink"/>
              </a:buClr>
              <a:buSzPct val="60000"/>
            </a:pPr>
            <a:r>
              <a:rPr lang="zh-CN" altLang="en-US"/>
              <a:t>热像仪</a:t>
            </a:r>
            <a:endParaRPr lang="zh-CN" altLang="en-US"/>
          </a:p>
        </p:txBody>
      </p:sp>
      <p:pic>
        <p:nvPicPr>
          <p:cNvPr id="25608" name="Picture 8" descr="night-vision"/>
          <p:cNvPicPr>
            <a:picLocks noChangeAspect="1" noChangeArrowheads="1"/>
          </p:cNvPicPr>
          <p:nvPr/>
        </p:nvPicPr>
        <p:blipFill>
          <a:blip r:embed="rId1" cstate="print"/>
          <a:srcRect/>
          <a:stretch>
            <a:fillRect/>
          </a:stretch>
        </p:blipFill>
        <p:spPr bwMode="auto">
          <a:xfrm>
            <a:off x="4067944" y="3287925"/>
            <a:ext cx="5004048" cy="3257338"/>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dirty="0"/>
              <a:t>主动式红外夜视仪的主要结构</a:t>
            </a:r>
            <a:endParaRPr lang="zh-CN" altLang="en-US" dirty="0"/>
          </a:p>
        </p:txBody>
      </p:sp>
      <p:sp>
        <p:nvSpPr>
          <p:cNvPr id="26627" name="Rectangle 3"/>
          <p:cNvSpPr>
            <a:spLocks noGrp="1" noChangeArrowheads="1"/>
          </p:cNvSpPr>
          <p:nvPr>
            <p:ph type="body" sz="half" idx="1"/>
          </p:nvPr>
        </p:nvSpPr>
        <p:spPr>
          <a:xfrm>
            <a:off x="250825" y="1557338"/>
            <a:ext cx="4452938" cy="5112022"/>
          </a:xfrm>
        </p:spPr>
        <p:txBody>
          <a:bodyPr/>
          <a:lstStyle/>
          <a:p>
            <a:r>
              <a:rPr lang="zh-CN" altLang="en-US" dirty="0"/>
              <a:t>原理：</a:t>
            </a:r>
            <a:endParaRPr lang="en-US" altLang="zh-CN" dirty="0"/>
          </a:p>
          <a:p>
            <a:pPr lvl="1"/>
            <a:r>
              <a:rPr lang="zh-CN" altLang="en-US" dirty="0"/>
              <a:t>工作在近红外波段：</a:t>
            </a:r>
            <a:r>
              <a:rPr lang="en-US" altLang="zh-CN" dirty="0"/>
              <a:t>0.76</a:t>
            </a:r>
            <a:r>
              <a:rPr lang="zh-CN" altLang="en-US" dirty="0"/>
              <a:t>～</a:t>
            </a:r>
            <a:r>
              <a:rPr lang="en-US" altLang="zh-CN" dirty="0"/>
              <a:t>1.2 </a:t>
            </a:r>
            <a:r>
              <a:rPr lang="en-US" altLang="zh-CN" dirty="0">
                <a:latin typeface="Tahoma" panose="020B0604030504040204"/>
                <a:cs typeface="Tahoma" panose="020B0604030504040204" pitchFamily="34" charset="0"/>
              </a:rPr>
              <a:t>µ</a:t>
            </a:r>
            <a:r>
              <a:rPr lang="en-US" altLang="zh-CN" dirty="0">
                <a:cs typeface="Tahoma" panose="020B0604030504040204" pitchFamily="34" charset="0"/>
              </a:rPr>
              <a:t>m</a:t>
            </a:r>
            <a:endParaRPr lang="en-US" altLang="zh-CN" dirty="0"/>
          </a:p>
          <a:p>
            <a:r>
              <a:rPr lang="zh-CN" altLang="en-US" dirty="0"/>
              <a:t>主要结构：</a:t>
            </a:r>
            <a:endParaRPr lang="en-US" altLang="zh-CN" dirty="0"/>
          </a:p>
          <a:p>
            <a:pPr lvl="1"/>
            <a:r>
              <a:rPr lang="zh-CN" altLang="en-US" dirty="0"/>
              <a:t>红外探照灯</a:t>
            </a:r>
            <a:endParaRPr lang="zh-CN" altLang="en-US" dirty="0"/>
          </a:p>
          <a:p>
            <a:pPr lvl="1"/>
            <a:r>
              <a:rPr lang="zh-CN" altLang="en-US" dirty="0"/>
              <a:t>红外光学系统</a:t>
            </a:r>
            <a:endParaRPr lang="zh-CN" altLang="en-US" dirty="0"/>
          </a:p>
          <a:p>
            <a:pPr lvl="1"/>
            <a:r>
              <a:rPr lang="zh-CN" altLang="en-US" dirty="0"/>
              <a:t>红外变像管</a:t>
            </a:r>
            <a:endParaRPr lang="zh-CN" altLang="en-US" dirty="0"/>
          </a:p>
          <a:p>
            <a:pPr lvl="1"/>
            <a:r>
              <a:rPr lang="zh-CN" altLang="en-US" dirty="0"/>
              <a:t>电源</a:t>
            </a:r>
            <a:endParaRPr lang="en-US" altLang="zh-CN" dirty="0"/>
          </a:p>
        </p:txBody>
      </p:sp>
      <p:pic>
        <p:nvPicPr>
          <p:cNvPr id="5" name="图片 4" descr="主动红外夜视原理图.jpg"/>
          <p:cNvPicPr>
            <a:picLocks noChangeAspect="1"/>
          </p:cNvPicPr>
          <p:nvPr/>
        </p:nvPicPr>
        <p:blipFill>
          <a:blip r:embed="rId1" cstate="print"/>
          <a:stretch>
            <a:fillRect/>
          </a:stretch>
        </p:blipFill>
        <p:spPr>
          <a:xfrm>
            <a:off x="3563888" y="2996952"/>
            <a:ext cx="4845974" cy="3598246"/>
          </a:xfrm>
          <a:prstGeom prst="rect">
            <a:avLst/>
          </a:prstGeom>
        </p:spPr>
      </p:pic>
      <p:pic>
        <p:nvPicPr>
          <p:cNvPr id="26628" name="Picture 4"/>
          <p:cNvPicPr>
            <a:picLocks noGrp="1" noChangeAspect="1" noChangeArrowheads="1"/>
          </p:cNvPicPr>
          <p:nvPr>
            <p:ph sz="half" idx="2"/>
          </p:nvPr>
        </p:nvPicPr>
        <p:blipFill>
          <a:blip r:embed="rId2" cstate="print"/>
          <a:srcRect/>
          <a:stretch>
            <a:fillRect/>
          </a:stretch>
        </p:blipFill>
        <p:spPr>
          <a:xfrm>
            <a:off x="7452320" y="1412776"/>
            <a:ext cx="1551149" cy="2076528"/>
          </a:xfr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dirty="0"/>
              <a:t>主动式红外夜视仪的特点</a:t>
            </a:r>
            <a:endParaRPr lang="zh-CN" altLang="en-US" dirty="0"/>
          </a:p>
        </p:txBody>
      </p:sp>
      <p:sp>
        <p:nvSpPr>
          <p:cNvPr id="17411" name="Rectangle 3"/>
          <p:cNvSpPr>
            <a:spLocks noGrp="1" noChangeArrowheads="1"/>
          </p:cNvSpPr>
          <p:nvPr>
            <p:ph type="body" idx="1"/>
          </p:nvPr>
        </p:nvSpPr>
        <p:spPr>
          <a:xfrm>
            <a:off x="250825" y="1557338"/>
            <a:ext cx="8415338" cy="5040014"/>
          </a:xfrm>
        </p:spPr>
        <p:txBody>
          <a:bodyPr>
            <a:normAutofit/>
          </a:bodyPr>
          <a:lstStyle/>
          <a:p>
            <a:pPr>
              <a:lnSpc>
                <a:spcPct val="90000"/>
              </a:lnSpc>
            </a:pPr>
            <a:r>
              <a:rPr lang="zh-CN" altLang="en-US" dirty="0"/>
              <a:t>发展较为成熟，造价低廉</a:t>
            </a:r>
            <a:endParaRPr lang="zh-CN" altLang="en-US" dirty="0"/>
          </a:p>
          <a:p>
            <a:pPr>
              <a:lnSpc>
                <a:spcPct val="90000"/>
              </a:lnSpc>
            </a:pPr>
            <a:r>
              <a:rPr lang="zh-CN" altLang="en-US" dirty="0"/>
              <a:t>观察效果较好</a:t>
            </a:r>
            <a:endParaRPr lang="zh-CN" altLang="en-US" dirty="0"/>
          </a:p>
          <a:p>
            <a:pPr>
              <a:lnSpc>
                <a:spcPct val="90000"/>
              </a:lnSpc>
            </a:pPr>
            <a:r>
              <a:rPr lang="zh-CN" altLang="en-US" dirty="0"/>
              <a:t>可探测红外光源</a:t>
            </a:r>
            <a:endParaRPr lang="en-US" altLang="zh-CN" dirty="0"/>
          </a:p>
          <a:p>
            <a:pPr>
              <a:lnSpc>
                <a:spcPct val="90000"/>
              </a:lnSpc>
            </a:pPr>
            <a:r>
              <a:rPr lang="zh-CN" altLang="en-US" dirty="0"/>
              <a:t>具有一定的识别伪装能力</a:t>
            </a:r>
            <a:endParaRPr lang="en-US" altLang="zh-CN" dirty="0"/>
          </a:p>
          <a:p>
            <a:pPr lvl="1">
              <a:lnSpc>
                <a:spcPct val="90000"/>
              </a:lnSpc>
            </a:pPr>
            <a:r>
              <a:rPr lang="zh-CN" altLang="en-US" dirty="0">
                <a:solidFill>
                  <a:schemeClr val="accent6"/>
                </a:solidFill>
              </a:rPr>
              <a:t>利用在近红外波段的反射特性不同</a:t>
            </a:r>
            <a:endParaRPr lang="zh-CN" altLang="en-US" dirty="0">
              <a:solidFill>
                <a:schemeClr val="accent6"/>
              </a:solidFill>
            </a:endParaRPr>
          </a:p>
          <a:p>
            <a:pPr>
              <a:lnSpc>
                <a:spcPct val="90000"/>
              </a:lnSpc>
            </a:pPr>
            <a:r>
              <a:rPr lang="zh-CN" altLang="en-US" dirty="0"/>
              <a:t>易暴露</a:t>
            </a:r>
            <a:endParaRPr lang="zh-CN" altLang="en-US" dirty="0"/>
          </a:p>
          <a:p>
            <a:pPr lvl="1">
              <a:lnSpc>
                <a:spcPct val="90000"/>
              </a:lnSpc>
            </a:pPr>
            <a:endParaRPr lang="zh-CN" altLang="en-US" dirty="0"/>
          </a:p>
          <a:p>
            <a:pPr lvl="1">
              <a:lnSpc>
                <a:spcPct val="90000"/>
              </a:lnSpc>
            </a:pPr>
            <a:r>
              <a:rPr lang="zh-CN" altLang="en-US" dirty="0"/>
              <a:t>观察实用距离一般约</a:t>
            </a:r>
            <a:r>
              <a:rPr lang="en-US" altLang="zh-CN" dirty="0"/>
              <a:t>300</a:t>
            </a:r>
            <a:r>
              <a:rPr lang="zh-CN" altLang="en-US" dirty="0"/>
              <a:t>米</a:t>
            </a:r>
            <a:endParaRPr lang="zh-CN" altLang="en-US" dirty="0"/>
          </a:p>
          <a:p>
            <a:pPr lvl="1">
              <a:lnSpc>
                <a:spcPct val="90000"/>
              </a:lnSpc>
            </a:pPr>
            <a:r>
              <a:rPr lang="zh-CN" altLang="en-US" dirty="0"/>
              <a:t>主要用于近距离侦察与搜索、短射程武器的夜间瞄准和各种车辆的夜间驾驶</a:t>
            </a:r>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dirty="0"/>
              <a:t>微光夜视仪</a:t>
            </a:r>
            <a:endParaRPr lang="zh-CN" altLang="en-US" dirty="0"/>
          </a:p>
        </p:txBody>
      </p:sp>
      <p:sp>
        <p:nvSpPr>
          <p:cNvPr id="30723" name="Rectangle 3"/>
          <p:cNvSpPr>
            <a:spLocks noGrp="1" noChangeArrowheads="1"/>
          </p:cNvSpPr>
          <p:nvPr>
            <p:ph type="body" sz="half" idx="1"/>
          </p:nvPr>
        </p:nvSpPr>
        <p:spPr>
          <a:xfrm>
            <a:off x="250825" y="1557338"/>
            <a:ext cx="8713663" cy="4895998"/>
          </a:xfrm>
        </p:spPr>
        <p:txBody>
          <a:bodyPr/>
          <a:lstStyle/>
          <a:p>
            <a:r>
              <a:rPr lang="zh-CN" altLang="en-US" dirty="0"/>
              <a:t>第一代：级联式像增强器</a:t>
            </a:r>
            <a:r>
              <a:rPr lang="en-US" altLang="zh-CN" dirty="0"/>
              <a:t>(60</a:t>
            </a:r>
            <a:r>
              <a:rPr lang="zh-CN" altLang="en-US" dirty="0"/>
              <a:t>年代</a:t>
            </a:r>
            <a:r>
              <a:rPr lang="en-US" altLang="zh-CN" dirty="0"/>
              <a:t>)</a:t>
            </a:r>
            <a:endParaRPr lang="en-US" altLang="zh-CN" dirty="0"/>
          </a:p>
          <a:p>
            <a:pPr lvl="1"/>
            <a:r>
              <a:rPr lang="zh-CN" altLang="en-US" sz="2400" dirty="0"/>
              <a:t>由光学系统、像增强器、电源组成</a:t>
            </a:r>
            <a:endParaRPr lang="zh-CN" altLang="en-US" sz="2400" dirty="0"/>
          </a:p>
          <a:p>
            <a:pPr lvl="1"/>
            <a:r>
              <a:rPr lang="zh-CN" altLang="en-US" sz="2400" dirty="0"/>
              <a:t>三级级联，放大约</a:t>
            </a:r>
            <a:r>
              <a:rPr lang="en-US" altLang="zh-CN" sz="2400" dirty="0"/>
              <a:t>5</a:t>
            </a:r>
            <a:r>
              <a:rPr lang="zh-CN" altLang="en-US" sz="2400" dirty="0"/>
              <a:t>万倍</a:t>
            </a:r>
            <a:r>
              <a:rPr lang="en-US" altLang="zh-CN" sz="2400" dirty="0"/>
              <a:t>(1/4</a:t>
            </a:r>
            <a:r>
              <a:rPr lang="zh-CN" altLang="en-US" sz="2400" dirty="0"/>
              <a:t>月：约</a:t>
            </a:r>
            <a:r>
              <a:rPr lang="en-US" altLang="zh-CN" sz="2400" dirty="0"/>
              <a:t>145</a:t>
            </a:r>
            <a:r>
              <a:rPr lang="zh-CN" altLang="en-US" sz="2400" dirty="0"/>
              <a:t>米</a:t>
            </a:r>
            <a:r>
              <a:rPr lang="en-US" altLang="zh-CN" sz="2400" dirty="0"/>
              <a:t>)</a:t>
            </a:r>
            <a:endParaRPr lang="en-US" altLang="zh-CN" sz="2400" dirty="0"/>
          </a:p>
          <a:p>
            <a:r>
              <a:rPr lang="zh-CN" altLang="en-US" dirty="0"/>
              <a:t>第二代：像增强器采用微通道板</a:t>
            </a:r>
            <a:r>
              <a:rPr lang="en-US" altLang="zh-CN" dirty="0"/>
              <a:t>(70</a:t>
            </a:r>
            <a:r>
              <a:rPr lang="zh-CN" altLang="en-US" dirty="0"/>
              <a:t>年代</a:t>
            </a:r>
            <a:r>
              <a:rPr lang="en-US" altLang="zh-CN" dirty="0"/>
              <a:t>)</a:t>
            </a:r>
            <a:endParaRPr lang="en-US" altLang="zh-CN" dirty="0"/>
          </a:p>
          <a:p>
            <a:pPr lvl="1"/>
            <a:r>
              <a:rPr lang="zh-CN" altLang="en-US" sz="2400" dirty="0"/>
              <a:t>体积小、重量轻、防强光</a:t>
            </a:r>
            <a:r>
              <a:rPr lang="en-US" altLang="zh-CN" sz="2400" dirty="0"/>
              <a:t>(1/4</a:t>
            </a:r>
            <a:r>
              <a:rPr lang="zh-CN" altLang="en-US" sz="2400" dirty="0"/>
              <a:t>月：约</a:t>
            </a:r>
            <a:r>
              <a:rPr lang="en-US" altLang="zh-CN" sz="2400" dirty="0"/>
              <a:t>225</a:t>
            </a:r>
            <a:r>
              <a:rPr lang="zh-CN" altLang="en-US" sz="2400" dirty="0"/>
              <a:t>米</a:t>
            </a:r>
            <a:r>
              <a:rPr lang="en-US" altLang="zh-CN" sz="2400" dirty="0"/>
              <a:t>)</a:t>
            </a:r>
            <a:endParaRPr lang="en-US" altLang="zh-CN" sz="2400" dirty="0"/>
          </a:p>
          <a:p>
            <a:r>
              <a:rPr lang="zh-CN" altLang="en-US" dirty="0"/>
              <a:t>第三代：采用砷化镓光电阴极和镀离子阻挡膜的微通道板</a:t>
            </a:r>
            <a:r>
              <a:rPr lang="en-US" altLang="zh-CN" dirty="0"/>
              <a:t>(80</a:t>
            </a:r>
            <a:r>
              <a:rPr lang="zh-CN" altLang="en-US" dirty="0"/>
              <a:t>年代</a:t>
            </a:r>
            <a:r>
              <a:rPr lang="en-US" altLang="zh-CN" dirty="0"/>
              <a:t>)</a:t>
            </a:r>
            <a:endParaRPr lang="en-US" altLang="zh-CN" dirty="0"/>
          </a:p>
          <a:p>
            <a:pPr lvl="1"/>
            <a:r>
              <a:rPr lang="zh-CN" altLang="en-US" sz="2400" dirty="0"/>
              <a:t>砷化镓光电阴极提高了微光管的响应能力，并将工作波长延伸到近红外</a:t>
            </a:r>
            <a:r>
              <a:rPr lang="zh-CN" altLang="en-US" sz="2000" dirty="0"/>
              <a:t>（能直接看到近红外光）</a:t>
            </a:r>
            <a:r>
              <a:rPr lang="zh-CN" altLang="en-US" sz="2400" dirty="0"/>
              <a:t>。 </a:t>
            </a:r>
            <a:r>
              <a:rPr lang="en-US" altLang="zh-CN" sz="2400" dirty="0"/>
              <a:t>(1/4</a:t>
            </a:r>
            <a:r>
              <a:rPr lang="zh-CN" altLang="en-US" sz="2400" dirty="0"/>
              <a:t>月：约</a:t>
            </a:r>
            <a:r>
              <a:rPr lang="en-US" altLang="zh-CN" sz="2400" dirty="0"/>
              <a:t>355</a:t>
            </a:r>
            <a:r>
              <a:rPr lang="zh-CN" altLang="en-US" sz="2400" dirty="0"/>
              <a:t>米</a:t>
            </a:r>
            <a:r>
              <a:rPr lang="en-US" altLang="zh-CN" sz="2400" dirty="0"/>
              <a:t>)</a:t>
            </a:r>
            <a:endParaRPr lang="en-US" altLang="zh-CN" sz="2400" dirty="0"/>
          </a:p>
          <a:p>
            <a:pPr lvl="1"/>
            <a:r>
              <a:rPr lang="zh-CN" altLang="en-US" sz="2400" dirty="0"/>
              <a:t>同时具备亮度增强与光谱转换两过程！</a:t>
            </a:r>
            <a:endParaRPr lang="en-US" altLang="zh-CN" sz="2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dirty="0"/>
              <a:t>微光夜视仪的特点</a:t>
            </a:r>
            <a:endParaRPr lang="zh-CN" altLang="en-US" dirty="0"/>
          </a:p>
        </p:txBody>
      </p:sp>
      <p:sp>
        <p:nvSpPr>
          <p:cNvPr id="81923" name="Rectangle 3"/>
          <p:cNvSpPr>
            <a:spLocks noGrp="1" noChangeArrowheads="1"/>
          </p:cNvSpPr>
          <p:nvPr>
            <p:ph type="body" idx="1"/>
          </p:nvPr>
        </p:nvSpPr>
        <p:spPr>
          <a:xfrm>
            <a:off x="250825" y="1557338"/>
            <a:ext cx="8415338" cy="5040014"/>
          </a:xfrm>
        </p:spPr>
        <p:txBody>
          <a:bodyPr>
            <a:normAutofit/>
          </a:bodyPr>
          <a:lstStyle/>
          <a:p>
            <a:pPr>
              <a:lnSpc>
                <a:spcPct val="90000"/>
              </a:lnSpc>
            </a:pPr>
            <a:r>
              <a:rPr lang="zh-CN" altLang="en-US" dirty="0"/>
              <a:t>被动方式工作，不易暴露</a:t>
            </a:r>
            <a:endParaRPr lang="zh-CN" altLang="en-US" dirty="0"/>
          </a:p>
          <a:p>
            <a:pPr>
              <a:lnSpc>
                <a:spcPct val="90000"/>
              </a:lnSpc>
            </a:pPr>
            <a:r>
              <a:rPr lang="zh-CN" altLang="en-US" dirty="0"/>
              <a:t>观察距离能较远</a:t>
            </a:r>
            <a:endParaRPr lang="zh-CN" altLang="en-US" dirty="0"/>
          </a:p>
          <a:p>
            <a:pPr>
              <a:lnSpc>
                <a:spcPct val="90000"/>
              </a:lnSpc>
            </a:pPr>
            <a:r>
              <a:rPr lang="zh-CN" altLang="en-US" dirty="0"/>
              <a:t>体积小、重量轻</a:t>
            </a:r>
            <a:endParaRPr lang="zh-CN" altLang="en-US" dirty="0"/>
          </a:p>
          <a:p>
            <a:pPr>
              <a:lnSpc>
                <a:spcPct val="90000"/>
              </a:lnSpc>
            </a:pPr>
            <a:r>
              <a:rPr lang="zh-CN" altLang="en-US" dirty="0"/>
              <a:t>受 云、雾、霾、沙尘、星月光 等自然环境条件影响大</a:t>
            </a:r>
            <a:endParaRPr lang="zh-CN" altLang="en-US" dirty="0"/>
          </a:p>
          <a:p>
            <a:pPr>
              <a:lnSpc>
                <a:spcPct val="90000"/>
              </a:lnSpc>
            </a:pPr>
            <a:r>
              <a:rPr lang="zh-CN" altLang="en-US" dirty="0"/>
              <a:t>识别伪装的能力弱</a:t>
            </a:r>
            <a:endParaRPr lang="en-US" altLang="zh-CN" dirty="0"/>
          </a:p>
          <a:p>
            <a:pPr lvl="1">
              <a:lnSpc>
                <a:spcPct val="90000"/>
              </a:lnSpc>
            </a:pPr>
            <a:r>
              <a:rPr lang="zh-CN" altLang="en-US" dirty="0">
                <a:solidFill>
                  <a:schemeClr val="accent6"/>
                </a:solidFill>
              </a:rPr>
              <a:t>比主动式红外夜视仪还要弱</a:t>
            </a:r>
            <a:endParaRPr lang="zh-CN" altLang="en-US" dirty="0">
              <a:solidFill>
                <a:schemeClr val="accent6"/>
              </a:solidFill>
            </a:endParaRPr>
          </a:p>
          <a:p>
            <a:pPr>
              <a:lnSpc>
                <a:spcPct val="90000"/>
              </a:lnSpc>
            </a:pPr>
            <a:endParaRPr lang="zh-CN" altLang="en-US" dirty="0"/>
          </a:p>
          <a:p>
            <a:pPr lvl="1">
              <a:lnSpc>
                <a:spcPct val="90000"/>
              </a:lnSpc>
            </a:pPr>
            <a:r>
              <a:rPr lang="zh-CN" altLang="en-US" dirty="0"/>
              <a:t>在星光条件下，可以观察到</a:t>
            </a:r>
            <a:r>
              <a:rPr lang="en-US" altLang="zh-CN" dirty="0"/>
              <a:t>800</a:t>
            </a:r>
            <a:r>
              <a:rPr lang="zh-CN" altLang="en-US" dirty="0"/>
              <a:t>米距离上的人员和</a:t>
            </a:r>
            <a:r>
              <a:rPr lang="en-US" altLang="zh-CN" dirty="0"/>
              <a:t>1.5</a:t>
            </a:r>
            <a:r>
              <a:rPr lang="zh-CN" altLang="en-US" dirty="0"/>
              <a:t>千米距离上的车辆</a:t>
            </a: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t>微光电视</a:t>
            </a:r>
            <a:endParaRPr lang="zh-CN" altLang="en-US" dirty="0"/>
          </a:p>
        </p:txBody>
      </p:sp>
      <p:sp>
        <p:nvSpPr>
          <p:cNvPr id="31747" name="Rectangle 3"/>
          <p:cNvSpPr>
            <a:spLocks noGrp="1" noChangeArrowheads="1"/>
          </p:cNvSpPr>
          <p:nvPr>
            <p:ph type="body" idx="1"/>
          </p:nvPr>
        </p:nvSpPr>
        <p:spPr>
          <a:xfrm>
            <a:off x="250825" y="1557338"/>
            <a:ext cx="8415338" cy="4114800"/>
          </a:xfrm>
        </p:spPr>
        <p:txBody>
          <a:bodyPr/>
          <a:lstStyle/>
          <a:p>
            <a:r>
              <a:rPr lang="zh-CN" altLang="en-US"/>
              <a:t>闭路微光电视</a:t>
            </a:r>
            <a:endParaRPr lang="zh-CN" altLang="en-US"/>
          </a:p>
          <a:p>
            <a:r>
              <a:rPr lang="zh-CN" altLang="en-US"/>
              <a:t>开路微光电视</a:t>
            </a:r>
            <a:endParaRPr lang="zh-CN" altLang="en-US"/>
          </a:p>
          <a:p>
            <a:r>
              <a:rPr lang="zh-CN" altLang="en-US"/>
              <a:t>特点与适用范围</a:t>
            </a:r>
            <a:endParaRPr lang="zh-CN" altLang="en-US"/>
          </a:p>
          <a:p>
            <a:pPr lvl="1"/>
            <a:r>
              <a:rPr lang="zh-CN" altLang="en-US"/>
              <a:t>图像清晰，视距远</a:t>
            </a:r>
            <a:endParaRPr lang="zh-CN" altLang="en-US"/>
          </a:p>
          <a:p>
            <a:pPr lvl="1"/>
            <a:r>
              <a:rPr lang="zh-CN" altLang="en-US"/>
              <a:t>可实现远距离传送和遥控摄像</a:t>
            </a:r>
            <a:endParaRPr lang="zh-CN" altLang="en-US"/>
          </a:p>
          <a:p>
            <a:pPr lvl="1"/>
            <a:r>
              <a:rPr lang="zh-CN" altLang="en-US"/>
              <a:t>耗电多，体积、重量大，操作、维护复杂</a:t>
            </a:r>
            <a:endParaRPr lang="zh-CN" altLang="en-US"/>
          </a:p>
          <a:p>
            <a:pPr lvl="1"/>
            <a:r>
              <a:rPr lang="zh-CN" altLang="en-US"/>
              <a:t>受自然环境条件的影响较大</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ir\Desktop\新建文件夹\桌面文件\备课\中国国防\习主席.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5285" y="1910518"/>
            <a:ext cx="2373264" cy="3066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p:cNvSpPr txBox="1"/>
          <p:nvPr/>
        </p:nvSpPr>
        <p:spPr>
          <a:xfrm>
            <a:off x="3733702" y="1066941"/>
            <a:ext cx="4821199" cy="5238115"/>
          </a:xfrm>
          <a:prstGeom prst="rect">
            <a:avLst/>
          </a:prstGeom>
          <a:noFill/>
        </p:spPr>
        <p:txBody>
          <a:bodyPr wrap="square" lIns="68570" tIns="34285" rIns="68570" bIns="34285" rtlCol="0">
            <a:spAutoFit/>
          </a:bodyPr>
          <a:lstStyle/>
          <a:p>
            <a:pPr indent="457200">
              <a:lnSpc>
                <a:spcPct val="200000"/>
              </a:lnSpc>
              <a:spcAft>
                <a:spcPts val="600"/>
              </a:spcAft>
              <a:defRPr/>
            </a:pPr>
            <a:r>
              <a:rPr lang="en-US" altLang="zh-CN" sz="2800" dirty="0"/>
              <a:t>  </a:t>
            </a:r>
            <a:r>
              <a:rPr lang="en-US" altLang="zh-CN" sz="2800" b="1" dirty="0">
                <a:latin typeface="微软雅黑" panose="020B0503020204020204" pitchFamily="34" charset="-122"/>
                <a:ea typeface="微软雅黑" panose="020B0503020204020204" pitchFamily="34" charset="-122"/>
              </a:rPr>
              <a:t>2015</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9</a:t>
            </a:r>
            <a:r>
              <a:rPr lang="zh-CN" altLang="en-US" sz="2800" b="1" dirty="0">
                <a:latin typeface="微软雅黑" panose="020B0503020204020204" pitchFamily="34" charset="-122"/>
                <a:ea typeface="微软雅黑" panose="020B0503020204020204" pitchFamily="34" charset="-122"/>
              </a:rPr>
              <a:t>月</a:t>
            </a: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日，北京天安门城楼，习主席在中国人民抗日战争暨世界反法西斯战争胜利</a:t>
            </a:r>
            <a:r>
              <a:rPr lang="en-US" altLang="zh-CN" sz="2800" b="1" dirty="0">
                <a:latin typeface="微软雅黑" panose="020B0503020204020204" pitchFamily="34" charset="-122"/>
                <a:ea typeface="微软雅黑" panose="020B0503020204020204" pitchFamily="34" charset="-122"/>
              </a:rPr>
              <a:t>70</a:t>
            </a:r>
            <a:r>
              <a:rPr lang="zh-CN" altLang="en-US" sz="2800" b="1" dirty="0">
                <a:latin typeface="微软雅黑" panose="020B0503020204020204" pitchFamily="34" charset="-122"/>
                <a:ea typeface="微软雅黑" panose="020B0503020204020204" pitchFamily="34" charset="-122"/>
              </a:rPr>
              <a:t>周年纪念大会上郑重宣布：</a:t>
            </a:r>
            <a:r>
              <a:rPr lang="zh-CN" altLang="en-US" sz="2800" b="1" dirty="0">
                <a:solidFill>
                  <a:srgbClr val="FF0000"/>
                </a:solidFill>
                <a:latin typeface="微软雅黑" panose="020B0503020204020204" pitchFamily="34" charset="-122"/>
                <a:ea typeface="微软雅黑" panose="020B0503020204020204" pitchFamily="34" charset="-122"/>
              </a:rPr>
              <a:t>中国将裁减军队员额</a:t>
            </a:r>
            <a:r>
              <a:rPr lang="en-US" altLang="zh-CN" sz="2800" b="1" dirty="0">
                <a:solidFill>
                  <a:srgbClr val="FF0000"/>
                </a:solidFill>
                <a:latin typeface="微软雅黑" panose="020B0503020204020204" pitchFamily="34" charset="-122"/>
                <a:ea typeface="微软雅黑" panose="020B0503020204020204" pitchFamily="34" charset="-122"/>
              </a:rPr>
              <a:t>30</a:t>
            </a:r>
            <a:r>
              <a:rPr lang="zh-CN" altLang="en-US" sz="2800" b="1" dirty="0">
                <a:solidFill>
                  <a:srgbClr val="FF0000"/>
                </a:solidFill>
                <a:latin typeface="微软雅黑" panose="020B0503020204020204" pitchFamily="34" charset="-122"/>
                <a:ea typeface="微软雅黑" panose="020B0503020204020204" pitchFamily="34" charset="-122"/>
              </a:rPr>
              <a:t>万</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6"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latin typeface="+mn-lt"/>
                <a:ea typeface="+mn-ea"/>
              </a:rPr>
              <a:t>四、我国国防和军队建设、改革情况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热像仪</a:t>
            </a:r>
            <a:r>
              <a:rPr lang="en-US" altLang="zh-CN" dirty="0"/>
              <a:t>(</a:t>
            </a:r>
            <a:r>
              <a:rPr lang="zh-CN" altLang="en-US" dirty="0"/>
              <a:t>红外前视系统</a:t>
            </a:r>
            <a:r>
              <a:rPr lang="en-US" altLang="zh-CN" dirty="0"/>
              <a:t>)</a:t>
            </a:r>
            <a:endParaRPr lang="zh-CN" altLang="en-US" dirty="0"/>
          </a:p>
        </p:txBody>
      </p:sp>
      <p:sp>
        <p:nvSpPr>
          <p:cNvPr id="3" name="内容占位符 2"/>
          <p:cNvSpPr>
            <a:spLocks noGrp="1"/>
          </p:cNvSpPr>
          <p:nvPr>
            <p:ph idx="1"/>
          </p:nvPr>
        </p:nvSpPr>
        <p:spPr>
          <a:xfrm>
            <a:off x="179388" y="1484312"/>
            <a:ext cx="8713787" cy="5257056"/>
          </a:xfrm>
        </p:spPr>
        <p:txBody>
          <a:bodyPr>
            <a:normAutofit fontScale="92500" lnSpcReduction="10000"/>
          </a:bodyPr>
          <a:lstStyle/>
          <a:p>
            <a:r>
              <a:rPr lang="zh-CN" altLang="en-US" dirty="0"/>
              <a:t>成像原理</a:t>
            </a:r>
            <a:endParaRPr lang="en-US" altLang="zh-CN" dirty="0"/>
          </a:p>
          <a:p>
            <a:pPr lvl="1"/>
            <a:r>
              <a:rPr lang="zh-CN" altLang="en-US" dirty="0"/>
              <a:t>将接收到的目标辐射的红外线（对应于相应温度高低）通过扫描方式（光机）或焦平面成像</a:t>
            </a:r>
            <a:r>
              <a:rPr lang="zh-CN" altLang="en-US" sz="2000" dirty="0">
                <a:solidFill>
                  <a:schemeClr val="accent6"/>
                </a:solidFill>
              </a:rPr>
              <a:t>（简言之利用温差成像）</a:t>
            </a:r>
            <a:endParaRPr lang="en-US" altLang="zh-CN" dirty="0">
              <a:solidFill>
                <a:schemeClr val="accent6"/>
              </a:solidFill>
            </a:endParaRPr>
          </a:p>
          <a:p>
            <a:pPr lvl="1"/>
            <a:r>
              <a:rPr lang="zh-CN" altLang="en-US" dirty="0"/>
              <a:t>“光</a:t>
            </a:r>
            <a:r>
              <a:rPr lang="zh-CN" altLang="en-US" sz="2200" dirty="0"/>
              <a:t>（红外） </a:t>
            </a:r>
            <a:r>
              <a:rPr lang="zh-CN" altLang="en-US" dirty="0">
                <a:sym typeface="Wingdings" panose="05000000000000000000"/>
              </a:rPr>
              <a:t></a:t>
            </a:r>
            <a:r>
              <a:rPr lang="zh-CN" altLang="en-US" dirty="0"/>
              <a:t> 电 </a:t>
            </a:r>
            <a:r>
              <a:rPr lang="zh-CN" altLang="en-US" dirty="0">
                <a:sym typeface="Wingdings" panose="05000000000000000000"/>
              </a:rPr>
              <a:t></a:t>
            </a:r>
            <a:r>
              <a:rPr lang="zh-CN" altLang="en-US" dirty="0"/>
              <a:t> 光</a:t>
            </a:r>
            <a:r>
              <a:rPr lang="zh-CN" altLang="en-US" sz="2200" dirty="0"/>
              <a:t>（可见）</a:t>
            </a:r>
            <a:r>
              <a:rPr lang="zh-CN" altLang="en-US" dirty="0"/>
              <a:t>”两次转换</a:t>
            </a:r>
            <a:endParaRPr lang="en-US" altLang="zh-CN" dirty="0"/>
          </a:p>
          <a:p>
            <a:pPr lvl="1"/>
            <a:r>
              <a:rPr lang="zh-CN" altLang="en-US" dirty="0"/>
              <a:t>相比可见光图像，热像仪图像缺乏层次与立体感</a:t>
            </a:r>
            <a:endParaRPr lang="en-US" altLang="zh-CN" dirty="0"/>
          </a:p>
          <a:p>
            <a:r>
              <a:rPr lang="zh-CN" altLang="en-US" dirty="0"/>
              <a:t>完全被动式的红外夜视仪</a:t>
            </a:r>
            <a:endParaRPr lang="zh-CN" altLang="en-US" dirty="0"/>
          </a:p>
          <a:p>
            <a:r>
              <a:rPr lang="zh-CN" altLang="en-US" dirty="0"/>
              <a:t>工作波段：</a:t>
            </a:r>
            <a:endParaRPr lang="en-US" altLang="zh-CN" dirty="0"/>
          </a:p>
          <a:p>
            <a:pPr lvl="1"/>
            <a:r>
              <a:rPr lang="zh-CN" altLang="en-US" dirty="0"/>
              <a:t>中红外 </a:t>
            </a:r>
            <a:r>
              <a:rPr lang="en-US" altLang="zh-CN" dirty="0"/>
              <a:t>3</a:t>
            </a:r>
            <a:r>
              <a:rPr lang="zh-CN" altLang="en-US" dirty="0"/>
              <a:t>～</a:t>
            </a:r>
            <a:r>
              <a:rPr lang="en-US" altLang="zh-CN" dirty="0"/>
              <a:t>5 </a:t>
            </a:r>
            <a:r>
              <a:rPr lang="en-US" altLang="zh-CN" dirty="0">
                <a:sym typeface="Symbol" panose="05050102010706020507" pitchFamily="18" charset="2"/>
              </a:rPr>
              <a:t></a:t>
            </a:r>
            <a:r>
              <a:rPr lang="en-US" altLang="zh-CN" dirty="0"/>
              <a:t>m </a:t>
            </a:r>
            <a:r>
              <a:rPr lang="zh-CN" altLang="en-US" dirty="0"/>
              <a:t>及远红外 </a:t>
            </a:r>
            <a:r>
              <a:rPr lang="en-US" altLang="zh-CN" dirty="0"/>
              <a:t>8</a:t>
            </a:r>
            <a:r>
              <a:rPr lang="zh-CN" altLang="en-US" dirty="0"/>
              <a:t>～</a:t>
            </a:r>
            <a:r>
              <a:rPr lang="en-US" altLang="zh-CN" dirty="0"/>
              <a:t>14 </a:t>
            </a:r>
            <a:r>
              <a:rPr lang="en-US" altLang="zh-CN" dirty="0">
                <a:sym typeface="Symbol" panose="05050102010706020507" pitchFamily="18" charset="2"/>
              </a:rPr>
              <a:t></a:t>
            </a:r>
            <a:r>
              <a:rPr lang="en-US" altLang="zh-CN" dirty="0"/>
              <a:t>m</a:t>
            </a:r>
            <a:endParaRPr lang="en-US" altLang="zh-CN" dirty="0"/>
          </a:p>
          <a:p>
            <a:pPr lvl="3"/>
            <a:endParaRPr lang="en-US" altLang="zh-CN" dirty="0"/>
          </a:p>
          <a:p>
            <a:r>
              <a:rPr lang="zh-CN" altLang="en-US" dirty="0"/>
              <a:t>作用距离一般可在</a:t>
            </a:r>
            <a:endParaRPr lang="zh-CN" altLang="en-US" dirty="0"/>
          </a:p>
          <a:p>
            <a:pPr lvl="1"/>
            <a:r>
              <a:rPr lang="en-US" altLang="zh-CN" dirty="0"/>
              <a:t>1</a:t>
            </a:r>
            <a:r>
              <a:rPr lang="zh-CN" altLang="en-US" dirty="0"/>
              <a:t>千米以内识别人，</a:t>
            </a:r>
            <a:r>
              <a:rPr lang="en-US" altLang="zh-CN" dirty="0"/>
              <a:t>2</a:t>
            </a:r>
            <a:r>
              <a:rPr lang="zh-CN" altLang="en-US" dirty="0"/>
              <a:t>千米以内识别车辆，</a:t>
            </a:r>
            <a:r>
              <a:rPr lang="en-US" altLang="zh-CN" dirty="0"/>
              <a:t>15</a:t>
            </a:r>
            <a:r>
              <a:rPr lang="zh-CN" altLang="en-US" dirty="0"/>
              <a:t>～</a:t>
            </a:r>
            <a:r>
              <a:rPr lang="en-US" altLang="zh-CN" dirty="0"/>
              <a:t>20</a:t>
            </a:r>
            <a:r>
              <a:rPr lang="zh-CN" altLang="en-US" dirty="0"/>
              <a:t>千米以内跟踪飞机</a:t>
            </a: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dirty="0"/>
              <a:t>热像仪特点</a:t>
            </a:r>
            <a:endParaRPr lang="zh-CN" altLang="en-US" dirty="0"/>
          </a:p>
        </p:txBody>
      </p:sp>
      <p:sp>
        <p:nvSpPr>
          <p:cNvPr id="108547" name="Rectangle 3"/>
          <p:cNvSpPr>
            <a:spLocks noGrp="1" noChangeArrowheads="1"/>
          </p:cNvSpPr>
          <p:nvPr>
            <p:ph type="body" idx="1"/>
          </p:nvPr>
        </p:nvSpPr>
        <p:spPr>
          <a:xfrm>
            <a:off x="250825" y="1557338"/>
            <a:ext cx="8415338" cy="4895998"/>
          </a:xfrm>
        </p:spPr>
        <p:txBody>
          <a:bodyPr>
            <a:normAutofit/>
          </a:bodyPr>
          <a:lstStyle/>
          <a:p>
            <a:r>
              <a:rPr lang="zh-CN" altLang="en-US" dirty="0"/>
              <a:t>不易被对方发现和干扰</a:t>
            </a:r>
            <a:endParaRPr lang="zh-CN" altLang="en-US" dirty="0"/>
          </a:p>
          <a:p>
            <a:r>
              <a:rPr lang="zh-CN" altLang="en-US" dirty="0"/>
              <a:t>能实现全天候观察，作用</a:t>
            </a:r>
            <a:r>
              <a:rPr lang="zh-CN" altLang="en-US"/>
              <a:t>距离远</a:t>
            </a:r>
            <a:endParaRPr lang="en-US" altLang="zh-CN"/>
          </a:p>
          <a:p>
            <a:pPr lvl="1"/>
            <a:r>
              <a:rPr lang="zh-CN" altLang="en-US"/>
              <a:t>雾霾雨雪、白天黑夜均可观察，只受大雨影响</a:t>
            </a:r>
            <a:endParaRPr lang="zh-CN" altLang="en-US" dirty="0"/>
          </a:p>
          <a:p>
            <a:r>
              <a:rPr lang="zh-CN" altLang="en-US" dirty="0"/>
              <a:t>具有较好的识别伪装</a:t>
            </a:r>
            <a:r>
              <a:rPr lang="zh-CN" altLang="en-US"/>
              <a:t>的能力</a:t>
            </a:r>
            <a:endParaRPr lang="en-US" altLang="zh-CN"/>
          </a:p>
          <a:p>
            <a:pPr lvl="1"/>
            <a:r>
              <a:rPr lang="zh-CN" altLang="en-US"/>
              <a:t>几种夜视仪中能力最强</a:t>
            </a:r>
            <a:endParaRPr lang="zh-CN" altLang="en-US" dirty="0"/>
          </a:p>
          <a:p>
            <a:r>
              <a:rPr lang="zh-CN" altLang="en-US" dirty="0"/>
              <a:t>图像不够清晰，分辨细节的</a:t>
            </a:r>
            <a:r>
              <a:rPr lang="zh-CN" altLang="en-US"/>
              <a:t>能力较弱</a:t>
            </a:r>
            <a:endParaRPr lang="en-US" altLang="zh-CN"/>
          </a:p>
          <a:p>
            <a:pPr lvl="1"/>
            <a:r>
              <a:rPr lang="zh-CN" altLang="en-US"/>
              <a:t>因其利用温差成像，而一般目标温差不大</a:t>
            </a:r>
            <a:endParaRPr lang="zh-CN" altLang="en-US" dirty="0"/>
          </a:p>
          <a:p>
            <a:r>
              <a:rPr lang="zh-CN" altLang="en-US" dirty="0"/>
              <a:t>体积、重量大，结构复杂，成本高</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dirty="0"/>
              <a:t>对付夜视器材的基本方法</a:t>
            </a:r>
            <a:endParaRPr lang="zh-CN" altLang="en-US" dirty="0"/>
          </a:p>
        </p:txBody>
      </p:sp>
      <p:sp>
        <p:nvSpPr>
          <p:cNvPr id="64515" name="Rectangle 3"/>
          <p:cNvSpPr>
            <a:spLocks noGrp="1" noChangeArrowheads="1"/>
          </p:cNvSpPr>
          <p:nvPr>
            <p:ph type="body" idx="1"/>
          </p:nvPr>
        </p:nvSpPr>
        <p:spPr>
          <a:xfrm>
            <a:off x="250825" y="1557338"/>
            <a:ext cx="8642350" cy="4506912"/>
          </a:xfrm>
        </p:spPr>
        <p:txBody>
          <a:bodyPr/>
          <a:lstStyle/>
          <a:p>
            <a:pPr>
              <a:lnSpc>
                <a:spcPct val="80000"/>
              </a:lnSpc>
            </a:pPr>
            <a:r>
              <a:rPr lang="zh-CN" altLang="en-US" dirty="0"/>
              <a:t>利用遮障和地形地物</a:t>
            </a:r>
            <a:endParaRPr lang="zh-CN" altLang="en-US" dirty="0"/>
          </a:p>
          <a:p>
            <a:pPr>
              <a:lnSpc>
                <a:spcPct val="80000"/>
              </a:lnSpc>
            </a:pPr>
            <a:r>
              <a:rPr lang="zh-CN" altLang="en-US" dirty="0"/>
              <a:t>利用复杂的气象条件</a:t>
            </a:r>
            <a:r>
              <a:rPr lang="zh-CN" altLang="en-US" sz="2000" dirty="0"/>
              <a:t>（因条件而异，热像仪受影响最小）</a:t>
            </a:r>
            <a:endParaRPr lang="zh-CN" altLang="en-US" sz="2400" dirty="0"/>
          </a:p>
          <a:p>
            <a:pPr>
              <a:lnSpc>
                <a:spcPct val="80000"/>
              </a:lnSpc>
            </a:pPr>
            <a:r>
              <a:rPr lang="zh-CN" altLang="en-US" dirty="0"/>
              <a:t>消除反差</a:t>
            </a:r>
            <a:r>
              <a:rPr lang="zh-CN" altLang="en-US" sz="2000" dirty="0"/>
              <a:t>（针对微光夜视仪、微光电视）</a:t>
            </a:r>
            <a:endParaRPr lang="zh-CN" altLang="en-US" sz="2000" dirty="0"/>
          </a:p>
          <a:p>
            <a:pPr>
              <a:lnSpc>
                <a:spcPct val="80000"/>
              </a:lnSpc>
            </a:pPr>
            <a:r>
              <a:rPr lang="zh-CN" altLang="en-US" dirty="0"/>
              <a:t>消除温差</a:t>
            </a:r>
            <a:r>
              <a:rPr lang="zh-CN" altLang="en-US" sz="2000" dirty="0"/>
              <a:t>（仅针对热像仪）</a:t>
            </a:r>
            <a:endParaRPr lang="zh-CN" altLang="en-US" sz="2000" dirty="0"/>
          </a:p>
          <a:p>
            <a:pPr>
              <a:lnSpc>
                <a:spcPct val="80000"/>
              </a:lnSpc>
            </a:pPr>
            <a:r>
              <a:rPr lang="zh-CN" altLang="en-US" dirty="0"/>
              <a:t>机动规避</a:t>
            </a:r>
            <a:endParaRPr lang="zh-CN" altLang="en-US" dirty="0"/>
          </a:p>
          <a:p>
            <a:pPr>
              <a:lnSpc>
                <a:spcPct val="80000"/>
              </a:lnSpc>
            </a:pPr>
            <a:r>
              <a:rPr lang="zh-CN" altLang="en-US" dirty="0"/>
              <a:t>实施干扰</a:t>
            </a:r>
            <a:r>
              <a:rPr lang="zh-CN" altLang="en-US" sz="2000" dirty="0"/>
              <a:t>（强光干扰只对微光夜视仪有效）</a:t>
            </a:r>
            <a:endParaRPr lang="zh-CN" altLang="en-US" sz="2400" dirty="0"/>
          </a:p>
          <a:p>
            <a:pPr>
              <a:lnSpc>
                <a:spcPct val="80000"/>
              </a:lnSpc>
            </a:pPr>
            <a:r>
              <a:rPr lang="zh-CN" altLang="en-US" dirty="0"/>
              <a:t>火力摧毁</a:t>
            </a:r>
            <a:endParaRPr lang="zh-CN" altLang="en-US" dirty="0"/>
          </a:p>
        </p:txBody>
      </p:sp>
      <p:pic>
        <p:nvPicPr>
          <p:cNvPr id="64516" name="Picture 4" descr="Unprotected &amp; protected vehicle in the thermal range"/>
          <p:cNvPicPr>
            <a:picLocks noChangeAspect="1" noChangeArrowheads="1"/>
          </p:cNvPicPr>
          <p:nvPr/>
        </p:nvPicPr>
        <p:blipFill>
          <a:blip r:embed="rId1" cstate="print"/>
          <a:srcRect/>
          <a:stretch>
            <a:fillRect/>
          </a:stretch>
        </p:blipFill>
        <p:spPr bwMode="auto">
          <a:xfrm>
            <a:off x="579326" y="5085184"/>
            <a:ext cx="3818463" cy="1440160"/>
          </a:xfrm>
          <a:prstGeom prst="rect">
            <a:avLst/>
          </a:prstGeom>
          <a:noFill/>
        </p:spPr>
      </p:pic>
      <p:pic>
        <p:nvPicPr>
          <p:cNvPr id="64517" name="Picture 5" descr="Camouflage against visual, near IR, thermal and radar"/>
          <p:cNvPicPr>
            <a:picLocks noChangeAspect="1" noChangeArrowheads="1"/>
          </p:cNvPicPr>
          <p:nvPr/>
        </p:nvPicPr>
        <p:blipFill>
          <a:blip r:embed="rId2" cstate="print"/>
          <a:srcRect/>
          <a:stretch>
            <a:fillRect/>
          </a:stretch>
        </p:blipFill>
        <p:spPr bwMode="auto">
          <a:xfrm>
            <a:off x="4523697" y="5085184"/>
            <a:ext cx="4370759" cy="144016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4516"/>
                                        </p:tgtEl>
                                        <p:attrNameLst>
                                          <p:attrName>style.visibility</p:attrName>
                                        </p:attrNameLst>
                                      </p:cBhvr>
                                      <p:to>
                                        <p:strVal val="visible"/>
                                      </p:to>
                                    </p:set>
                                    <p:animEffect transition="in" filter="dissolve">
                                      <p:cBhvr>
                                        <p:cTn id="7" dur="500"/>
                                        <p:tgtEl>
                                          <p:spTgt spid="64516"/>
                                        </p:tgtEl>
                                      </p:cBhvr>
                                    </p:animEffect>
                                  </p:childTnLst>
                                  <p:subTnLst>
                                    <p:set>
                                      <p:cBhvr override="childStyle">
                                        <p:cTn dur="1" fill="hold" display="0" masterRel="nextClick" afterEffect="1"/>
                                        <p:tgtEl>
                                          <p:spTgt spid="6451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4517"/>
                                        </p:tgtEl>
                                        <p:attrNameLst>
                                          <p:attrName>style.visibility</p:attrName>
                                        </p:attrNameLst>
                                      </p:cBhvr>
                                      <p:to>
                                        <p:strVal val="visible"/>
                                      </p:to>
                                    </p:set>
                                    <p:animEffect transition="in" filter="dissolve">
                                      <p:cBhvr>
                                        <p:cTn id="12" dur="500"/>
                                        <p:tgtEl>
                                          <p:spTgt spid="64517"/>
                                        </p:tgtEl>
                                      </p:cBhvr>
                                    </p:animEffect>
                                  </p:childTnLst>
                                  <p:subTnLst>
                                    <p:set>
                                      <p:cBhvr override="childStyle">
                                        <p:cTn dur="1" fill="hold" display="0" masterRel="nextClick" afterEffect="1"/>
                                        <p:tgtEl>
                                          <p:spTgt spid="645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zh-CN" altLang="en-US" dirty="0"/>
              <a:t>地面传感器侦察</a:t>
            </a:r>
            <a:endParaRPr lang="zh-CN" altLang="en-US" dirty="0"/>
          </a:p>
        </p:txBody>
      </p:sp>
      <p:sp>
        <p:nvSpPr>
          <p:cNvPr id="65539" name="Rectangle 3"/>
          <p:cNvSpPr>
            <a:spLocks noGrp="1" noChangeArrowheads="1"/>
          </p:cNvSpPr>
          <p:nvPr>
            <p:ph type="body" idx="1"/>
          </p:nvPr>
        </p:nvSpPr>
        <p:spPr>
          <a:xfrm>
            <a:off x="250825" y="1557338"/>
            <a:ext cx="8415338" cy="4114800"/>
          </a:xfrm>
        </p:spPr>
        <p:txBody>
          <a:bodyPr/>
          <a:lstStyle/>
          <a:p>
            <a:r>
              <a:rPr lang="zh-CN" altLang="en-US"/>
              <a:t>探测地面目标运动所引起的电、磁、声、振动及红外辐射等物理量的变化。</a:t>
            </a:r>
            <a:endParaRPr lang="zh-CN" altLang="en-US"/>
          </a:p>
          <a:p>
            <a:r>
              <a:rPr lang="zh-CN" altLang="en-US"/>
              <a:t>振动传感器</a:t>
            </a:r>
            <a:endParaRPr lang="zh-CN" altLang="en-US"/>
          </a:p>
          <a:p>
            <a:r>
              <a:rPr lang="zh-CN" altLang="en-US"/>
              <a:t>声响传感器</a:t>
            </a:r>
            <a:endParaRPr lang="zh-CN" altLang="en-US"/>
          </a:p>
          <a:p>
            <a:r>
              <a:rPr lang="zh-CN" altLang="en-US"/>
              <a:t>磁性传感器</a:t>
            </a:r>
            <a:endParaRPr lang="zh-CN" altLang="en-US"/>
          </a:p>
          <a:p>
            <a:r>
              <a:rPr lang="zh-CN" altLang="en-US"/>
              <a:t>应变电缆传感器</a:t>
            </a:r>
            <a:endParaRPr lang="zh-CN" altLang="en-US"/>
          </a:p>
          <a:p>
            <a:r>
              <a:rPr lang="zh-CN" altLang="en-US"/>
              <a:t>红外传感器</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en-US" dirty="0"/>
              <a:t>例题</a:t>
            </a:r>
            <a:r>
              <a:rPr lang="en-US" altLang="zh-CN" dirty="0">
                <a:latin typeface="微软雅黑" panose="020B0503020204020204" pitchFamily="34" charset="-122"/>
              </a:rPr>
              <a:t>——</a:t>
            </a:r>
            <a:r>
              <a:rPr lang="zh-CN" altLang="en-US" dirty="0"/>
              <a:t>判断题</a:t>
            </a:r>
            <a:endParaRPr lang="zh-CN" altLang="en-US" dirty="0"/>
          </a:p>
        </p:txBody>
      </p:sp>
      <p:sp>
        <p:nvSpPr>
          <p:cNvPr id="87043" name="Rectangle 3"/>
          <p:cNvSpPr>
            <a:spLocks noGrp="1" noChangeArrowheads="1"/>
          </p:cNvSpPr>
          <p:nvPr>
            <p:ph type="body" idx="1"/>
          </p:nvPr>
        </p:nvSpPr>
        <p:spPr>
          <a:xfrm>
            <a:off x="250824" y="1412776"/>
            <a:ext cx="8750331" cy="5328592"/>
          </a:xfrm>
        </p:spPr>
        <p:txBody>
          <a:bodyPr>
            <a:normAutofit fontScale="77500" lnSpcReduction="20000"/>
          </a:bodyPr>
          <a:lstStyle/>
          <a:p>
            <a:r>
              <a:rPr lang="zh-CN" altLang="en-US" dirty="0"/>
              <a:t>热像仪是工作在远红外电磁波段的夜视仪器。</a:t>
            </a:r>
            <a:endParaRPr lang="en-US" altLang="zh-CN" dirty="0"/>
          </a:p>
          <a:p>
            <a:pPr lvl="1"/>
            <a:r>
              <a:rPr lang="en-US" altLang="zh-CN" dirty="0"/>
              <a:t>(.F.)</a:t>
            </a:r>
            <a:endParaRPr lang="en-US" altLang="zh-CN" dirty="0"/>
          </a:p>
          <a:p>
            <a:r>
              <a:rPr lang="zh-CN" altLang="en-US" dirty="0"/>
              <a:t>微光夜视仪结构小巧，观察能力强，能发现伪装。</a:t>
            </a:r>
            <a:endParaRPr lang="en-US" altLang="zh-CN" dirty="0"/>
          </a:p>
          <a:p>
            <a:pPr lvl="1"/>
            <a:r>
              <a:rPr lang="en-US" altLang="zh-CN" dirty="0"/>
              <a:t>(.F.)</a:t>
            </a:r>
            <a:endParaRPr lang="en-US" altLang="zh-CN" dirty="0"/>
          </a:p>
          <a:p>
            <a:r>
              <a:rPr lang="zh-CN" altLang="en-US" dirty="0"/>
              <a:t>热像仪通过辨别目标与背景的温差进行侦察，故发现目标能力很强。</a:t>
            </a:r>
            <a:endParaRPr lang="en-US" altLang="zh-CN" dirty="0"/>
          </a:p>
          <a:p>
            <a:pPr lvl="1"/>
            <a:r>
              <a:rPr lang="en-US" altLang="zh-CN" dirty="0"/>
              <a:t>(.T.)</a:t>
            </a:r>
            <a:endParaRPr lang="en-US" altLang="zh-CN" dirty="0"/>
          </a:p>
          <a:p>
            <a:r>
              <a:rPr lang="zh-CN" altLang="en-US" dirty="0"/>
              <a:t>主动式红外夜视仪主要通过探测目标辐射的近红外线发现目标。</a:t>
            </a:r>
            <a:endParaRPr lang="en-US" altLang="zh-CN" dirty="0"/>
          </a:p>
          <a:p>
            <a:pPr lvl="1"/>
            <a:r>
              <a:rPr lang="en-US" altLang="zh-CN" dirty="0"/>
              <a:t>(.</a:t>
            </a:r>
            <a:r>
              <a:rPr lang="en-US" altLang="zh-CN"/>
              <a:t>F.)</a:t>
            </a:r>
            <a:endParaRPr lang="en-US" altLang="zh-CN"/>
          </a:p>
          <a:p>
            <a:r>
              <a:rPr lang="zh-CN" altLang="en-US"/>
              <a:t>绿色植物的反射率与绿色涂料相似，所以近红外侦察器材较难揭露用绿色涂料伪装的目标。</a:t>
            </a:r>
            <a:endParaRPr lang="en-US" altLang="zh-CN"/>
          </a:p>
          <a:p>
            <a:pPr lvl="1"/>
            <a:r>
              <a:rPr lang="en-US" altLang="zh-CN"/>
              <a:t>(.F.)</a:t>
            </a:r>
            <a:endParaRPr lang="en-US" altLang="zh-CN"/>
          </a:p>
          <a:p>
            <a:r>
              <a:rPr lang="zh-CN" altLang="en-US"/>
              <a:t>主动式红外夜视仪具有图象清晰、隐蔽性好等特点。</a:t>
            </a:r>
            <a:endParaRPr lang="en-US" altLang="zh-CN"/>
          </a:p>
          <a:p>
            <a:pPr lvl="1"/>
            <a:r>
              <a:rPr lang="en-US" altLang="zh-CN"/>
              <a:t>(.F.)</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7043">
                                            <p:txEl>
                                              <p:pRg st="4294967295" end="4294967295"/>
                                            </p:txEl>
                                          </p:spTgt>
                                        </p:tgtEl>
                                        <p:attrNameLst>
                                          <p:attrName>style.visibility</p:attrName>
                                        </p:attrNameLst>
                                      </p:cBhvr>
                                      <p:to>
                                        <p:strVal val="visible"/>
                                      </p:to>
                                    </p:set>
                                    <p:animEffect transition="in" filter="dissolve">
                                      <p:cBhvr>
                                        <p:cTn id="7" dur="500"/>
                                        <p:tgtEl>
                                          <p:spTgt spid="87043">
                                            <p:txEl>
                                              <p:pRg st="4294967295" end="4294967295"/>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7043">
                                            <p:txEl>
                                              <p:pRg st="0" end="0"/>
                                            </p:txEl>
                                          </p:spTgt>
                                        </p:tgtEl>
                                        <p:attrNameLst>
                                          <p:attrName>style.visibility</p:attrName>
                                        </p:attrNameLst>
                                      </p:cBhvr>
                                      <p:to>
                                        <p:strVal val="visible"/>
                                      </p:to>
                                    </p:set>
                                    <p:animEffect transition="in" filter="dissolve">
                                      <p:cBhvr>
                                        <p:cTn id="10" dur="500"/>
                                        <p:tgtEl>
                                          <p:spTgt spid="8704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7043">
                                            <p:txEl>
                                              <p:pRg st="1" end="1"/>
                                            </p:txEl>
                                          </p:spTgt>
                                        </p:tgtEl>
                                        <p:attrNameLst>
                                          <p:attrName>style.visibility</p:attrName>
                                        </p:attrNameLst>
                                      </p:cBhvr>
                                      <p:to>
                                        <p:strVal val="visible"/>
                                      </p:to>
                                    </p:set>
                                    <p:animEffect transition="in" filter="dissolve">
                                      <p:cBhvr>
                                        <p:cTn id="15" dur="500"/>
                                        <p:tgtEl>
                                          <p:spTgt spid="8704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7043">
                                            <p:txEl>
                                              <p:pRg st="2" end="2"/>
                                            </p:txEl>
                                          </p:spTgt>
                                        </p:tgtEl>
                                        <p:attrNameLst>
                                          <p:attrName>style.visibility</p:attrName>
                                        </p:attrNameLst>
                                      </p:cBhvr>
                                      <p:to>
                                        <p:strVal val="visible"/>
                                      </p:to>
                                    </p:set>
                                    <p:animEffect transition="in" filter="dissolve">
                                      <p:cBhvr>
                                        <p:cTn id="20" dur="500"/>
                                        <p:tgtEl>
                                          <p:spTgt spid="8704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7043">
                                            <p:txEl>
                                              <p:pRg st="3" end="3"/>
                                            </p:txEl>
                                          </p:spTgt>
                                        </p:tgtEl>
                                        <p:attrNameLst>
                                          <p:attrName>style.visibility</p:attrName>
                                        </p:attrNameLst>
                                      </p:cBhvr>
                                      <p:to>
                                        <p:strVal val="visible"/>
                                      </p:to>
                                    </p:set>
                                    <p:animEffect transition="in" filter="dissolve">
                                      <p:cBhvr>
                                        <p:cTn id="25" dur="500"/>
                                        <p:tgtEl>
                                          <p:spTgt spid="8704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7043">
                                            <p:txEl>
                                              <p:pRg st="4" end="4"/>
                                            </p:txEl>
                                          </p:spTgt>
                                        </p:tgtEl>
                                        <p:attrNameLst>
                                          <p:attrName>style.visibility</p:attrName>
                                        </p:attrNameLst>
                                      </p:cBhvr>
                                      <p:to>
                                        <p:strVal val="visible"/>
                                      </p:to>
                                    </p:set>
                                    <p:animEffect transition="in" filter="dissolve">
                                      <p:cBhvr>
                                        <p:cTn id="30" dur="500"/>
                                        <p:tgtEl>
                                          <p:spTgt spid="8704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7043">
                                            <p:txEl>
                                              <p:pRg st="5" end="5"/>
                                            </p:txEl>
                                          </p:spTgt>
                                        </p:tgtEl>
                                        <p:attrNameLst>
                                          <p:attrName>style.visibility</p:attrName>
                                        </p:attrNameLst>
                                      </p:cBhvr>
                                      <p:to>
                                        <p:strVal val="visible"/>
                                      </p:to>
                                    </p:set>
                                    <p:animEffect transition="in" filter="dissolve">
                                      <p:cBhvr>
                                        <p:cTn id="35" dur="500"/>
                                        <p:tgtEl>
                                          <p:spTgt spid="8704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7043">
                                            <p:txEl>
                                              <p:pRg st="6" end="6"/>
                                            </p:txEl>
                                          </p:spTgt>
                                        </p:tgtEl>
                                        <p:attrNameLst>
                                          <p:attrName>style.visibility</p:attrName>
                                        </p:attrNameLst>
                                      </p:cBhvr>
                                      <p:to>
                                        <p:strVal val="visible"/>
                                      </p:to>
                                    </p:set>
                                    <p:animEffect transition="in" filter="dissolve">
                                      <p:cBhvr>
                                        <p:cTn id="40" dur="500"/>
                                        <p:tgtEl>
                                          <p:spTgt spid="8704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7043">
                                            <p:txEl>
                                              <p:pRg st="7" end="7"/>
                                            </p:txEl>
                                          </p:spTgt>
                                        </p:tgtEl>
                                        <p:attrNameLst>
                                          <p:attrName>style.visibility</p:attrName>
                                        </p:attrNameLst>
                                      </p:cBhvr>
                                      <p:to>
                                        <p:strVal val="visible"/>
                                      </p:to>
                                    </p:set>
                                    <p:animEffect transition="in" filter="dissolve">
                                      <p:cBhvr>
                                        <p:cTn id="45" dur="500"/>
                                        <p:tgtEl>
                                          <p:spTgt spid="8704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87043">
                                            <p:txEl>
                                              <p:pRg st="8" end="8"/>
                                            </p:txEl>
                                          </p:spTgt>
                                        </p:tgtEl>
                                        <p:attrNameLst>
                                          <p:attrName>style.visibility</p:attrName>
                                        </p:attrNameLst>
                                      </p:cBhvr>
                                      <p:to>
                                        <p:strVal val="visible"/>
                                      </p:to>
                                    </p:set>
                                    <p:animEffect transition="in" filter="dissolve">
                                      <p:cBhvr>
                                        <p:cTn id="50" dur="500"/>
                                        <p:tgtEl>
                                          <p:spTgt spid="87043">
                                            <p:txEl>
                                              <p:pRg st="8" end="8"/>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87043">
                                            <p:txEl>
                                              <p:pRg st="9" end="9"/>
                                            </p:txEl>
                                          </p:spTgt>
                                        </p:tgtEl>
                                        <p:attrNameLst>
                                          <p:attrName>style.visibility</p:attrName>
                                        </p:attrNameLst>
                                      </p:cBhvr>
                                      <p:to>
                                        <p:strVal val="visible"/>
                                      </p:to>
                                    </p:set>
                                    <p:animEffect transition="in" filter="dissolve">
                                      <p:cBhvr>
                                        <p:cTn id="53" dur="500"/>
                                        <p:tgtEl>
                                          <p:spTgt spid="8704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87043">
                                            <p:txEl>
                                              <p:pRg st="10" end="10"/>
                                            </p:txEl>
                                          </p:spTgt>
                                        </p:tgtEl>
                                        <p:attrNameLst>
                                          <p:attrName>style.visibility</p:attrName>
                                        </p:attrNameLst>
                                      </p:cBhvr>
                                      <p:to>
                                        <p:strVal val="visible"/>
                                      </p:to>
                                    </p:set>
                                    <p:animEffect transition="in" filter="dissolve">
                                      <p:cBhvr>
                                        <p:cTn id="58" dur="500"/>
                                        <p:tgtEl>
                                          <p:spTgt spid="87043">
                                            <p:txEl>
                                              <p:pRg st="10" end="10"/>
                                            </p:txEl>
                                          </p:spTgt>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87043">
                                            <p:txEl>
                                              <p:pRg st="11" end="11"/>
                                            </p:txEl>
                                          </p:spTgt>
                                        </p:tgtEl>
                                        <p:attrNameLst>
                                          <p:attrName>style.visibility</p:attrName>
                                        </p:attrNameLst>
                                      </p:cBhvr>
                                      <p:to>
                                        <p:strVal val="visible"/>
                                      </p:to>
                                    </p:set>
                                    <p:animEffect transition="in" filter="dissolve">
                                      <p:cBhvr>
                                        <p:cTn id="61" dur="500"/>
                                        <p:tgtEl>
                                          <p:spTgt spid="8704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dirty="0"/>
              <a:t>例题</a:t>
            </a:r>
            <a:r>
              <a:rPr lang="en-US" altLang="zh-CN" dirty="0">
                <a:latin typeface="微软雅黑" panose="020B0503020204020204" pitchFamily="34" charset="-122"/>
              </a:rPr>
              <a:t>——</a:t>
            </a:r>
            <a:r>
              <a:rPr lang="zh-CN" altLang="en-US" dirty="0"/>
              <a:t>不定选题</a:t>
            </a:r>
            <a:endParaRPr lang="zh-CN" altLang="en-US" dirty="0"/>
          </a:p>
        </p:txBody>
      </p:sp>
      <p:sp>
        <p:nvSpPr>
          <p:cNvPr id="86019" name="Rectangle 3"/>
          <p:cNvSpPr>
            <a:spLocks noGrp="1" noChangeArrowheads="1"/>
          </p:cNvSpPr>
          <p:nvPr>
            <p:ph type="body" idx="1"/>
          </p:nvPr>
        </p:nvSpPr>
        <p:spPr>
          <a:xfrm>
            <a:off x="250825" y="1557338"/>
            <a:ext cx="8415338" cy="4968006"/>
          </a:xfrm>
        </p:spPr>
        <p:txBody>
          <a:bodyPr>
            <a:normAutofit fontScale="85000" lnSpcReduction="10000"/>
          </a:bodyPr>
          <a:lstStyle/>
          <a:p>
            <a:r>
              <a:rPr lang="zh-CN" altLang="en-US" dirty="0"/>
              <a:t>热成像仪的特点有</a:t>
            </a:r>
            <a:r>
              <a:rPr lang="zh-CN" altLang="en-US" dirty="0">
                <a:sym typeface="Wingdings" panose="05000000000000000000" pitchFamily="2" charset="2"/>
              </a:rPr>
              <a:t>： （</a:t>
            </a:r>
            <a:r>
              <a:rPr lang="en-US" altLang="zh-CN" dirty="0" err="1">
                <a:sym typeface="Wingdings" panose="05000000000000000000" pitchFamily="2" charset="2"/>
              </a:rPr>
              <a:t>abcd</a:t>
            </a:r>
            <a:r>
              <a:rPr lang="zh-CN" altLang="en-US" dirty="0">
                <a:sym typeface="Wingdings" panose="05000000000000000000" pitchFamily="2" charset="2"/>
              </a:rPr>
              <a:t>）</a:t>
            </a:r>
            <a:br>
              <a:rPr lang="zh-CN" altLang="en-US" dirty="0"/>
            </a:br>
            <a:r>
              <a:rPr lang="en-US" altLang="zh-CN" sz="2800" dirty="0"/>
              <a:t>a</a:t>
            </a:r>
            <a:r>
              <a:rPr lang="zh-CN" altLang="en-US" sz="2800" dirty="0"/>
              <a:t>、隐蔽性好		</a:t>
            </a:r>
            <a:r>
              <a:rPr lang="en-US" altLang="zh-CN" sz="2800" dirty="0"/>
              <a:t>b</a:t>
            </a:r>
            <a:r>
              <a:rPr lang="zh-CN" altLang="en-US" sz="2800" dirty="0"/>
              <a:t>、能发现伪装	</a:t>
            </a:r>
            <a:br>
              <a:rPr lang="zh-CN" altLang="en-US" sz="2800" dirty="0"/>
            </a:br>
            <a:r>
              <a:rPr lang="en-US" altLang="zh-CN" sz="2800" dirty="0"/>
              <a:t>c</a:t>
            </a:r>
            <a:r>
              <a:rPr lang="zh-CN" altLang="en-US" sz="2800" dirty="0"/>
              <a:t>、受天候影响小	</a:t>
            </a:r>
            <a:r>
              <a:rPr lang="en-US" altLang="zh-CN" sz="2800" dirty="0"/>
              <a:t>	d</a:t>
            </a:r>
            <a:r>
              <a:rPr lang="zh-CN" altLang="en-US" sz="2800" dirty="0"/>
              <a:t>、观察距离较远</a:t>
            </a:r>
            <a:endParaRPr lang="en-US" altLang="zh-CN" sz="2800" dirty="0"/>
          </a:p>
          <a:p>
            <a:r>
              <a:rPr lang="zh-CN" altLang="en-US" dirty="0"/>
              <a:t>对付主动式红外夜视仪的方法有： （</a:t>
            </a:r>
            <a:r>
              <a:rPr lang="en-US" altLang="zh-CN" dirty="0" err="1"/>
              <a:t>abc</a:t>
            </a:r>
            <a:r>
              <a:rPr lang="zh-CN" altLang="en-US" dirty="0"/>
              <a:t>）</a:t>
            </a:r>
            <a:br>
              <a:rPr lang="zh-CN" altLang="en-US" dirty="0"/>
            </a:br>
            <a:r>
              <a:rPr lang="en-US" altLang="zh-CN" sz="2800" dirty="0"/>
              <a:t>a</a:t>
            </a:r>
            <a:r>
              <a:rPr lang="zh-CN" altLang="en-US" sz="2800" dirty="0"/>
              <a:t>、机动规避		</a:t>
            </a:r>
            <a:r>
              <a:rPr lang="en-US" altLang="zh-CN" sz="2800" dirty="0"/>
              <a:t>b</a:t>
            </a:r>
            <a:r>
              <a:rPr lang="zh-CN" altLang="en-US" sz="2800" dirty="0"/>
              <a:t>、利用地形及遮障</a:t>
            </a:r>
            <a:br>
              <a:rPr lang="zh-CN" altLang="en-US" sz="2800" dirty="0"/>
            </a:br>
            <a:r>
              <a:rPr lang="en-US" altLang="zh-CN" sz="2800" dirty="0"/>
              <a:t>c</a:t>
            </a:r>
            <a:r>
              <a:rPr lang="zh-CN" altLang="en-US" sz="2800" dirty="0"/>
              <a:t>、合理利用天气	</a:t>
            </a:r>
            <a:r>
              <a:rPr lang="en-US" altLang="zh-CN" sz="2800" dirty="0"/>
              <a:t>	d</a:t>
            </a:r>
            <a:r>
              <a:rPr lang="zh-CN" altLang="en-US" sz="2800" dirty="0"/>
              <a:t>、实施强光干扰</a:t>
            </a:r>
            <a:endParaRPr lang="en-US" altLang="zh-CN" sz="2800" dirty="0"/>
          </a:p>
          <a:p>
            <a:pPr marL="609600" indent="-609600"/>
            <a:r>
              <a:rPr lang="zh-CN" altLang="en-US" dirty="0"/>
              <a:t>主动式红外夜视仪的特点有： （</a:t>
            </a:r>
            <a:r>
              <a:rPr lang="en-US" altLang="zh-CN" dirty="0"/>
              <a:t>a</a:t>
            </a:r>
            <a:r>
              <a:rPr lang="zh-CN" altLang="en-US" dirty="0"/>
              <a:t>）</a:t>
            </a:r>
            <a:endParaRPr lang="zh-CN" altLang="en-US" dirty="0"/>
          </a:p>
          <a:p>
            <a:pPr marL="990600" lvl="1" indent="-533400">
              <a:buNone/>
            </a:pPr>
            <a:r>
              <a:rPr lang="en-US" altLang="zh-CN" dirty="0"/>
              <a:t>a. </a:t>
            </a:r>
            <a:r>
              <a:rPr lang="zh-CN" altLang="en-US" dirty="0"/>
              <a:t>发展较成熟且造价低廉		</a:t>
            </a:r>
            <a:r>
              <a:rPr lang="en-US" altLang="zh-CN" dirty="0"/>
              <a:t>b. </a:t>
            </a:r>
            <a:r>
              <a:rPr lang="zh-CN" altLang="en-US" dirty="0"/>
              <a:t>观察效果比较差</a:t>
            </a:r>
            <a:endParaRPr lang="zh-CN" altLang="en-US" dirty="0"/>
          </a:p>
          <a:p>
            <a:pPr marL="990600" lvl="1" indent="-533400">
              <a:buNone/>
            </a:pPr>
            <a:r>
              <a:rPr lang="en-US" altLang="zh-CN" dirty="0"/>
              <a:t>c. </a:t>
            </a:r>
            <a:r>
              <a:rPr lang="zh-CN" altLang="en-US" dirty="0"/>
              <a:t>受环境照明条件的影响较大	</a:t>
            </a:r>
            <a:r>
              <a:rPr lang="en-US" altLang="zh-CN" dirty="0"/>
              <a:t>	d. </a:t>
            </a:r>
            <a:r>
              <a:rPr lang="zh-CN" altLang="en-US" dirty="0"/>
              <a:t>无识别伪装能力</a:t>
            </a:r>
            <a:endParaRPr lang="en-US" altLang="zh-CN" dirty="0">
              <a:solidFill>
                <a:schemeClr val="tx2"/>
              </a:solidFill>
            </a:endParaRPr>
          </a:p>
          <a:p>
            <a:pPr marL="609600" indent="-609600"/>
            <a:r>
              <a:rPr lang="zh-CN" altLang="en-US" dirty="0"/>
              <a:t>对付微光夜视设备的措施有： （</a:t>
            </a:r>
            <a:r>
              <a:rPr lang="en-US" altLang="zh-CN" dirty="0" err="1"/>
              <a:t>abc</a:t>
            </a:r>
            <a:r>
              <a:rPr lang="zh-CN" altLang="en-US" dirty="0"/>
              <a:t>）</a:t>
            </a:r>
            <a:endParaRPr lang="zh-CN" altLang="en-US" dirty="0"/>
          </a:p>
          <a:p>
            <a:pPr marL="990600" lvl="1" indent="-533400">
              <a:buNone/>
            </a:pPr>
            <a:r>
              <a:rPr lang="en-US" altLang="zh-CN" dirty="0"/>
              <a:t>a. </a:t>
            </a:r>
            <a:r>
              <a:rPr lang="zh-CN" altLang="en-US" dirty="0"/>
              <a:t>利用强光干扰</a:t>
            </a:r>
            <a:r>
              <a:rPr lang="en-US" altLang="zh-CN" dirty="0"/>
              <a:t>	</a:t>
            </a:r>
            <a:r>
              <a:rPr lang="zh-CN" altLang="en-US" dirty="0"/>
              <a:t>	</a:t>
            </a:r>
            <a:r>
              <a:rPr lang="en-US" altLang="zh-CN" dirty="0"/>
              <a:t>b. </a:t>
            </a:r>
            <a:r>
              <a:rPr lang="zh-CN" altLang="en-US" dirty="0"/>
              <a:t>加强伪装隐蔽</a:t>
            </a:r>
            <a:endParaRPr lang="zh-CN" altLang="en-US" dirty="0"/>
          </a:p>
          <a:p>
            <a:pPr marL="990600" lvl="1" indent="-533400">
              <a:buNone/>
            </a:pPr>
            <a:r>
              <a:rPr lang="en-US" altLang="zh-CN" dirty="0"/>
              <a:t>c. </a:t>
            </a:r>
            <a:r>
              <a:rPr lang="zh-CN" altLang="en-US" dirty="0"/>
              <a:t>利用恶劣天候	</a:t>
            </a:r>
            <a:r>
              <a:rPr lang="en-US" altLang="zh-CN" dirty="0"/>
              <a:t>	d. </a:t>
            </a:r>
            <a:r>
              <a:rPr lang="zh-CN" altLang="en-US" dirty="0"/>
              <a:t>消除目标与背景的温差</a:t>
            </a:r>
            <a:endParaRPr lang="en-US" altLang="zh-CN"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019">
                                            <p:txEl>
                                              <p:pRg st="4294967295" end="4294967295"/>
                                            </p:txEl>
                                          </p:spTgt>
                                        </p:tgtEl>
                                        <p:attrNameLst>
                                          <p:attrName>style.visibility</p:attrName>
                                        </p:attrNameLst>
                                      </p:cBhvr>
                                      <p:to>
                                        <p:strVal val="visible"/>
                                      </p:to>
                                    </p:set>
                                    <p:animEffect transition="in" filter="dissolve">
                                      <p:cBhvr>
                                        <p:cTn id="7" dur="500"/>
                                        <p:tgtEl>
                                          <p:spTgt spid="86019">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6019">
                                            <p:txEl>
                                              <p:pRg st="0" end="0"/>
                                            </p:txEl>
                                          </p:spTgt>
                                        </p:tgtEl>
                                        <p:attrNameLst>
                                          <p:attrName>style.visibility</p:attrName>
                                        </p:attrNameLst>
                                      </p:cBhvr>
                                      <p:to>
                                        <p:strVal val="visible"/>
                                      </p:to>
                                    </p:set>
                                    <p:animEffect transition="in" filter="dissolve">
                                      <p:cBhvr>
                                        <p:cTn id="12" dur="500"/>
                                        <p:tgtEl>
                                          <p:spTgt spid="860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6019">
                                            <p:txEl>
                                              <p:pRg st="1" end="1"/>
                                            </p:txEl>
                                          </p:spTgt>
                                        </p:tgtEl>
                                        <p:attrNameLst>
                                          <p:attrName>style.visibility</p:attrName>
                                        </p:attrNameLst>
                                      </p:cBhvr>
                                      <p:to>
                                        <p:strVal val="visible"/>
                                      </p:to>
                                    </p:set>
                                    <p:animEffect transition="in" filter="dissolve">
                                      <p:cBhvr>
                                        <p:cTn id="17" dur="500"/>
                                        <p:tgtEl>
                                          <p:spTgt spid="860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6019">
                                            <p:txEl>
                                              <p:pRg st="2" end="2"/>
                                            </p:txEl>
                                          </p:spTgt>
                                        </p:tgtEl>
                                        <p:attrNameLst>
                                          <p:attrName>style.visibility</p:attrName>
                                        </p:attrNameLst>
                                      </p:cBhvr>
                                      <p:to>
                                        <p:strVal val="visible"/>
                                      </p:to>
                                    </p:set>
                                    <p:animEffect transition="in" filter="dissolve">
                                      <p:cBhvr>
                                        <p:cTn id="22" dur="500"/>
                                        <p:tgtEl>
                                          <p:spTgt spid="86019">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6019">
                                            <p:txEl>
                                              <p:pRg st="3" end="3"/>
                                            </p:txEl>
                                          </p:spTgt>
                                        </p:tgtEl>
                                        <p:attrNameLst>
                                          <p:attrName>style.visibility</p:attrName>
                                        </p:attrNameLst>
                                      </p:cBhvr>
                                      <p:to>
                                        <p:strVal val="visible"/>
                                      </p:to>
                                    </p:set>
                                    <p:animEffect transition="in" filter="dissolve">
                                      <p:cBhvr>
                                        <p:cTn id="25" dur="500"/>
                                        <p:tgtEl>
                                          <p:spTgt spid="86019">
                                            <p:txEl>
                                              <p:pRg st="3" end="3"/>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86019">
                                            <p:txEl>
                                              <p:pRg st="4" end="4"/>
                                            </p:txEl>
                                          </p:spTgt>
                                        </p:tgtEl>
                                        <p:attrNameLst>
                                          <p:attrName>style.visibility</p:attrName>
                                        </p:attrNameLst>
                                      </p:cBhvr>
                                      <p:to>
                                        <p:strVal val="visible"/>
                                      </p:to>
                                    </p:set>
                                    <p:animEffect transition="in" filter="dissolve">
                                      <p:cBhvr>
                                        <p:cTn id="28" dur="500"/>
                                        <p:tgtEl>
                                          <p:spTgt spid="8601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6019">
                                            <p:txEl>
                                              <p:pRg st="5" end="5"/>
                                            </p:txEl>
                                          </p:spTgt>
                                        </p:tgtEl>
                                        <p:attrNameLst>
                                          <p:attrName>style.visibility</p:attrName>
                                        </p:attrNameLst>
                                      </p:cBhvr>
                                      <p:to>
                                        <p:strVal val="visible"/>
                                      </p:to>
                                    </p:set>
                                    <p:animEffect transition="in" filter="dissolve">
                                      <p:cBhvr>
                                        <p:cTn id="33" dur="500"/>
                                        <p:tgtEl>
                                          <p:spTgt spid="86019">
                                            <p:txEl>
                                              <p:pRg st="5" end="5"/>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86019">
                                            <p:txEl>
                                              <p:pRg st="6" end="6"/>
                                            </p:txEl>
                                          </p:spTgt>
                                        </p:tgtEl>
                                        <p:attrNameLst>
                                          <p:attrName>style.visibility</p:attrName>
                                        </p:attrNameLst>
                                      </p:cBhvr>
                                      <p:to>
                                        <p:strVal val="visible"/>
                                      </p:to>
                                    </p:set>
                                    <p:animEffect transition="in" filter="dissolve">
                                      <p:cBhvr>
                                        <p:cTn id="36" dur="500"/>
                                        <p:tgtEl>
                                          <p:spTgt spid="86019">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6019">
                                            <p:txEl>
                                              <p:pRg st="7" end="7"/>
                                            </p:txEl>
                                          </p:spTgt>
                                        </p:tgtEl>
                                        <p:attrNameLst>
                                          <p:attrName>style.visibility</p:attrName>
                                        </p:attrNameLst>
                                      </p:cBhvr>
                                      <p:to>
                                        <p:strVal val="visible"/>
                                      </p:to>
                                    </p:set>
                                    <p:animEffect transition="in" filter="dissolve">
                                      <p:cBhvr>
                                        <p:cTn id="39" dur="500"/>
                                        <p:tgtEl>
                                          <p:spTgt spid="860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ctrTitle"/>
          </p:nvPr>
        </p:nvSpPr>
        <p:spPr>
          <a:xfrm>
            <a:off x="540296" y="2349178"/>
            <a:ext cx="7772400" cy="1008062"/>
          </a:xfrm>
        </p:spPr>
        <p:txBody>
          <a:bodyPr/>
          <a:lstStyle/>
          <a:p>
            <a:pPr eaLnBrk="1" hangingPunct="1"/>
            <a:r>
              <a:rPr lang="zh-CN" altLang="en-US" sz="6600" dirty="0"/>
              <a:t>电子对抗技术</a:t>
            </a:r>
            <a:endParaRPr lang="zh-CN" altLang="en-US" sz="6600" dirty="0"/>
          </a:p>
        </p:txBody>
      </p:sp>
      <p:sp>
        <p:nvSpPr>
          <p:cNvPr id="4100" name="Rectangle 3"/>
          <p:cNvSpPr>
            <a:spLocks noGrp="1" noChangeArrowheads="1"/>
          </p:cNvSpPr>
          <p:nvPr>
            <p:ph type="subTitle" idx="1"/>
          </p:nvPr>
        </p:nvSpPr>
        <p:spPr>
          <a:xfrm>
            <a:off x="1835696" y="3789040"/>
            <a:ext cx="4568825" cy="766763"/>
          </a:xfrm>
        </p:spPr>
        <p:txBody>
          <a:bodyPr/>
          <a:lstStyle/>
          <a:p>
            <a:pPr eaLnBrk="1" hangingPunct="1"/>
            <a:r>
              <a:rPr lang="en-US" altLang="zh-CN" sz="3600"/>
              <a:t>Electronic Warfare</a:t>
            </a:r>
            <a:endParaRPr lang="en-US" altLang="zh-CN" sz="36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a:t>电子对抗的范围（按频谱）</a:t>
            </a:r>
            <a:endParaRPr lang="zh-CN" altLang="en-US" dirty="0"/>
          </a:p>
        </p:txBody>
      </p:sp>
      <p:sp>
        <p:nvSpPr>
          <p:cNvPr id="7171" name="Rectangle 3"/>
          <p:cNvSpPr>
            <a:spLocks noGrp="1" noChangeArrowheads="1"/>
          </p:cNvSpPr>
          <p:nvPr>
            <p:ph type="body" idx="1"/>
          </p:nvPr>
        </p:nvSpPr>
        <p:spPr/>
        <p:txBody>
          <a:bodyPr/>
          <a:lstStyle/>
          <a:p>
            <a:pPr eaLnBrk="1" hangingPunct="1"/>
            <a:r>
              <a:rPr lang="zh-CN" altLang="en-US"/>
              <a:t>水声对抗</a:t>
            </a:r>
            <a:endParaRPr lang="zh-CN" altLang="en-US"/>
          </a:p>
          <a:p>
            <a:pPr eaLnBrk="1" hangingPunct="1"/>
            <a:r>
              <a:rPr lang="zh-CN" altLang="en-US"/>
              <a:t>射频对抗</a:t>
            </a:r>
            <a:endParaRPr lang="zh-CN" altLang="en-US"/>
          </a:p>
          <a:p>
            <a:pPr lvl="1" eaLnBrk="1" hangingPunct="1"/>
            <a:r>
              <a:rPr lang="zh-CN" altLang="en-US"/>
              <a:t>电子侦察</a:t>
            </a:r>
            <a:r>
              <a:rPr lang="en-US" altLang="zh-CN"/>
              <a:t>/</a:t>
            </a:r>
            <a:r>
              <a:rPr lang="zh-CN" altLang="en-US"/>
              <a:t>反侦察</a:t>
            </a:r>
            <a:endParaRPr lang="zh-CN" altLang="en-US"/>
          </a:p>
          <a:p>
            <a:pPr lvl="2" eaLnBrk="1" hangingPunct="1"/>
            <a:r>
              <a:rPr lang="en-US" altLang="zh-CN">
                <a:solidFill>
                  <a:srgbClr val="5F5F5F"/>
                </a:solidFill>
              </a:rPr>
              <a:t>(</a:t>
            </a:r>
            <a:r>
              <a:rPr lang="zh-CN" altLang="en-US">
                <a:solidFill>
                  <a:srgbClr val="5F5F5F"/>
                </a:solidFill>
              </a:rPr>
              <a:t>隐身与反隐身</a:t>
            </a:r>
            <a:r>
              <a:rPr lang="en-US" altLang="zh-CN">
                <a:solidFill>
                  <a:srgbClr val="5F5F5F"/>
                </a:solidFill>
              </a:rPr>
              <a:t>)</a:t>
            </a:r>
            <a:endParaRPr lang="en-US" altLang="zh-CN">
              <a:solidFill>
                <a:srgbClr val="5F5F5F"/>
              </a:solidFill>
            </a:endParaRPr>
          </a:p>
          <a:p>
            <a:pPr lvl="1" eaLnBrk="1" hangingPunct="1"/>
            <a:r>
              <a:rPr lang="zh-CN" altLang="en-US"/>
              <a:t>电子干扰</a:t>
            </a:r>
            <a:r>
              <a:rPr lang="en-US" altLang="zh-CN"/>
              <a:t>/</a:t>
            </a:r>
            <a:r>
              <a:rPr lang="zh-CN" altLang="en-US"/>
              <a:t>反干扰</a:t>
            </a:r>
            <a:endParaRPr lang="zh-CN" altLang="en-US"/>
          </a:p>
          <a:p>
            <a:pPr lvl="1" eaLnBrk="1" hangingPunct="1"/>
            <a:r>
              <a:rPr lang="zh-CN" altLang="en-US"/>
              <a:t>电子摧毁与反摧毁</a:t>
            </a:r>
            <a:endParaRPr lang="zh-CN" altLang="en-US"/>
          </a:p>
          <a:p>
            <a:pPr eaLnBrk="1" hangingPunct="1"/>
            <a:r>
              <a:rPr lang="zh-CN" altLang="en-US"/>
              <a:t>光电对抗</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dirty="0"/>
              <a:t>电子对抗的手段</a:t>
            </a:r>
            <a:endParaRPr lang="zh-CN" altLang="en-US" dirty="0"/>
          </a:p>
        </p:txBody>
      </p:sp>
      <p:sp>
        <p:nvSpPr>
          <p:cNvPr id="10243" name="Rectangle 3"/>
          <p:cNvSpPr>
            <a:spLocks noGrp="1" noChangeArrowheads="1"/>
          </p:cNvSpPr>
          <p:nvPr>
            <p:ph type="body" idx="1"/>
          </p:nvPr>
        </p:nvSpPr>
        <p:spPr/>
        <p:txBody>
          <a:bodyPr/>
          <a:lstStyle/>
          <a:p>
            <a:pPr eaLnBrk="1" hangingPunct="1"/>
            <a:r>
              <a:rPr lang="zh-CN" altLang="en-US">
                <a:latin typeface="Times New Roman" panose="02020603050405020304" pitchFamily="18" charset="0"/>
              </a:rPr>
              <a:t>电子侦察与反侦察</a:t>
            </a:r>
            <a:endParaRPr lang="zh-CN" altLang="en-US">
              <a:latin typeface="Times New Roman" panose="02020603050405020304" pitchFamily="18" charset="0"/>
            </a:endParaRPr>
          </a:p>
          <a:p>
            <a:pPr lvl="1" eaLnBrk="1" hangingPunct="1"/>
            <a:r>
              <a:rPr lang="zh-CN" altLang="en-US">
                <a:latin typeface="Times New Roman" panose="02020603050405020304" pitchFamily="18" charset="0"/>
              </a:rPr>
              <a:t>（隐身与反隐身）</a:t>
            </a:r>
            <a:endParaRPr lang="zh-CN" altLang="en-US">
              <a:latin typeface="Times New Roman" panose="02020603050405020304" pitchFamily="18" charset="0"/>
            </a:endParaRPr>
          </a:p>
          <a:p>
            <a:pPr lvl="1" eaLnBrk="1" hangingPunct="1"/>
            <a:r>
              <a:rPr lang="zh-CN" altLang="en-US">
                <a:latin typeface="Times New Roman" panose="02020603050405020304" pitchFamily="18" charset="0"/>
              </a:rPr>
              <a:t>（制导与反制导）</a:t>
            </a:r>
            <a:endParaRPr lang="zh-CN" altLang="en-US">
              <a:latin typeface="Times New Roman" panose="02020603050405020304" pitchFamily="18" charset="0"/>
            </a:endParaRPr>
          </a:p>
          <a:p>
            <a:pPr eaLnBrk="1" hangingPunct="1"/>
            <a:r>
              <a:rPr lang="zh-CN" altLang="en-US">
                <a:latin typeface="Times New Roman" panose="02020603050405020304" pitchFamily="18" charset="0"/>
              </a:rPr>
              <a:t>电子干扰与反干扰</a:t>
            </a:r>
            <a:endParaRPr lang="zh-CN" altLang="en-US">
              <a:latin typeface="Times New Roman" panose="02020603050405020304" pitchFamily="18" charset="0"/>
            </a:endParaRPr>
          </a:p>
          <a:p>
            <a:pPr lvl="1" eaLnBrk="1" hangingPunct="1"/>
            <a:r>
              <a:rPr lang="zh-CN" altLang="en-US">
                <a:latin typeface="Times New Roman" panose="02020603050405020304" pitchFamily="18" charset="0"/>
              </a:rPr>
              <a:t>（电子欺骗与反欺骗）</a:t>
            </a:r>
            <a:endParaRPr lang="zh-CN" altLang="en-US" sz="3300">
              <a:latin typeface="Times New Roman" panose="02020603050405020304" pitchFamily="18" charset="0"/>
            </a:endParaRPr>
          </a:p>
          <a:p>
            <a:pPr eaLnBrk="1" hangingPunct="1"/>
            <a:r>
              <a:rPr lang="zh-CN" altLang="en-US">
                <a:latin typeface="Times New Roman" panose="02020603050405020304" pitchFamily="18" charset="0"/>
              </a:rPr>
              <a:t>火力摧毁与反摧毁</a:t>
            </a:r>
            <a:endParaRPr lang="zh-CN" altLang="en-US">
              <a:latin typeface="Times New Roman" panose="02020603050405020304" pitchFamily="18"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dirty="0"/>
              <a:t>无线电通信对抗</a:t>
            </a:r>
            <a:endParaRPr lang="zh-CN" altLang="en-US" dirty="0"/>
          </a:p>
        </p:txBody>
      </p:sp>
      <p:sp>
        <p:nvSpPr>
          <p:cNvPr id="11267" name="Rectangle 3"/>
          <p:cNvSpPr>
            <a:spLocks noGrp="1" noChangeArrowheads="1"/>
          </p:cNvSpPr>
          <p:nvPr>
            <p:ph type="body" idx="1"/>
          </p:nvPr>
        </p:nvSpPr>
        <p:spPr>
          <a:xfrm>
            <a:off x="250825" y="1484313"/>
            <a:ext cx="8415338" cy="4897437"/>
          </a:xfrm>
        </p:spPr>
        <p:txBody>
          <a:bodyPr/>
          <a:lstStyle/>
          <a:p>
            <a:pPr eaLnBrk="1" hangingPunct="1"/>
            <a:r>
              <a:rPr lang="zh-CN" altLang="en-US">
                <a:solidFill>
                  <a:srgbClr val="FF3300"/>
                </a:solidFill>
                <a:latin typeface="Times New Roman" panose="02020603050405020304" pitchFamily="18" charset="0"/>
                <a:ea typeface="黑体" panose="02010609060101010101" pitchFamily="2" charset="-122"/>
              </a:rPr>
              <a:t>含义：</a:t>
            </a:r>
            <a:r>
              <a:rPr lang="zh-CN" altLang="en-US">
                <a:latin typeface="Times New Roman" panose="02020603050405020304" pitchFamily="18" charset="0"/>
              </a:rPr>
              <a:t>对敌方无线电通信进行电子侦察、干扰和己方无线电通信设备实施反侦察、反干扰进行的电磁斗争。</a:t>
            </a:r>
            <a:endParaRPr lang="zh-CN" altLang="en-US">
              <a:latin typeface="Times New Roman" panose="02020603050405020304" pitchFamily="18" charset="0"/>
            </a:endParaRPr>
          </a:p>
          <a:p>
            <a:pPr eaLnBrk="1" hangingPunct="1"/>
            <a:r>
              <a:rPr lang="zh-CN" altLang="en-US">
                <a:solidFill>
                  <a:srgbClr val="FF3300"/>
                </a:solidFill>
                <a:latin typeface="Times New Roman" panose="02020603050405020304" pitchFamily="18" charset="0"/>
                <a:ea typeface="黑体" panose="02010609060101010101" pitchFamily="2" charset="-122"/>
              </a:rPr>
              <a:t>目的：</a:t>
            </a:r>
            <a:r>
              <a:rPr lang="zh-CN" altLang="en-US">
                <a:latin typeface="Times New Roman" panose="02020603050405020304" pitchFamily="18" charset="0"/>
              </a:rPr>
              <a:t>阻碍或削弱</a:t>
            </a:r>
            <a:br>
              <a:rPr lang="zh-CN" altLang="en-US">
                <a:latin typeface="Times New Roman" panose="02020603050405020304" pitchFamily="18" charset="0"/>
              </a:rPr>
            </a:br>
            <a:r>
              <a:rPr lang="zh-CN" altLang="en-US">
                <a:latin typeface="Times New Roman" panose="02020603050405020304" pitchFamily="18" charset="0"/>
              </a:rPr>
              <a:t>敌方无线电通信，</a:t>
            </a:r>
            <a:br>
              <a:rPr lang="zh-CN" altLang="en-US">
                <a:latin typeface="Times New Roman" panose="02020603050405020304" pitchFamily="18" charset="0"/>
              </a:rPr>
            </a:br>
            <a:r>
              <a:rPr lang="zh-CN" altLang="en-US">
                <a:latin typeface="Times New Roman" panose="02020603050405020304" pitchFamily="18" charset="0"/>
              </a:rPr>
              <a:t>同时保护己方无线</a:t>
            </a:r>
            <a:br>
              <a:rPr lang="zh-CN" altLang="en-US">
                <a:latin typeface="Times New Roman" panose="02020603050405020304" pitchFamily="18" charset="0"/>
              </a:rPr>
            </a:br>
            <a:r>
              <a:rPr lang="zh-CN" altLang="en-US">
                <a:latin typeface="Times New Roman" panose="02020603050405020304" pitchFamily="18" charset="0"/>
              </a:rPr>
              <a:t>电通信设备的效能</a:t>
            </a:r>
            <a:br>
              <a:rPr lang="zh-CN" altLang="en-US">
                <a:latin typeface="Times New Roman" panose="02020603050405020304" pitchFamily="18" charset="0"/>
              </a:rPr>
            </a:br>
            <a:r>
              <a:rPr lang="zh-CN" altLang="en-US">
                <a:latin typeface="Times New Roman" panose="02020603050405020304" pitchFamily="18" charset="0"/>
              </a:rPr>
              <a:t>得到充分发挥。</a:t>
            </a:r>
            <a:endParaRPr lang="zh-CN" altLang="en-US">
              <a:latin typeface="Times New Roman" panose="02020603050405020304" pitchFamily="18" charset="0"/>
            </a:endParaRPr>
          </a:p>
        </p:txBody>
      </p:sp>
      <p:pic>
        <p:nvPicPr>
          <p:cNvPr id="11268" name="Picture 5" descr="217045_0"/>
          <p:cNvPicPr>
            <a:picLocks noChangeAspect="1" noChangeArrowheads="1"/>
          </p:cNvPicPr>
          <p:nvPr/>
        </p:nvPicPr>
        <p:blipFill>
          <a:blip r:embed="rId1" cstate="print"/>
          <a:srcRect/>
          <a:stretch>
            <a:fillRect/>
          </a:stretch>
        </p:blipFill>
        <p:spPr bwMode="auto">
          <a:xfrm>
            <a:off x="4140200" y="3068638"/>
            <a:ext cx="4787900" cy="320833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8"/>
          <p:cNvSpPr>
            <a:spLocks noChangeArrowheads="1"/>
          </p:cNvSpPr>
          <p:nvPr/>
        </p:nvSpPr>
        <p:spPr bwMode="auto">
          <a:xfrm>
            <a:off x="692912" y="1306312"/>
            <a:ext cx="6810107"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457200">
              <a:lnSpc>
                <a:spcPct val="120000"/>
              </a:lnSpc>
              <a:spcBef>
                <a:spcPts val="600"/>
              </a:spcBef>
              <a:spcAft>
                <a:spcPts val="600"/>
              </a:spcAft>
            </a:pPr>
            <a:r>
              <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习主席为何要开启这轮改革？</a:t>
            </a:r>
            <a:endPar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819522" y="1951590"/>
            <a:ext cx="6183000" cy="34289"/>
          </a:xfrm>
          <a:prstGeom prst="rect">
            <a:avLst/>
          </a:prstGeom>
          <a:solidFill>
            <a:srgbClr val="F96C1A"/>
          </a:solidFill>
          <a:ln>
            <a:solidFill>
              <a:srgbClr val="E1472F"/>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
          </a:p>
        </p:txBody>
      </p:sp>
      <p:sp>
        <p:nvSpPr>
          <p:cNvPr id="7" name="矩形 48"/>
          <p:cNvSpPr>
            <a:spLocks noChangeArrowheads="1"/>
          </p:cNvSpPr>
          <p:nvPr/>
        </p:nvSpPr>
        <p:spPr bwMode="auto">
          <a:xfrm>
            <a:off x="923893" y="2305560"/>
            <a:ext cx="5436219"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2400" dirty="0">
                <a:solidFill>
                  <a:srgbClr val="7F7F7F"/>
                </a:solidFill>
                <a:latin typeface="微软雅黑" panose="020B0503020204020204" pitchFamily="34" charset="-122"/>
                <a:ea typeface="微软雅黑" panose="020B0503020204020204" pitchFamily="34" charset="-122"/>
              </a:rPr>
              <a:t>世界军事发展的趋势</a:t>
            </a:r>
            <a:endParaRPr lang="zh-CN" altLang="en-US" sz="2400" dirty="0">
              <a:solidFill>
                <a:srgbClr val="7F7F7F"/>
              </a:solidFill>
              <a:latin typeface="微软雅黑" panose="020B0503020204020204" pitchFamily="34" charset="-122"/>
              <a:ea typeface="微软雅黑" panose="020B0503020204020204" pitchFamily="34" charset="-122"/>
            </a:endParaRPr>
          </a:p>
        </p:txBody>
      </p:sp>
      <p:pic>
        <p:nvPicPr>
          <p:cNvPr id="8"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19109" y="2922176"/>
            <a:ext cx="2509938" cy="1984175"/>
          </a:xfrm>
          <a:prstGeom prst="roundRect">
            <a:avLst/>
          </a:prstGeom>
          <a:noFill/>
          <a:ln w="9525">
            <a:solidFill>
              <a:schemeClr val="accent1"/>
            </a:solidFill>
          </a:ln>
        </p:spPr>
      </p:pic>
      <p:sp>
        <p:nvSpPr>
          <p:cNvPr id="9" name="矩形 8"/>
          <p:cNvSpPr/>
          <p:nvPr/>
        </p:nvSpPr>
        <p:spPr>
          <a:xfrm>
            <a:off x="819522" y="2951924"/>
            <a:ext cx="4656327" cy="27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500"/>
              </a:lnSpc>
            </a:pP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“新军事变革为我们提供了千载难逢的机遇，我们要抓住机遇、奋发有为，不仅要赶上潮流、赶上时代，还要力争走在时代前列，我们要有这样的雄心壮志”</a:t>
            </a:r>
            <a:endParaRPr lang="en-US" altLang="zh-CN" sz="2400" b="1" dirty="0">
              <a:latin typeface="微软雅黑" panose="020B0503020204020204" pitchFamily="34" charset="-122"/>
              <a:ea typeface="微软雅黑" panose="020B0503020204020204" pitchFamily="34" charset="-122"/>
              <a:sym typeface="+mn-ea"/>
            </a:endParaRPr>
          </a:p>
          <a:p>
            <a:pPr>
              <a:lnSpc>
                <a:spcPts val="3500"/>
              </a:lnSpc>
            </a:pPr>
            <a:r>
              <a:rPr lang="en-US" altLang="zh-CN" sz="2400" b="1" dirty="0">
                <a:latin typeface="微软雅黑" panose="020B0503020204020204" pitchFamily="34" charset="-122"/>
                <a:ea typeface="微软雅黑" panose="020B0503020204020204" pitchFamily="34" charset="-122"/>
                <a:sym typeface="+mn-ea"/>
              </a:rPr>
              <a:t>                             </a:t>
            </a:r>
            <a:r>
              <a:rPr lang="zh-CN" altLang="en-US" sz="2400" b="1" dirty="0">
                <a:latin typeface="微软雅黑" panose="020B0503020204020204" pitchFamily="34" charset="-122"/>
                <a:ea typeface="微软雅黑" panose="020B0503020204020204" pitchFamily="34" charset="-122"/>
                <a:sym typeface="+mn-ea"/>
              </a:rPr>
              <a:t>——习近平</a:t>
            </a:r>
            <a:endParaRPr lang="zh-CN" altLang="en-US" sz="2400" b="1" dirty="0">
              <a:latin typeface="微软雅黑" panose="020B0503020204020204" pitchFamily="34" charset="-122"/>
              <a:ea typeface="微软雅黑" panose="020B0503020204020204" pitchFamily="34" charset="-122"/>
              <a:sym typeface="+mn-ea"/>
            </a:endParaRPr>
          </a:p>
        </p:txBody>
      </p:sp>
      <p:sp>
        <p:nvSpPr>
          <p:cNvPr id="11"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a:t>无线电通信侦察</a:t>
            </a:r>
            <a:endParaRPr lang="zh-CN" altLang="en-US" dirty="0"/>
          </a:p>
        </p:txBody>
      </p:sp>
      <p:sp>
        <p:nvSpPr>
          <p:cNvPr id="14339" name="Rectangle 3"/>
          <p:cNvSpPr>
            <a:spLocks noGrp="1" noChangeArrowheads="1"/>
          </p:cNvSpPr>
          <p:nvPr>
            <p:ph type="body" idx="1"/>
          </p:nvPr>
        </p:nvSpPr>
        <p:spPr/>
        <p:txBody>
          <a:bodyPr>
            <a:normAutofit/>
          </a:bodyPr>
          <a:lstStyle/>
          <a:p>
            <a:pPr eaLnBrk="1" hangingPunct="1"/>
            <a:r>
              <a:rPr lang="zh-CN" altLang="en-US" dirty="0">
                <a:solidFill>
                  <a:srgbClr val="FF3300"/>
                </a:solidFill>
                <a:latin typeface="Times New Roman" panose="02020603050405020304" pitchFamily="18" charset="0"/>
                <a:ea typeface="黑体" panose="02010609060101010101" pitchFamily="2" charset="-122"/>
              </a:rPr>
              <a:t>内容：</a:t>
            </a:r>
            <a:r>
              <a:rPr lang="zh-CN" altLang="en-US" dirty="0">
                <a:latin typeface="Times New Roman" panose="02020603050405020304" pitchFamily="18" charset="0"/>
              </a:rPr>
              <a:t>对敌方各种无线电通信设施所发射的无线电通信信号和指挥联络信号进行搜索、定位、检测、识别、记录和分析，从而获取敌方电子设备的技术参数、类别、用途、配置等。</a:t>
            </a:r>
            <a:endParaRPr lang="en-US" altLang="zh-CN" dirty="0">
              <a:latin typeface="Times New Roman" panose="02020603050405020304" pitchFamily="18" charset="0"/>
            </a:endParaRPr>
          </a:p>
          <a:p>
            <a:pPr eaLnBrk="1" hangingPunct="1"/>
            <a:r>
              <a:rPr lang="zh-CN" altLang="en-US" dirty="0">
                <a:solidFill>
                  <a:srgbClr val="FF3300"/>
                </a:solidFill>
                <a:latin typeface="Times New Roman" panose="02020603050405020304" pitchFamily="18" charset="0"/>
                <a:ea typeface="黑体" panose="02010609060101010101" pitchFamily="2" charset="-122"/>
              </a:rPr>
              <a:t>基本任务：</a:t>
            </a:r>
            <a:r>
              <a:rPr lang="zh-CN" altLang="en-US" dirty="0">
                <a:latin typeface="Times New Roman" panose="02020603050405020304" pitchFamily="18" charset="0"/>
              </a:rPr>
              <a:t>情报侦察、技术侦察</a:t>
            </a:r>
            <a:endParaRPr lang="zh-CN" altLang="en-US" dirty="0">
              <a:latin typeface="Times New Roman" panose="02020603050405020304" pitchFamily="18" charset="0"/>
            </a:endParaRPr>
          </a:p>
          <a:p>
            <a:pPr eaLnBrk="1" hangingPunct="1"/>
            <a:r>
              <a:rPr lang="zh-CN" altLang="en-US" dirty="0">
                <a:solidFill>
                  <a:srgbClr val="FF3300"/>
                </a:solidFill>
                <a:latin typeface="Times New Roman" panose="02020603050405020304" pitchFamily="18" charset="0"/>
                <a:ea typeface="黑体" panose="02010609060101010101" pitchFamily="2" charset="-122"/>
              </a:rPr>
              <a:t>侦察设备：</a:t>
            </a:r>
            <a:r>
              <a:rPr lang="zh-CN" altLang="en-US" dirty="0">
                <a:latin typeface="Times New Roman" panose="02020603050405020304" pitchFamily="18" charset="0"/>
              </a:rPr>
              <a:t>各种长波、短波、超短波和微波无线电接受机、测向机以及各类信号分析设备等；使用这些侦察设备组成地面侦察站、电子侦察飞机、电子侦察船、电子侦察卫星等。</a:t>
            </a:r>
            <a:endParaRPr lang="zh-CN" altLang="en-US" dirty="0">
              <a:latin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z="4200" dirty="0">
                <a:solidFill>
                  <a:schemeClr val="tx1"/>
                </a:solidFill>
                <a:latin typeface="Times New Roman" panose="02020603050405020304" pitchFamily="18" charset="0"/>
              </a:rPr>
              <a:t>无线电通信侦察过程</a:t>
            </a:r>
            <a:endParaRPr lang="zh-CN" altLang="en-US" sz="4200" dirty="0">
              <a:solidFill>
                <a:schemeClr val="tx1"/>
              </a:solidFill>
              <a:latin typeface="Times New Roman" panose="02020603050405020304" pitchFamily="18" charset="0"/>
            </a:endParaRPr>
          </a:p>
        </p:txBody>
      </p:sp>
      <p:sp>
        <p:nvSpPr>
          <p:cNvPr id="15363" name="Text Box 4"/>
          <p:cNvSpPr txBox="1">
            <a:spLocks noChangeArrowheads="1"/>
          </p:cNvSpPr>
          <p:nvPr/>
        </p:nvSpPr>
        <p:spPr bwMode="auto">
          <a:xfrm>
            <a:off x="1679575" y="1674813"/>
            <a:ext cx="803275" cy="466725"/>
          </a:xfrm>
          <a:prstGeom prst="rect">
            <a:avLst/>
          </a:prstGeom>
          <a:noFill/>
          <a:ln w="9525">
            <a:solidFill>
              <a:schemeClr val="tx1"/>
            </a:solidFill>
            <a:miter lim="800000"/>
          </a:ln>
        </p:spPr>
        <p:txBody>
          <a:bodyPr wrap="none">
            <a:spAutoFit/>
          </a:bodyPr>
          <a:lstStyle/>
          <a:p>
            <a:r>
              <a:rPr kumimoji="1" lang="zh-CN" altLang="en-US" sz="2400">
                <a:latin typeface="微软雅黑" panose="020B0503020204020204" pitchFamily="34" charset="-122"/>
              </a:rPr>
              <a:t>开始</a:t>
            </a:r>
            <a:endParaRPr kumimoji="1" lang="zh-CN" altLang="en-US" sz="2400">
              <a:latin typeface="微软雅黑" panose="020B0503020204020204" pitchFamily="34" charset="-122"/>
            </a:endParaRPr>
          </a:p>
        </p:txBody>
      </p:sp>
      <p:sp>
        <p:nvSpPr>
          <p:cNvPr id="15364" name="AutoShape 5"/>
          <p:cNvSpPr>
            <a:spLocks noChangeArrowheads="1"/>
          </p:cNvSpPr>
          <p:nvPr/>
        </p:nvSpPr>
        <p:spPr bwMode="auto">
          <a:xfrm>
            <a:off x="1450975" y="2416175"/>
            <a:ext cx="1214438" cy="1214438"/>
          </a:xfrm>
          <a:prstGeom prst="diamond">
            <a:avLst/>
          </a:prstGeom>
          <a:solidFill>
            <a:schemeClr val="accent1"/>
          </a:solidFill>
          <a:ln w="9525">
            <a:solidFill>
              <a:schemeClr val="tx1"/>
            </a:solidFill>
            <a:miter lim="800000"/>
          </a:ln>
        </p:spPr>
        <p:txBody>
          <a:bodyPr wrap="none" anchor="ctr"/>
          <a:lstStyle/>
          <a:p>
            <a:pPr algn="ctr"/>
            <a:r>
              <a:rPr kumimoji="1" lang="zh-CN" altLang="en-US" sz="2400">
                <a:latin typeface="微软雅黑" panose="020B0503020204020204" pitchFamily="34" charset="-122"/>
              </a:rPr>
              <a:t>收到</a:t>
            </a:r>
            <a:endParaRPr kumimoji="1" lang="zh-CN" altLang="en-US" sz="2400">
              <a:latin typeface="微软雅黑" panose="020B0503020204020204" pitchFamily="34" charset="-122"/>
            </a:endParaRPr>
          </a:p>
        </p:txBody>
      </p:sp>
      <p:sp>
        <p:nvSpPr>
          <p:cNvPr id="15365" name="Rectangle 6"/>
          <p:cNvSpPr>
            <a:spLocks noChangeArrowheads="1"/>
          </p:cNvSpPr>
          <p:nvPr/>
        </p:nvSpPr>
        <p:spPr bwMode="auto">
          <a:xfrm>
            <a:off x="1603375" y="3940175"/>
            <a:ext cx="914400" cy="533400"/>
          </a:xfrm>
          <a:prstGeom prst="rect">
            <a:avLst/>
          </a:prstGeom>
          <a:solidFill>
            <a:schemeClr val="accent1"/>
          </a:solidFill>
          <a:ln w="9525">
            <a:solidFill>
              <a:schemeClr val="tx1"/>
            </a:solidFill>
            <a:miter lim="800000"/>
          </a:ln>
        </p:spPr>
        <p:txBody>
          <a:bodyPr wrap="none" anchor="ctr"/>
          <a:lstStyle/>
          <a:p>
            <a:pPr algn="ctr"/>
            <a:r>
              <a:rPr kumimoji="1" lang="zh-CN" altLang="en-US" sz="2400">
                <a:latin typeface="微软雅黑" panose="020B0503020204020204" pitchFamily="34" charset="-122"/>
              </a:rPr>
              <a:t>锁定</a:t>
            </a:r>
            <a:endParaRPr kumimoji="1" lang="zh-CN" altLang="en-US" sz="2400">
              <a:latin typeface="微软雅黑" panose="020B0503020204020204" pitchFamily="34" charset="-122"/>
            </a:endParaRPr>
          </a:p>
        </p:txBody>
      </p:sp>
      <p:sp>
        <p:nvSpPr>
          <p:cNvPr id="15366" name="Rectangle 7"/>
          <p:cNvSpPr>
            <a:spLocks noChangeArrowheads="1"/>
          </p:cNvSpPr>
          <p:nvPr/>
        </p:nvSpPr>
        <p:spPr bwMode="auto">
          <a:xfrm>
            <a:off x="1527175" y="4778375"/>
            <a:ext cx="914400" cy="533400"/>
          </a:xfrm>
          <a:prstGeom prst="rect">
            <a:avLst/>
          </a:prstGeom>
          <a:solidFill>
            <a:schemeClr val="accent1"/>
          </a:solidFill>
          <a:ln w="9525">
            <a:solidFill>
              <a:schemeClr val="tx1"/>
            </a:solidFill>
            <a:miter lim="800000"/>
          </a:ln>
        </p:spPr>
        <p:txBody>
          <a:bodyPr wrap="none" anchor="ctr"/>
          <a:lstStyle/>
          <a:p>
            <a:pPr algn="ctr"/>
            <a:r>
              <a:rPr kumimoji="1" lang="zh-CN" altLang="en-US" sz="2400">
                <a:latin typeface="微软雅黑" panose="020B0503020204020204" pitchFamily="34" charset="-122"/>
              </a:rPr>
              <a:t>破译</a:t>
            </a:r>
            <a:endParaRPr kumimoji="1" lang="zh-CN" altLang="en-US" sz="2400">
              <a:latin typeface="微软雅黑" panose="020B0503020204020204" pitchFamily="34" charset="-122"/>
            </a:endParaRPr>
          </a:p>
        </p:txBody>
      </p:sp>
      <p:sp>
        <p:nvSpPr>
          <p:cNvPr id="15367" name="AutoShape 8"/>
          <p:cNvSpPr>
            <a:spLocks noChangeArrowheads="1"/>
          </p:cNvSpPr>
          <p:nvPr/>
        </p:nvSpPr>
        <p:spPr bwMode="auto">
          <a:xfrm>
            <a:off x="3355975" y="4549775"/>
            <a:ext cx="1214438" cy="1214438"/>
          </a:xfrm>
          <a:prstGeom prst="diamond">
            <a:avLst/>
          </a:prstGeom>
          <a:solidFill>
            <a:schemeClr val="accent1"/>
          </a:solidFill>
          <a:ln w="9525">
            <a:solidFill>
              <a:schemeClr val="tx1"/>
            </a:solidFill>
            <a:miter lim="800000"/>
          </a:ln>
        </p:spPr>
        <p:txBody>
          <a:bodyPr wrap="none" anchor="ctr"/>
          <a:lstStyle/>
          <a:p>
            <a:pPr algn="ctr"/>
            <a:r>
              <a:rPr kumimoji="1" lang="zh-CN" altLang="en-US" sz="2400">
                <a:latin typeface="微软雅黑" panose="020B0503020204020204" pitchFamily="34" charset="-122"/>
              </a:rPr>
              <a:t>成功</a:t>
            </a:r>
            <a:endParaRPr kumimoji="1" lang="zh-CN" altLang="en-US" sz="2400">
              <a:latin typeface="微软雅黑" panose="020B0503020204020204" pitchFamily="34" charset="-122"/>
            </a:endParaRPr>
          </a:p>
        </p:txBody>
      </p:sp>
      <p:sp>
        <p:nvSpPr>
          <p:cNvPr id="15368" name="Rectangle 9"/>
          <p:cNvSpPr>
            <a:spLocks noChangeArrowheads="1"/>
          </p:cNvSpPr>
          <p:nvPr/>
        </p:nvSpPr>
        <p:spPr bwMode="auto">
          <a:xfrm>
            <a:off x="3279775" y="3559175"/>
            <a:ext cx="1371600" cy="685800"/>
          </a:xfrm>
          <a:prstGeom prst="rect">
            <a:avLst/>
          </a:prstGeom>
          <a:solidFill>
            <a:schemeClr val="accent1"/>
          </a:solidFill>
          <a:ln w="9525">
            <a:solidFill>
              <a:schemeClr val="tx1"/>
            </a:solidFill>
            <a:miter lim="800000"/>
          </a:ln>
        </p:spPr>
        <p:txBody>
          <a:bodyPr wrap="none" anchor="ctr"/>
          <a:lstStyle/>
          <a:p>
            <a:pPr algn="ctr"/>
            <a:r>
              <a:rPr kumimoji="1" lang="zh-CN" altLang="en-US" sz="2400">
                <a:latin typeface="微软雅黑" panose="020B0503020204020204" pitchFamily="34" charset="-122"/>
              </a:rPr>
              <a:t>通知上级</a:t>
            </a:r>
            <a:endParaRPr kumimoji="1" lang="zh-CN" altLang="en-US" sz="2400">
              <a:latin typeface="微软雅黑" panose="020B0503020204020204" pitchFamily="34" charset="-122"/>
            </a:endParaRPr>
          </a:p>
        </p:txBody>
      </p:sp>
      <p:sp>
        <p:nvSpPr>
          <p:cNvPr id="15369" name="Rectangle 10"/>
          <p:cNvSpPr>
            <a:spLocks noChangeArrowheads="1"/>
          </p:cNvSpPr>
          <p:nvPr/>
        </p:nvSpPr>
        <p:spPr bwMode="auto">
          <a:xfrm>
            <a:off x="4956175" y="4854575"/>
            <a:ext cx="1524000" cy="685800"/>
          </a:xfrm>
          <a:prstGeom prst="rect">
            <a:avLst/>
          </a:prstGeom>
          <a:solidFill>
            <a:schemeClr val="accent1"/>
          </a:solidFill>
          <a:ln w="9525">
            <a:solidFill>
              <a:schemeClr val="tx1"/>
            </a:solidFill>
            <a:miter lim="800000"/>
          </a:ln>
        </p:spPr>
        <p:txBody>
          <a:bodyPr wrap="none" anchor="ctr"/>
          <a:lstStyle/>
          <a:p>
            <a:pPr algn="ctr"/>
            <a:r>
              <a:rPr kumimoji="1" lang="zh-CN" altLang="en-US" sz="2400">
                <a:latin typeface="微软雅黑" panose="020B0503020204020204" pitchFamily="34" charset="-122"/>
              </a:rPr>
              <a:t>通知干扰机</a:t>
            </a:r>
            <a:endParaRPr kumimoji="1" lang="zh-CN" altLang="en-US" sz="2400">
              <a:latin typeface="微软雅黑" panose="020B0503020204020204" pitchFamily="34" charset="-122"/>
            </a:endParaRPr>
          </a:p>
        </p:txBody>
      </p:sp>
      <p:sp>
        <p:nvSpPr>
          <p:cNvPr id="15370" name="AutoShape 11"/>
          <p:cNvSpPr>
            <a:spLocks noChangeArrowheads="1"/>
          </p:cNvSpPr>
          <p:nvPr/>
        </p:nvSpPr>
        <p:spPr bwMode="auto">
          <a:xfrm>
            <a:off x="7165975" y="4549775"/>
            <a:ext cx="1214438" cy="1214438"/>
          </a:xfrm>
          <a:prstGeom prst="diamond">
            <a:avLst/>
          </a:prstGeom>
          <a:solidFill>
            <a:schemeClr val="accent1"/>
          </a:solidFill>
          <a:ln w="9525">
            <a:solidFill>
              <a:schemeClr val="tx1"/>
            </a:solidFill>
            <a:miter lim="800000"/>
          </a:ln>
        </p:spPr>
        <p:txBody>
          <a:bodyPr wrap="none" anchor="ctr"/>
          <a:lstStyle/>
          <a:p>
            <a:pPr algn="ctr"/>
            <a:r>
              <a:rPr kumimoji="1" lang="zh-CN" altLang="en-US" sz="2400">
                <a:latin typeface="微软雅黑" panose="020B0503020204020204" pitchFamily="34" charset="-122"/>
              </a:rPr>
              <a:t>收完</a:t>
            </a:r>
            <a:endParaRPr kumimoji="1" lang="zh-CN" altLang="en-US" sz="2400">
              <a:latin typeface="微软雅黑" panose="020B0503020204020204" pitchFamily="34" charset="-122"/>
            </a:endParaRPr>
          </a:p>
        </p:txBody>
      </p:sp>
      <p:sp>
        <p:nvSpPr>
          <p:cNvPr id="15371" name="Line 12"/>
          <p:cNvSpPr>
            <a:spLocks noChangeShapeType="1"/>
          </p:cNvSpPr>
          <p:nvPr/>
        </p:nvSpPr>
        <p:spPr bwMode="auto">
          <a:xfrm>
            <a:off x="2060575" y="2187575"/>
            <a:ext cx="0" cy="228600"/>
          </a:xfrm>
          <a:prstGeom prst="line">
            <a:avLst/>
          </a:prstGeom>
          <a:noFill/>
          <a:ln w="9525">
            <a:solidFill>
              <a:schemeClr val="tx1"/>
            </a:solidFill>
            <a:round/>
            <a:tailEnd type="triangle" w="med" len="med"/>
          </a:ln>
        </p:spPr>
        <p:txBody>
          <a:bodyPr wrap="none" anchor="ctr"/>
          <a:lstStyle/>
          <a:p>
            <a:endParaRPr lang="zh-CN" altLang="en-US"/>
          </a:p>
        </p:txBody>
      </p:sp>
      <p:sp>
        <p:nvSpPr>
          <p:cNvPr id="15372" name="Line 13"/>
          <p:cNvSpPr>
            <a:spLocks noChangeShapeType="1"/>
          </p:cNvSpPr>
          <p:nvPr/>
        </p:nvSpPr>
        <p:spPr bwMode="auto">
          <a:xfrm>
            <a:off x="2060575" y="3635375"/>
            <a:ext cx="0" cy="304800"/>
          </a:xfrm>
          <a:prstGeom prst="line">
            <a:avLst/>
          </a:prstGeom>
          <a:noFill/>
          <a:ln w="9525">
            <a:solidFill>
              <a:schemeClr val="tx1"/>
            </a:solidFill>
            <a:round/>
            <a:tailEnd type="triangle" w="med" len="med"/>
          </a:ln>
        </p:spPr>
        <p:txBody>
          <a:bodyPr wrap="none" anchor="ctr"/>
          <a:lstStyle/>
          <a:p>
            <a:endParaRPr lang="zh-CN" altLang="en-US"/>
          </a:p>
        </p:txBody>
      </p:sp>
      <p:sp>
        <p:nvSpPr>
          <p:cNvPr id="15373" name="Line 14"/>
          <p:cNvSpPr>
            <a:spLocks noChangeShapeType="1"/>
          </p:cNvSpPr>
          <p:nvPr/>
        </p:nvSpPr>
        <p:spPr bwMode="auto">
          <a:xfrm>
            <a:off x="2060575" y="4473575"/>
            <a:ext cx="0" cy="304800"/>
          </a:xfrm>
          <a:prstGeom prst="line">
            <a:avLst/>
          </a:prstGeom>
          <a:noFill/>
          <a:ln w="9525">
            <a:solidFill>
              <a:schemeClr val="tx1"/>
            </a:solidFill>
            <a:round/>
            <a:tailEnd type="triangle" w="med" len="med"/>
          </a:ln>
        </p:spPr>
        <p:txBody>
          <a:bodyPr wrap="none" anchor="ctr"/>
          <a:lstStyle/>
          <a:p>
            <a:endParaRPr lang="zh-CN" altLang="en-US"/>
          </a:p>
        </p:txBody>
      </p:sp>
      <p:sp>
        <p:nvSpPr>
          <p:cNvPr id="15374" name="Line 15"/>
          <p:cNvSpPr>
            <a:spLocks noChangeShapeType="1"/>
          </p:cNvSpPr>
          <p:nvPr/>
        </p:nvSpPr>
        <p:spPr bwMode="auto">
          <a:xfrm>
            <a:off x="2441575" y="5159375"/>
            <a:ext cx="914400" cy="0"/>
          </a:xfrm>
          <a:prstGeom prst="line">
            <a:avLst/>
          </a:prstGeom>
          <a:noFill/>
          <a:ln w="9525">
            <a:solidFill>
              <a:schemeClr val="tx1"/>
            </a:solidFill>
            <a:round/>
            <a:tailEnd type="triangle" w="med" len="med"/>
          </a:ln>
        </p:spPr>
        <p:txBody>
          <a:bodyPr wrap="none" anchor="ctr"/>
          <a:lstStyle/>
          <a:p>
            <a:endParaRPr lang="zh-CN" altLang="en-US"/>
          </a:p>
        </p:txBody>
      </p:sp>
      <p:sp>
        <p:nvSpPr>
          <p:cNvPr id="15375" name="Line 16"/>
          <p:cNvSpPr>
            <a:spLocks noChangeShapeType="1"/>
          </p:cNvSpPr>
          <p:nvPr/>
        </p:nvSpPr>
        <p:spPr bwMode="auto">
          <a:xfrm>
            <a:off x="4575175" y="5159375"/>
            <a:ext cx="381000" cy="0"/>
          </a:xfrm>
          <a:prstGeom prst="line">
            <a:avLst/>
          </a:prstGeom>
          <a:noFill/>
          <a:ln w="9525">
            <a:solidFill>
              <a:schemeClr val="tx1"/>
            </a:solidFill>
            <a:round/>
            <a:tailEnd type="triangle" w="med" len="med"/>
          </a:ln>
        </p:spPr>
        <p:txBody>
          <a:bodyPr wrap="none" anchor="ctr"/>
          <a:lstStyle/>
          <a:p>
            <a:endParaRPr lang="zh-CN" altLang="en-US"/>
          </a:p>
        </p:txBody>
      </p:sp>
      <p:sp>
        <p:nvSpPr>
          <p:cNvPr id="15376" name="Line 17"/>
          <p:cNvSpPr>
            <a:spLocks noChangeShapeType="1"/>
          </p:cNvSpPr>
          <p:nvPr/>
        </p:nvSpPr>
        <p:spPr bwMode="auto">
          <a:xfrm>
            <a:off x="6480175" y="5159375"/>
            <a:ext cx="685800" cy="0"/>
          </a:xfrm>
          <a:prstGeom prst="line">
            <a:avLst/>
          </a:prstGeom>
          <a:noFill/>
          <a:ln w="9525">
            <a:solidFill>
              <a:schemeClr val="tx1"/>
            </a:solidFill>
            <a:round/>
            <a:tailEnd type="triangle" w="med" len="med"/>
          </a:ln>
        </p:spPr>
        <p:txBody>
          <a:bodyPr wrap="none" anchor="ctr"/>
          <a:lstStyle/>
          <a:p>
            <a:endParaRPr lang="zh-CN" altLang="en-US"/>
          </a:p>
        </p:txBody>
      </p:sp>
      <p:sp>
        <p:nvSpPr>
          <p:cNvPr id="15377" name="Line 18"/>
          <p:cNvSpPr>
            <a:spLocks noChangeShapeType="1"/>
          </p:cNvSpPr>
          <p:nvPr/>
        </p:nvSpPr>
        <p:spPr bwMode="auto">
          <a:xfrm flipV="1">
            <a:off x="3965575" y="4244975"/>
            <a:ext cx="0" cy="304800"/>
          </a:xfrm>
          <a:prstGeom prst="line">
            <a:avLst/>
          </a:prstGeom>
          <a:noFill/>
          <a:ln w="9525">
            <a:solidFill>
              <a:schemeClr val="tx1"/>
            </a:solidFill>
            <a:round/>
            <a:tailEnd type="triangle" w="med" len="med"/>
          </a:ln>
        </p:spPr>
        <p:txBody>
          <a:bodyPr wrap="none" anchor="ctr"/>
          <a:lstStyle/>
          <a:p>
            <a:endParaRPr lang="zh-CN" altLang="en-US"/>
          </a:p>
        </p:txBody>
      </p:sp>
      <p:sp>
        <p:nvSpPr>
          <p:cNvPr id="15378" name="Line 19"/>
          <p:cNvSpPr>
            <a:spLocks noChangeShapeType="1"/>
          </p:cNvSpPr>
          <p:nvPr/>
        </p:nvSpPr>
        <p:spPr bwMode="auto">
          <a:xfrm>
            <a:off x="7775575" y="5768975"/>
            <a:ext cx="0" cy="228600"/>
          </a:xfrm>
          <a:prstGeom prst="line">
            <a:avLst/>
          </a:prstGeom>
          <a:noFill/>
          <a:ln w="9525">
            <a:solidFill>
              <a:schemeClr val="tx1"/>
            </a:solidFill>
            <a:round/>
          </a:ln>
        </p:spPr>
        <p:txBody>
          <a:bodyPr wrap="none" anchor="ctr"/>
          <a:lstStyle/>
          <a:p>
            <a:endParaRPr lang="zh-CN" altLang="en-US"/>
          </a:p>
        </p:txBody>
      </p:sp>
      <p:sp>
        <p:nvSpPr>
          <p:cNvPr id="15379" name="Line 20"/>
          <p:cNvSpPr>
            <a:spLocks noChangeShapeType="1"/>
          </p:cNvSpPr>
          <p:nvPr/>
        </p:nvSpPr>
        <p:spPr bwMode="auto">
          <a:xfrm flipH="1">
            <a:off x="1146175" y="5997575"/>
            <a:ext cx="6629400" cy="0"/>
          </a:xfrm>
          <a:prstGeom prst="line">
            <a:avLst/>
          </a:prstGeom>
          <a:noFill/>
          <a:ln w="9525">
            <a:solidFill>
              <a:schemeClr val="tx1"/>
            </a:solidFill>
            <a:round/>
          </a:ln>
        </p:spPr>
        <p:txBody>
          <a:bodyPr wrap="none" anchor="ctr"/>
          <a:lstStyle/>
          <a:p>
            <a:endParaRPr lang="zh-CN" altLang="en-US"/>
          </a:p>
        </p:txBody>
      </p:sp>
      <p:sp>
        <p:nvSpPr>
          <p:cNvPr id="15380" name="Line 21"/>
          <p:cNvSpPr>
            <a:spLocks noChangeShapeType="1"/>
          </p:cNvSpPr>
          <p:nvPr/>
        </p:nvSpPr>
        <p:spPr bwMode="auto">
          <a:xfrm flipV="1">
            <a:off x="1146175" y="4244975"/>
            <a:ext cx="0" cy="1752600"/>
          </a:xfrm>
          <a:prstGeom prst="line">
            <a:avLst/>
          </a:prstGeom>
          <a:noFill/>
          <a:ln w="9525">
            <a:solidFill>
              <a:schemeClr val="tx1"/>
            </a:solidFill>
            <a:round/>
          </a:ln>
        </p:spPr>
        <p:txBody>
          <a:bodyPr wrap="none" anchor="ctr"/>
          <a:lstStyle/>
          <a:p>
            <a:endParaRPr lang="zh-CN" altLang="en-US"/>
          </a:p>
        </p:txBody>
      </p:sp>
      <p:sp>
        <p:nvSpPr>
          <p:cNvPr id="15381" name="Line 22"/>
          <p:cNvSpPr>
            <a:spLocks noChangeShapeType="1"/>
          </p:cNvSpPr>
          <p:nvPr/>
        </p:nvSpPr>
        <p:spPr bwMode="auto">
          <a:xfrm>
            <a:off x="1146175" y="4244975"/>
            <a:ext cx="457200" cy="0"/>
          </a:xfrm>
          <a:prstGeom prst="line">
            <a:avLst/>
          </a:prstGeom>
          <a:noFill/>
          <a:ln w="9525">
            <a:solidFill>
              <a:schemeClr val="tx1"/>
            </a:solidFill>
            <a:round/>
            <a:tailEnd type="triangle" w="med" len="med"/>
          </a:ln>
        </p:spPr>
        <p:txBody>
          <a:bodyPr wrap="none" anchor="ctr"/>
          <a:lstStyle/>
          <a:p>
            <a:endParaRPr lang="zh-CN" altLang="en-US"/>
          </a:p>
        </p:txBody>
      </p:sp>
      <p:sp>
        <p:nvSpPr>
          <p:cNvPr id="15382" name="Line 23"/>
          <p:cNvSpPr>
            <a:spLocks noChangeShapeType="1"/>
          </p:cNvSpPr>
          <p:nvPr/>
        </p:nvSpPr>
        <p:spPr bwMode="auto">
          <a:xfrm flipV="1">
            <a:off x="7775575" y="1806575"/>
            <a:ext cx="0" cy="2743200"/>
          </a:xfrm>
          <a:prstGeom prst="line">
            <a:avLst/>
          </a:prstGeom>
          <a:noFill/>
          <a:ln w="9525">
            <a:solidFill>
              <a:schemeClr val="tx1"/>
            </a:solidFill>
            <a:round/>
          </a:ln>
        </p:spPr>
        <p:txBody>
          <a:bodyPr wrap="none" anchor="ctr"/>
          <a:lstStyle/>
          <a:p>
            <a:endParaRPr lang="zh-CN" altLang="en-US"/>
          </a:p>
        </p:txBody>
      </p:sp>
      <p:sp>
        <p:nvSpPr>
          <p:cNvPr id="15383" name="Line 24"/>
          <p:cNvSpPr>
            <a:spLocks noChangeShapeType="1"/>
          </p:cNvSpPr>
          <p:nvPr/>
        </p:nvSpPr>
        <p:spPr bwMode="auto">
          <a:xfrm flipH="1">
            <a:off x="2517775" y="1806575"/>
            <a:ext cx="5257800" cy="0"/>
          </a:xfrm>
          <a:prstGeom prst="line">
            <a:avLst/>
          </a:prstGeom>
          <a:noFill/>
          <a:ln w="9525">
            <a:solidFill>
              <a:schemeClr val="tx1"/>
            </a:solidFill>
            <a:round/>
            <a:tailEnd type="triangle" w="med" len="med"/>
          </a:ln>
        </p:spPr>
        <p:txBody>
          <a:bodyPr wrap="none" anchor="ctr"/>
          <a:lstStyle/>
          <a:p>
            <a:endParaRPr lang="zh-CN" altLang="en-US"/>
          </a:p>
        </p:txBody>
      </p:sp>
      <p:sp>
        <p:nvSpPr>
          <p:cNvPr id="15384" name="Line 25"/>
          <p:cNvSpPr>
            <a:spLocks noChangeShapeType="1"/>
          </p:cNvSpPr>
          <p:nvPr/>
        </p:nvSpPr>
        <p:spPr bwMode="auto">
          <a:xfrm>
            <a:off x="4651375" y="3863975"/>
            <a:ext cx="2057400" cy="0"/>
          </a:xfrm>
          <a:prstGeom prst="line">
            <a:avLst/>
          </a:prstGeom>
          <a:noFill/>
          <a:ln w="9525">
            <a:solidFill>
              <a:schemeClr val="tx1"/>
            </a:solidFill>
            <a:round/>
          </a:ln>
        </p:spPr>
        <p:txBody>
          <a:bodyPr wrap="none" anchor="ctr"/>
          <a:lstStyle/>
          <a:p>
            <a:endParaRPr lang="zh-CN" altLang="en-US"/>
          </a:p>
        </p:txBody>
      </p:sp>
      <p:sp>
        <p:nvSpPr>
          <p:cNvPr id="15385" name="Line 26"/>
          <p:cNvSpPr>
            <a:spLocks noChangeShapeType="1"/>
          </p:cNvSpPr>
          <p:nvPr/>
        </p:nvSpPr>
        <p:spPr bwMode="auto">
          <a:xfrm>
            <a:off x="6708775" y="3863975"/>
            <a:ext cx="0" cy="1295400"/>
          </a:xfrm>
          <a:prstGeom prst="line">
            <a:avLst/>
          </a:prstGeom>
          <a:noFill/>
          <a:ln w="9525">
            <a:solidFill>
              <a:schemeClr val="tx1"/>
            </a:solidFill>
            <a:round/>
            <a:tailEnd type="triangle" w="med" len="med"/>
          </a:ln>
        </p:spPr>
        <p:txBody>
          <a:bodyPr wrap="none" anchor="ctr"/>
          <a:lstStyle/>
          <a:p>
            <a:endParaRPr lang="zh-CN" altLang="en-US"/>
          </a:p>
        </p:txBody>
      </p:sp>
      <p:sp>
        <p:nvSpPr>
          <p:cNvPr id="15386" name="Rectangle 27"/>
          <p:cNvSpPr>
            <a:spLocks noChangeArrowheads="1"/>
          </p:cNvSpPr>
          <p:nvPr/>
        </p:nvSpPr>
        <p:spPr bwMode="auto">
          <a:xfrm>
            <a:off x="3203575" y="2492375"/>
            <a:ext cx="2133600" cy="914400"/>
          </a:xfrm>
          <a:prstGeom prst="rect">
            <a:avLst/>
          </a:prstGeom>
          <a:solidFill>
            <a:schemeClr val="accent1"/>
          </a:solidFill>
          <a:ln w="9525">
            <a:solidFill>
              <a:schemeClr val="tx1"/>
            </a:solidFill>
            <a:miter lim="800000"/>
          </a:ln>
        </p:spPr>
        <p:txBody>
          <a:bodyPr wrap="none" anchor="ctr"/>
          <a:lstStyle/>
          <a:p>
            <a:pPr algn="ctr"/>
            <a:r>
              <a:rPr kumimoji="1" lang="zh-CN" altLang="en-US" sz="2400">
                <a:latin typeface="微软雅黑" panose="020B0503020204020204" pitchFamily="34" charset="-122"/>
              </a:rPr>
              <a:t>改变频率、方向</a:t>
            </a:r>
            <a:endParaRPr kumimoji="1" lang="zh-CN" altLang="en-US" sz="2400">
              <a:latin typeface="微软雅黑" panose="020B0503020204020204" pitchFamily="34" charset="-122"/>
            </a:endParaRPr>
          </a:p>
          <a:p>
            <a:pPr algn="ctr"/>
            <a:r>
              <a:rPr kumimoji="1" lang="zh-CN" altLang="en-US" sz="2400">
                <a:latin typeface="微软雅黑" panose="020B0503020204020204" pitchFamily="34" charset="-122"/>
              </a:rPr>
              <a:t>解调方式</a:t>
            </a:r>
            <a:endParaRPr kumimoji="1" lang="zh-CN" altLang="en-US" sz="2400">
              <a:latin typeface="微软雅黑" panose="020B0503020204020204" pitchFamily="34" charset="-122"/>
            </a:endParaRPr>
          </a:p>
        </p:txBody>
      </p:sp>
      <p:sp>
        <p:nvSpPr>
          <p:cNvPr id="15387" name="Line 28"/>
          <p:cNvSpPr>
            <a:spLocks noChangeShapeType="1"/>
          </p:cNvSpPr>
          <p:nvPr/>
        </p:nvSpPr>
        <p:spPr bwMode="auto">
          <a:xfrm>
            <a:off x="2670175" y="3101975"/>
            <a:ext cx="457200" cy="0"/>
          </a:xfrm>
          <a:prstGeom prst="line">
            <a:avLst/>
          </a:prstGeom>
          <a:noFill/>
          <a:ln w="9525">
            <a:solidFill>
              <a:schemeClr val="tx1"/>
            </a:solidFill>
            <a:round/>
            <a:tailEnd type="triangle" w="med" len="med"/>
          </a:ln>
        </p:spPr>
        <p:txBody>
          <a:bodyPr wrap="none" anchor="ctr"/>
          <a:lstStyle/>
          <a:p>
            <a:endParaRPr lang="zh-CN" altLang="en-US"/>
          </a:p>
        </p:txBody>
      </p:sp>
      <p:sp>
        <p:nvSpPr>
          <p:cNvPr id="15388" name="Line 29"/>
          <p:cNvSpPr>
            <a:spLocks noChangeShapeType="1"/>
          </p:cNvSpPr>
          <p:nvPr/>
        </p:nvSpPr>
        <p:spPr bwMode="auto">
          <a:xfrm flipV="1">
            <a:off x="4117975" y="1806575"/>
            <a:ext cx="0" cy="685800"/>
          </a:xfrm>
          <a:prstGeom prst="line">
            <a:avLst/>
          </a:prstGeom>
          <a:noFill/>
          <a:ln w="9525">
            <a:solidFill>
              <a:schemeClr val="tx1"/>
            </a:solidFill>
            <a:round/>
            <a:tailEnd type="triangle" w="med" len="med"/>
          </a:ln>
        </p:spPr>
        <p:txBody>
          <a:bodyPr wrap="none" anchor="ctr"/>
          <a:lstStyle/>
          <a:p>
            <a:endParaRPr lang="zh-CN" altLang="en-US"/>
          </a:p>
        </p:txBody>
      </p:sp>
      <p:sp>
        <p:nvSpPr>
          <p:cNvPr id="15389" name="Text Box 30"/>
          <p:cNvSpPr txBox="1">
            <a:spLocks noChangeArrowheads="1"/>
          </p:cNvSpPr>
          <p:nvPr/>
        </p:nvSpPr>
        <p:spPr bwMode="auto">
          <a:xfrm>
            <a:off x="1587500" y="3371850"/>
            <a:ext cx="368300" cy="457200"/>
          </a:xfrm>
          <a:prstGeom prst="rect">
            <a:avLst/>
          </a:prstGeom>
          <a:noFill/>
          <a:ln w="9525">
            <a:noFill/>
            <a:miter lim="800000"/>
          </a:ln>
        </p:spPr>
        <p:txBody>
          <a:bodyPr wrap="none">
            <a:spAutoFit/>
          </a:bodyPr>
          <a:lstStyle/>
          <a:p>
            <a:r>
              <a:rPr kumimoji="1" lang="en-US" altLang="zh-CN" sz="2400">
                <a:solidFill>
                  <a:schemeClr val="bg2"/>
                </a:solidFill>
                <a:latin typeface="微软雅黑" panose="020B0503020204020204" pitchFamily="34" charset="-122"/>
              </a:rPr>
              <a:t>Y</a:t>
            </a:r>
            <a:endParaRPr kumimoji="1" lang="en-US" altLang="zh-CN" sz="2400">
              <a:solidFill>
                <a:schemeClr val="bg2"/>
              </a:solidFill>
              <a:latin typeface="微软雅黑" panose="020B0503020204020204" pitchFamily="34" charset="-122"/>
            </a:endParaRPr>
          </a:p>
        </p:txBody>
      </p:sp>
      <p:sp>
        <p:nvSpPr>
          <p:cNvPr id="15390" name="Text Box 31"/>
          <p:cNvSpPr txBox="1">
            <a:spLocks noChangeArrowheads="1"/>
          </p:cNvSpPr>
          <p:nvPr/>
        </p:nvSpPr>
        <p:spPr bwMode="auto">
          <a:xfrm>
            <a:off x="2593975" y="3101975"/>
            <a:ext cx="431800" cy="457200"/>
          </a:xfrm>
          <a:prstGeom prst="rect">
            <a:avLst/>
          </a:prstGeom>
          <a:noFill/>
          <a:ln w="9525">
            <a:noFill/>
            <a:miter lim="800000"/>
          </a:ln>
        </p:spPr>
        <p:txBody>
          <a:bodyPr wrap="none">
            <a:spAutoFit/>
          </a:bodyPr>
          <a:lstStyle/>
          <a:p>
            <a:r>
              <a:rPr kumimoji="1" lang="en-US" altLang="zh-CN" sz="2400">
                <a:solidFill>
                  <a:schemeClr val="bg2"/>
                </a:solidFill>
                <a:latin typeface="微软雅黑" panose="020B0503020204020204" pitchFamily="34" charset="-122"/>
              </a:rPr>
              <a:t>N</a:t>
            </a:r>
            <a:endParaRPr kumimoji="1" lang="en-US" altLang="zh-CN" sz="2400">
              <a:solidFill>
                <a:schemeClr val="bg2"/>
              </a:solidFill>
              <a:latin typeface="微软雅黑" panose="020B0503020204020204" pitchFamily="34" charset="-122"/>
            </a:endParaRPr>
          </a:p>
        </p:txBody>
      </p:sp>
      <p:sp>
        <p:nvSpPr>
          <p:cNvPr id="15391" name="Text Box 32"/>
          <p:cNvSpPr txBox="1">
            <a:spLocks noChangeArrowheads="1"/>
          </p:cNvSpPr>
          <p:nvPr/>
        </p:nvSpPr>
        <p:spPr bwMode="auto">
          <a:xfrm>
            <a:off x="4406900" y="4591050"/>
            <a:ext cx="431800" cy="457200"/>
          </a:xfrm>
          <a:prstGeom prst="rect">
            <a:avLst/>
          </a:prstGeom>
          <a:noFill/>
          <a:ln w="9525">
            <a:noFill/>
            <a:miter lim="800000"/>
          </a:ln>
        </p:spPr>
        <p:txBody>
          <a:bodyPr wrap="none">
            <a:spAutoFit/>
          </a:bodyPr>
          <a:lstStyle/>
          <a:p>
            <a:r>
              <a:rPr kumimoji="1" lang="en-US" altLang="zh-CN" sz="2400">
                <a:solidFill>
                  <a:schemeClr val="bg2"/>
                </a:solidFill>
                <a:latin typeface="微软雅黑" panose="020B0503020204020204" pitchFamily="34" charset="-122"/>
              </a:rPr>
              <a:t>N</a:t>
            </a:r>
            <a:endParaRPr kumimoji="1" lang="en-US" altLang="zh-CN" sz="2400">
              <a:solidFill>
                <a:schemeClr val="bg2"/>
              </a:solidFill>
              <a:latin typeface="微软雅黑" panose="020B0503020204020204" pitchFamily="34" charset="-122"/>
            </a:endParaRPr>
          </a:p>
        </p:txBody>
      </p:sp>
      <p:sp>
        <p:nvSpPr>
          <p:cNvPr id="15392" name="Text Box 33"/>
          <p:cNvSpPr txBox="1">
            <a:spLocks noChangeArrowheads="1"/>
          </p:cNvSpPr>
          <p:nvPr/>
        </p:nvSpPr>
        <p:spPr bwMode="auto">
          <a:xfrm>
            <a:off x="3416300" y="4210050"/>
            <a:ext cx="368300" cy="457200"/>
          </a:xfrm>
          <a:prstGeom prst="rect">
            <a:avLst/>
          </a:prstGeom>
          <a:noFill/>
          <a:ln w="9525">
            <a:noFill/>
            <a:miter lim="800000"/>
          </a:ln>
        </p:spPr>
        <p:txBody>
          <a:bodyPr wrap="none">
            <a:spAutoFit/>
          </a:bodyPr>
          <a:lstStyle/>
          <a:p>
            <a:r>
              <a:rPr kumimoji="1" lang="en-US" altLang="zh-CN" sz="2400">
                <a:solidFill>
                  <a:schemeClr val="bg2"/>
                </a:solidFill>
                <a:latin typeface="微软雅黑" panose="020B0503020204020204" pitchFamily="34" charset="-122"/>
              </a:rPr>
              <a:t>Y</a:t>
            </a:r>
            <a:endParaRPr kumimoji="1" lang="en-US" altLang="zh-CN" sz="2400">
              <a:solidFill>
                <a:schemeClr val="bg2"/>
              </a:solidFill>
              <a:latin typeface="微软雅黑" panose="020B0503020204020204" pitchFamily="34" charset="-122"/>
            </a:endParaRPr>
          </a:p>
        </p:txBody>
      </p:sp>
      <p:sp>
        <p:nvSpPr>
          <p:cNvPr id="15393" name="Text Box 34"/>
          <p:cNvSpPr txBox="1">
            <a:spLocks noChangeArrowheads="1"/>
          </p:cNvSpPr>
          <p:nvPr/>
        </p:nvSpPr>
        <p:spPr bwMode="auto">
          <a:xfrm>
            <a:off x="7988300" y="5581650"/>
            <a:ext cx="431800" cy="457200"/>
          </a:xfrm>
          <a:prstGeom prst="rect">
            <a:avLst/>
          </a:prstGeom>
          <a:noFill/>
          <a:ln w="9525">
            <a:noFill/>
            <a:miter lim="800000"/>
          </a:ln>
        </p:spPr>
        <p:txBody>
          <a:bodyPr wrap="none">
            <a:spAutoFit/>
          </a:bodyPr>
          <a:lstStyle/>
          <a:p>
            <a:r>
              <a:rPr kumimoji="1" lang="en-US" altLang="zh-CN" sz="2400">
                <a:solidFill>
                  <a:schemeClr val="bg2"/>
                </a:solidFill>
                <a:latin typeface="微软雅黑" panose="020B0503020204020204" pitchFamily="34" charset="-122"/>
              </a:rPr>
              <a:t>N</a:t>
            </a:r>
            <a:endParaRPr kumimoji="1" lang="en-US" altLang="zh-CN" sz="2400">
              <a:solidFill>
                <a:schemeClr val="bg2"/>
              </a:solidFill>
              <a:latin typeface="微软雅黑" panose="020B0503020204020204" pitchFamily="34" charset="-122"/>
            </a:endParaRPr>
          </a:p>
        </p:txBody>
      </p:sp>
      <p:sp>
        <p:nvSpPr>
          <p:cNvPr id="15394" name="Text Box 35"/>
          <p:cNvSpPr txBox="1">
            <a:spLocks noChangeArrowheads="1"/>
          </p:cNvSpPr>
          <p:nvPr/>
        </p:nvSpPr>
        <p:spPr bwMode="auto">
          <a:xfrm>
            <a:off x="7988300" y="4133850"/>
            <a:ext cx="368300" cy="457200"/>
          </a:xfrm>
          <a:prstGeom prst="rect">
            <a:avLst/>
          </a:prstGeom>
          <a:noFill/>
          <a:ln w="9525">
            <a:noFill/>
            <a:miter lim="800000"/>
          </a:ln>
        </p:spPr>
        <p:txBody>
          <a:bodyPr wrap="none">
            <a:spAutoFit/>
          </a:bodyPr>
          <a:lstStyle/>
          <a:p>
            <a:r>
              <a:rPr kumimoji="1" lang="en-US" altLang="zh-CN" sz="2400">
                <a:solidFill>
                  <a:schemeClr val="bg2"/>
                </a:solidFill>
                <a:latin typeface="微软雅黑" panose="020B0503020204020204" pitchFamily="34" charset="-122"/>
              </a:rPr>
              <a:t>Y</a:t>
            </a:r>
            <a:endParaRPr kumimoji="1" lang="en-US" altLang="zh-CN" sz="2400">
              <a:solidFill>
                <a:schemeClr val="bg2"/>
              </a:solidFill>
              <a:latin typeface="微软雅黑" panose="020B0503020204020204" pitchFamily="34"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dirty="0"/>
              <a:t>无线电通信干扰</a:t>
            </a:r>
            <a:endParaRPr lang="zh-CN" altLang="en-US" dirty="0"/>
          </a:p>
        </p:txBody>
      </p:sp>
      <p:sp>
        <p:nvSpPr>
          <p:cNvPr id="19459" name="Rectangle 3"/>
          <p:cNvSpPr>
            <a:spLocks noGrp="1" noChangeArrowheads="1"/>
          </p:cNvSpPr>
          <p:nvPr>
            <p:ph type="body" idx="1"/>
          </p:nvPr>
        </p:nvSpPr>
        <p:spPr/>
        <p:txBody>
          <a:bodyPr/>
          <a:lstStyle/>
          <a:p>
            <a:pPr eaLnBrk="1" hangingPunct="1"/>
            <a:r>
              <a:rPr lang="zh-CN" altLang="en-US" sz="3400" dirty="0">
                <a:solidFill>
                  <a:srgbClr val="FF3300"/>
                </a:solidFill>
                <a:ea typeface="黑体" panose="02010609060101010101" pitchFamily="2" charset="-122"/>
              </a:rPr>
              <a:t>概念：</a:t>
            </a:r>
            <a:r>
              <a:rPr lang="zh-CN" altLang="en-US" sz="3000" dirty="0">
                <a:latin typeface="Times New Roman" panose="02020603050405020304" pitchFamily="18" charset="0"/>
              </a:rPr>
              <a:t>发射干扰信号，使敌方的无线电通信设备不能正常工作。是无线电通信对抗的核心。</a:t>
            </a:r>
            <a:endParaRPr lang="zh-CN" altLang="en-US" sz="3400" dirty="0">
              <a:latin typeface="Times New Roman" panose="02020603050405020304" pitchFamily="18" charset="0"/>
            </a:endParaRPr>
          </a:p>
          <a:p>
            <a:pPr eaLnBrk="1" hangingPunct="1"/>
            <a:r>
              <a:rPr lang="zh-CN" altLang="en-US" sz="3400" dirty="0">
                <a:solidFill>
                  <a:srgbClr val="FF3300"/>
                </a:solidFill>
                <a:ea typeface="黑体" panose="02010609060101010101" pitchFamily="2" charset="-122"/>
              </a:rPr>
              <a:t>种类：</a:t>
            </a:r>
            <a:endParaRPr lang="zh-CN" altLang="en-US" sz="3600" dirty="0">
              <a:latin typeface="Times New Roman" panose="02020603050405020304" pitchFamily="18" charset="0"/>
            </a:endParaRPr>
          </a:p>
          <a:p>
            <a:pPr lvl="2" eaLnBrk="1" hangingPunct="1"/>
            <a:r>
              <a:rPr lang="zh-CN" altLang="en-US" sz="2800" dirty="0">
                <a:latin typeface="Times New Roman" panose="02020603050405020304" pitchFamily="18" charset="0"/>
              </a:rPr>
              <a:t>压制性干扰</a:t>
            </a:r>
            <a:endParaRPr lang="zh-CN" altLang="en-US" sz="2800" dirty="0">
              <a:latin typeface="Times New Roman" panose="02020603050405020304" pitchFamily="18" charset="0"/>
            </a:endParaRPr>
          </a:p>
          <a:p>
            <a:pPr lvl="3" eaLnBrk="1" hangingPunct="1"/>
            <a:r>
              <a:rPr lang="zh-CN" altLang="en-US" sz="2400" noProof="1">
                <a:latin typeface="Times New Roman" panose="02020603050405020304" pitchFamily="18" charset="0"/>
              </a:rPr>
              <a:t>瞄准式干扰</a:t>
            </a:r>
            <a:r>
              <a:rPr lang="zh-CN" altLang="zh-CN" sz="2400" noProof="1">
                <a:latin typeface="Times New Roman" panose="02020603050405020304" pitchFamily="18" charset="0"/>
              </a:rPr>
              <a:t>：</a:t>
            </a:r>
            <a:r>
              <a:rPr lang="zh-CN" altLang="en-US" sz="2400" noProof="1">
                <a:latin typeface="Times New Roman" panose="02020603050405020304" pitchFamily="18" charset="0"/>
              </a:rPr>
              <a:t>针对敌方某个通信网（专向）的工作频率施放干扰。</a:t>
            </a:r>
            <a:endParaRPr lang="zh-CN" altLang="en-US" sz="2400" noProof="1">
              <a:latin typeface="Times New Roman" panose="02020603050405020304" pitchFamily="18" charset="0"/>
            </a:endParaRPr>
          </a:p>
          <a:p>
            <a:pPr lvl="3" eaLnBrk="1" hangingPunct="1"/>
            <a:r>
              <a:rPr lang="zh-CN" altLang="en-US" sz="2400" noProof="1">
                <a:latin typeface="Times New Roman" panose="02020603050405020304" pitchFamily="18" charset="0"/>
              </a:rPr>
              <a:t>阻塞式干扰：能同时干扰一个频段范围内的不同工作频率的多部电台。</a:t>
            </a:r>
            <a:endParaRPr lang="zh-CN" altLang="en-US" sz="2400" noProof="1">
              <a:latin typeface="Times New Roman" panose="02020603050405020304" pitchFamily="18" charset="0"/>
            </a:endParaRPr>
          </a:p>
          <a:p>
            <a:pPr lvl="3" eaLnBrk="1" hangingPunct="1"/>
            <a:r>
              <a:rPr lang="zh-CN" altLang="en-US" sz="2400" noProof="1">
                <a:latin typeface="Times New Roman" panose="02020603050405020304" pitchFamily="18" charset="0"/>
              </a:rPr>
              <a:t>半瞄准式干扰（</a:t>
            </a:r>
            <a:r>
              <a:rPr lang="zh-CN" altLang="en-US" sz="2400" noProof="1">
                <a:solidFill>
                  <a:schemeClr val="accent2"/>
                </a:solidFill>
                <a:latin typeface="Times New Roman" panose="02020603050405020304" pitchFamily="18" charset="0"/>
              </a:rPr>
              <a:t>扫频式干扰</a:t>
            </a:r>
            <a:r>
              <a:rPr lang="zh-CN" altLang="en-US" sz="2400" noProof="1">
                <a:latin typeface="Times New Roman" panose="02020603050405020304" pitchFamily="18" charset="0"/>
              </a:rPr>
              <a:t>）：介于两者之间。</a:t>
            </a:r>
            <a:endParaRPr lang="zh-CN" altLang="en-US" sz="2400" dirty="0">
              <a:latin typeface="Times New Roman" panose="02020603050405020304" pitchFamily="18" charset="0"/>
            </a:endParaRPr>
          </a:p>
          <a:p>
            <a:pPr lvl="2" eaLnBrk="1" hangingPunct="1"/>
            <a:r>
              <a:rPr lang="zh-CN" altLang="en-US" sz="2800" dirty="0">
                <a:latin typeface="Times New Roman" panose="02020603050405020304" pitchFamily="18" charset="0"/>
              </a:rPr>
              <a:t>欺骗性干扰</a:t>
            </a:r>
            <a:r>
              <a:rPr lang="zh-CN" altLang="en-US" dirty="0">
                <a:latin typeface="Times New Roman" panose="02020603050405020304" pitchFamily="18" charset="0"/>
              </a:rPr>
              <a:t>（无线电冒充）</a:t>
            </a:r>
            <a:endParaRPr lang="zh-CN" altLang="en-US" dirty="0">
              <a:latin typeface="Times New Roman" panose="0202060305040502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dirty="0"/>
              <a:t>无线电通信压制性干扰</a:t>
            </a:r>
            <a:endParaRPr lang="zh-CN" altLang="en-US" dirty="0"/>
          </a:p>
        </p:txBody>
      </p:sp>
      <p:sp>
        <p:nvSpPr>
          <p:cNvPr id="21507" name="Rectangle 3"/>
          <p:cNvSpPr>
            <a:spLocks noGrp="1" noChangeArrowheads="1"/>
          </p:cNvSpPr>
          <p:nvPr>
            <p:ph type="body" idx="1"/>
          </p:nvPr>
        </p:nvSpPr>
        <p:spPr/>
        <p:txBody>
          <a:bodyPr/>
          <a:lstStyle/>
          <a:p>
            <a:pPr eaLnBrk="1" hangingPunct="1"/>
            <a:r>
              <a:rPr lang="zh-CN" altLang="en-US" dirty="0"/>
              <a:t>瞄准式干扰</a:t>
            </a:r>
            <a:endParaRPr lang="zh-CN" altLang="en-US" dirty="0"/>
          </a:p>
          <a:p>
            <a:pPr lvl="1" eaLnBrk="1" hangingPunct="1"/>
            <a:r>
              <a:rPr lang="zh-CN" altLang="en-US" dirty="0"/>
              <a:t>通常用于干扰敌短波通信</a:t>
            </a:r>
            <a:endParaRPr lang="zh-CN" altLang="en-US" dirty="0"/>
          </a:p>
          <a:p>
            <a:pPr lvl="1" eaLnBrk="1" hangingPunct="1"/>
            <a:r>
              <a:rPr lang="zh-CN" altLang="en-US" dirty="0"/>
              <a:t>种类：断续、连续、自动、试探性</a:t>
            </a:r>
            <a:endParaRPr lang="zh-CN" altLang="en-US" dirty="0"/>
          </a:p>
          <a:p>
            <a:pPr eaLnBrk="1" hangingPunct="1"/>
            <a:r>
              <a:rPr lang="zh-CN" altLang="en-US" dirty="0"/>
              <a:t>阻塞式干扰</a:t>
            </a:r>
            <a:endParaRPr lang="zh-CN" altLang="en-US" dirty="0"/>
          </a:p>
          <a:p>
            <a:pPr lvl="1" eaLnBrk="1" hangingPunct="1"/>
            <a:r>
              <a:rPr lang="zh-CN" altLang="en-US" dirty="0"/>
              <a:t>通常用于干扰敌超短波通信</a:t>
            </a:r>
            <a:endParaRPr lang="zh-CN" altLang="en-US" dirty="0"/>
          </a:p>
          <a:p>
            <a:pPr eaLnBrk="1" hangingPunct="1"/>
            <a:r>
              <a:rPr lang="zh-CN" altLang="en-US" dirty="0"/>
              <a:t>半瞄准式干扰（扫频式</a:t>
            </a:r>
            <a:r>
              <a:rPr lang="en-US" altLang="zh-CN" dirty="0"/>
              <a:t>/</a:t>
            </a:r>
            <a:r>
              <a:rPr lang="zh-CN" altLang="en-US" dirty="0"/>
              <a:t>扫描式干扰）</a:t>
            </a:r>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t>无线电通信反侦察</a:t>
            </a:r>
            <a:endParaRPr lang="zh-CN" altLang="en-US" dirty="0"/>
          </a:p>
        </p:txBody>
      </p:sp>
      <p:sp>
        <p:nvSpPr>
          <p:cNvPr id="23555" name="Rectangle 3"/>
          <p:cNvSpPr>
            <a:spLocks noGrp="1" noChangeArrowheads="1"/>
          </p:cNvSpPr>
          <p:nvPr>
            <p:ph type="body" idx="1"/>
          </p:nvPr>
        </p:nvSpPr>
        <p:spPr/>
        <p:txBody>
          <a:bodyPr>
            <a:normAutofit fontScale="92500" lnSpcReduction="10000"/>
          </a:bodyPr>
          <a:lstStyle/>
          <a:p>
            <a:pPr eaLnBrk="1" hangingPunct="1"/>
            <a:r>
              <a:rPr lang="zh-CN" altLang="en-US" noProof="1">
                <a:latin typeface="Times New Roman" panose="02020603050405020304" pitchFamily="18" charset="0"/>
              </a:rPr>
              <a:t>控制无线电波发射的时机</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控制无线电波的发射方向、范围</a:t>
            </a:r>
            <a:endParaRPr lang="en-US" altLang="zh-CN" noProof="1">
              <a:latin typeface="Times New Roman" panose="02020603050405020304" pitchFamily="18" charset="0"/>
            </a:endParaRPr>
          </a:p>
          <a:p>
            <a:pPr lvl="1" eaLnBrk="1" hangingPunct="1"/>
            <a:r>
              <a:rPr lang="zh-CN" altLang="en-US" noProof="1">
                <a:latin typeface="Times New Roman" panose="02020603050405020304" pitchFamily="18" charset="0"/>
              </a:rPr>
              <a:t>发射功率越小，敌方越难侦察到</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采用快速电报通信</a:t>
            </a:r>
            <a:endParaRPr lang="en-US" altLang="zh-CN" noProof="1">
              <a:latin typeface="Times New Roman" panose="02020603050405020304" pitchFamily="18" charset="0"/>
            </a:endParaRPr>
          </a:p>
          <a:p>
            <a:pPr lvl="1" eaLnBrk="1" hangingPunct="1"/>
            <a:r>
              <a:rPr lang="zh-CN" altLang="en-US" noProof="1">
                <a:latin typeface="Times New Roman" panose="02020603050405020304" pitchFamily="18" charset="0"/>
              </a:rPr>
              <a:t>缩短电波暴露在空中的时间</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采用保密通信</a:t>
            </a:r>
            <a:endParaRPr lang="en-US" altLang="zh-CN" noProof="1">
              <a:latin typeface="Times New Roman" panose="02020603050405020304" pitchFamily="18" charset="0"/>
            </a:endParaRPr>
          </a:p>
          <a:p>
            <a:pPr lvl="1" eaLnBrk="1" hangingPunct="1"/>
            <a:r>
              <a:rPr lang="zh-CN" altLang="en-US" dirty="0">
                <a:latin typeface="Times New Roman" panose="02020603050405020304" pitchFamily="18" charset="0"/>
              </a:rPr>
              <a:t>防情报侦察</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采用不易被侦收的通信体制</a:t>
            </a:r>
            <a:endParaRPr lang="en-US" altLang="zh-CN" noProof="1">
              <a:latin typeface="Times New Roman" panose="02020603050405020304" pitchFamily="18" charset="0"/>
            </a:endParaRPr>
          </a:p>
          <a:p>
            <a:pPr lvl="1" eaLnBrk="1" hangingPunct="1"/>
            <a:r>
              <a:rPr lang="zh-CN" altLang="en-US" noProof="1">
                <a:latin typeface="Times New Roman" panose="02020603050405020304" pitchFamily="18" charset="0"/>
              </a:rPr>
              <a:t>激光通信、微波</a:t>
            </a:r>
            <a:r>
              <a:rPr lang="zh-CN" altLang="zh-CN" dirty="0">
                <a:latin typeface="Times New Roman" panose="02020603050405020304" pitchFamily="18" charset="0"/>
              </a:rPr>
              <a:t>接力</a:t>
            </a:r>
            <a:r>
              <a:rPr lang="zh-CN" dirty="0">
                <a:latin typeface="Times New Roman" panose="02020603050405020304" pitchFamily="18" charset="0"/>
              </a:rPr>
              <a:t>通信等</a:t>
            </a:r>
            <a:endParaRPr lang="en-US" altLang="zh-CN" dirty="0">
              <a:latin typeface="Times New Roman" panose="02020603050405020304" pitchFamily="18" charset="0"/>
            </a:endParaRPr>
          </a:p>
          <a:p>
            <a:pPr eaLnBrk="1" hangingPunct="1"/>
            <a:r>
              <a:rPr lang="zh-CN" altLang="en-US" dirty="0">
                <a:latin typeface="Times New Roman" panose="02020603050405020304" pitchFamily="18" charset="0"/>
              </a:rPr>
              <a:t>设置假电台</a:t>
            </a:r>
            <a:endParaRPr lang="zh-CN" altLang="en-US" dirty="0">
              <a:latin typeface="Times New Roman" panose="0202060305040502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dirty="0"/>
              <a:t>无线电通信反干扰</a:t>
            </a:r>
            <a:endParaRPr lang="zh-CN" altLang="en-US" dirty="0"/>
          </a:p>
        </p:txBody>
      </p:sp>
      <p:sp>
        <p:nvSpPr>
          <p:cNvPr id="24579" name="Rectangle 3"/>
          <p:cNvSpPr>
            <a:spLocks noGrp="1" noChangeArrowheads="1"/>
          </p:cNvSpPr>
          <p:nvPr>
            <p:ph type="body" idx="1"/>
          </p:nvPr>
        </p:nvSpPr>
        <p:spPr/>
        <p:txBody>
          <a:bodyPr/>
          <a:lstStyle/>
          <a:p>
            <a:pPr eaLnBrk="1" hangingPunct="1"/>
            <a:r>
              <a:rPr lang="zh-CN" altLang="en-US" noProof="1">
                <a:latin typeface="Times New Roman" panose="02020603050405020304" pitchFamily="18" charset="0"/>
              </a:rPr>
              <a:t>提高收信端信号强度</a:t>
            </a:r>
            <a:endParaRPr lang="zh-CN" altLang="en-US" dirty="0">
              <a:latin typeface="Times New Roman" panose="02020603050405020304" pitchFamily="18" charset="0"/>
            </a:endParaRPr>
          </a:p>
          <a:p>
            <a:pPr lvl="1" eaLnBrk="1" hangingPunct="1"/>
            <a:r>
              <a:rPr lang="zh-CN" altLang="en-US" dirty="0">
                <a:latin typeface="Times New Roman" panose="02020603050405020304" pitchFamily="18" charset="0"/>
              </a:rPr>
              <a:t>增大发射功率、增设中继站</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采用抗干扰能力强的通信方式</a:t>
            </a:r>
            <a:endParaRPr lang="zh-CN" altLang="en-US" dirty="0">
              <a:latin typeface="Times New Roman" panose="02020603050405020304" pitchFamily="18" charset="0"/>
            </a:endParaRPr>
          </a:p>
          <a:p>
            <a:pPr lvl="1" eaLnBrk="1" hangingPunct="1"/>
            <a:r>
              <a:rPr lang="zh-CN" altLang="en-US" dirty="0">
                <a:latin typeface="Times New Roman" panose="02020603050405020304" pitchFamily="18" charset="0"/>
              </a:rPr>
              <a:t>数字保密通信（也可反侦察）、对流层散射通信等</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采用扩频技术</a:t>
            </a:r>
            <a:endParaRPr lang="zh-CN" altLang="en-US" dirty="0">
              <a:latin typeface="Times New Roman" panose="02020603050405020304" pitchFamily="18" charset="0"/>
            </a:endParaRPr>
          </a:p>
          <a:p>
            <a:pPr lvl="1" eaLnBrk="1" hangingPunct="1"/>
            <a:r>
              <a:rPr lang="zh-CN" altLang="en-US" dirty="0">
                <a:latin typeface="Times New Roman" panose="02020603050405020304" pitchFamily="18" charset="0"/>
              </a:rPr>
              <a:t>宽频带通信</a:t>
            </a:r>
            <a:endParaRPr lang="zh-CN" altLang="en-US" dirty="0">
              <a:latin typeface="Times New Roman" panose="02020603050405020304" pitchFamily="18" charset="0"/>
            </a:endParaRPr>
          </a:p>
          <a:p>
            <a:pPr lvl="1" eaLnBrk="1" hangingPunct="1"/>
            <a:r>
              <a:rPr lang="zh-CN" altLang="en-US" dirty="0">
                <a:latin typeface="Times New Roman" panose="02020603050405020304" pitchFamily="18" charset="0"/>
              </a:rPr>
              <a:t>主要形式：直接序列式、跳频式</a:t>
            </a:r>
            <a:endParaRPr lang="en-US" altLang="zh-CN" dirty="0">
              <a:latin typeface="Times New Roman" panose="02020603050405020304" pitchFamily="18" charset="0"/>
            </a:endParaRPr>
          </a:p>
          <a:p>
            <a:pPr lvl="1" eaLnBrk="1" hangingPunct="1"/>
            <a:r>
              <a:rPr lang="zh-CN" altLang="en-US" dirty="0">
                <a:latin typeface="Times New Roman" panose="02020603050405020304" pitchFamily="18" charset="0"/>
              </a:rPr>
              <a:t>（同时也可反侦察）</a:t>
            </a:r>
            <a:endParaRPr lang="zh-CN" altLang="en-US" dirty="0">
              <a:latin typeface="Times New Roman" panose="02020603050405020304"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dirty="0"/>
              <a:t>判断题</a:t>
            </a:r>
            <a:endParaRPr lang="zh-CN" altLang="en-US" dirty="0"/>
          </a:p>
        </p:txBody>
      </p:sp>
      <p:sp>
        <p:nvSpPr>
          <p:cNvPr id="109571" name="Rectangle 3"/>
          <p:cNvSpPr>
            <a:spLocks noGrp="1" noChangeArrowheads="1"/>
          </p:cNvSpPr>
          <p:nvPr>
            <p:ph type="body" idx="1"/>
          </p:nvPr>
        </p:nvSpPr>
        <p:spPr>
          <a:xfrm>
            <a:off x="179388" y="1484312"/>
            <a:ext cx="8713787" cy="5113040"/>
          </a:xfrm>
        </p:spPr>
        <p:txBody>
          <a:bodyPr>
            <a:normAutofit fontScale="92500" lnSpcReduction="20000"/>
          </a:bodyPr>
          <a:lstStyle/>
          <a:p>
            <a:pPr eaLnBrk="1" hangingPunct="1"/>
            <a:r>
              <a:rPr lang="zh-CN" altLang="en-US" dirty="0"/>
              <a:t>当无线电通信受到干扰时，可通过增大发射功率的方法反干扰。</a:t>
            </a:r>
            <a:endParaRPr lang="zh-CN" altLang="en-US" dirty="0"/>
          </a:p>
          <a:p>
            <a:pPr lvl="1" eaLnBrk="1" hangingPunct="1"/>
            <a:r>
              <a:rPr lang="en-US" altLang="zh-CN" dirty="0"/>
              <a:t>.T.</a:t>
            </a:r>
            <a:endParaRPr lang="zh-CN" altLang="en-US" dirty="0"/>
          </a:p>
          <a:p>
            <a:pPr eaLnBrk="1" hangingPunct="1"/>
            <a:r>
              <a:rPr lang="zh-CN" altLang="en-US" dirty="0"/>
              <a:t>人工按键发报是无线电通信反侦察的一种手段。</a:t>
            </a:r>
            <a:endParaRPr lang="zh-CN" altLang="en-US" dirty="0"/>
          </a:p>
          <a:p>
            <a:pPr lvl="1" eaLnBrk="1" hangingPunct="1"/>
            <a:r>
              <a:rPr lang="en-US" altLang="zh-CN" dirty="0"/>
              <a:t>.F.</a:t>
            </a:r>
            <a:endParaRPr lang="zh-CN" altLang="en-US" dirty="0">
              <a:solidFill>
                <a:schemeClr val="hlink"/>
              </a:solidFill>
            </a:endParaRPr>
          </a:p>
          <a:p>
            <a:pPr eaLnBrk="1" hangingPunct="1"/>
            <a:r>
              <a:rPr lang="zh-CN" altLang="en-US" dirty="0"/>
              <a:t>使用无线电静默可以对付敌方的无线电干扰。 </a:t>
            </a:r>
            <a:endParaRPr lang="zh-CN" altLang="en-US" dirty="0"/>
          </a:p>
          <a:p>
            <a:pPr lvl="1" eaLnBrk="1" hangingPunct="1"/>
            <a:r>
              <a:rPr lang="en-US" altLang="zh-CN" dirty="0"/>
              <a:t>.F.</a:t>
            </a:r>
            <a:endParaRPr lang="en-US" altLang="zh-CN" dirty="0"/>
          </a:p>
          <a:p>
            <a:pPr eaLnBrk="1" hangingPunct="1"/>
            <a:r>
              <a:rPr lang="zh-CN" altLang="en-US" dirty="0"/>
              <a:t>采用宽频带通信是对付敌无线电干扰的有效措施。</a:t>
            </a:r>
            <a:endParaRPr lang="zh-CN" altLang="en-US" dirty="0"/>
          </a:p>
          <a:p>
            <a:pPr lvl="1" eaLnBrk="1" hangingPunct="1"/>
            <a:r>
              <a:rPr lang="en-US" altLang="zh-CN" dirty="0"/>
              <a:t>.T.</a:t>
            </a:r>
            <a:endParaRPr lang="zh-CN" altLang="en-US" dirty="0"/>
          </a:p>
          <a:p>
            <a:pPr eaLnBrk="1" hangingPunct="1"/>
            <a:r>
              <a:rPr lang="zh-CN" altLang="en-US" dirty="0"/>
              <a:t>对无线电通信的干扰，既可以是有源干扰，也可以是无源干扰。</a:t>
            </a:r>
            <a:endParaRPr lang="zh-CN" altLang="en-US" dirty="0"/>
          </a:p>
          <a:p>
            <a:pPr lvl="1" eaLnBrk="1" hangingPunct="1"/>
            <a:r>
              <a:rPr lang="en-US" altLang="zh-CN" dirty="0"/>
              <a:t>.F.</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dissolve">
                                      <p:cBhvr>
                                        <p:cTn id="7" dur="500"/>
                                        <p:tgtEl>
                                          <p:spTgt spid="10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9571">
                                            <p:txEl>
                                              <p:pRg st="1" end="1"/>
                                            </p:txEl>
                                          </p:spTgt>
                                        </p:tgtEl>
                                        <p:attrNameLst>
                                          <p:attrName>style.visibility</p:attrName>
                                        </p:attrNameLst>
                                      </p:cBhvr>
                                      <p:to>
                                        <p:strVal val="visible"/>
                                      </p:to>
                                    </p:set>
                                    <p:animEffect transition="in" filter="dissolve">
                                      <p:cBhvr>
                                        <p:cTn id="12" dur="500"/>
                                        <p:tgtEl>
                                          <p:spTgt spid="109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9571">
                                            <p:txEl>
                                              <p:pRg st="2" end="2"/>
                                            </p:txEl>
                                          </p:spTgt>
                                        </p:tgtEl>
                                        <p:attrNameLst>
                                          <p:attrName>style.visibility</p:attrName>
                                        </p:attrNameLst>
                                      </p:cBhvr>
                                      <p:to>
                                        <p:strVal val="visible"/>
                                      </p:to>
                                    </p:set>
                                    <p:animEffect transition="in" filter="dissolve">
                                      <p:cBhvr>
                                        <p:cTn id="17" dur="500"/>
                                        <p:tgtEl>
                                          <p:spTgt spid="1095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9571">
                                            <p:txEl>
                                              <p:pRg st="3" end="3"/>
                                            </p:txEl>
                                          </p:spTgt>
                                        </p:tgtEl>
                                        <p:attrNameLst>
                                          <p:attrName>style.visibility</p:attrName>
                                        </p:attrNameLst>
                                      </p:cBhvr>
                                      <p:to>
                                        <p:strVal val="visible"/>
                                      </p:to>
                                    </p:set>
                                    <p:animEffect transition="in" filter="dissolve">
                                      <p:cBhvr>
                                        <p:cTn id="22" dur="500"/>
                                        <p:tgtEl>
                                          <p:spTgt spid="1095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9571">
                                            <p:txEl>
                                              <p:pRg st="4" end="4"/>
                                            </p:txEl>
                                          </p:spTgt>
                                        </p:tgtEl>
                                        <p:attrNameLst>
                                          <p:attrName>style.visibility</p:attrName>
                                        </p:attrNameLst>
                                      </p:cBhvr>
                                      <p:to>
                                        <p:strVal val="visible"/>
                                      </p:to>
                                    </p:set>
                                    <p:animEffect transition="in" filter="dissolve">
                                      <p:cBhvr>
                                        <p:cTn id="27" dur="500"/>
                                        <p:tgtEl>
                                          <p:spTgt spid="1095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9571">
                                            <p:txEl>
                                              <p:pRg st="5" end="5"/>
                                            </p:txEl>
                                          </p:spTgt>
                                        </p:tgtEl>
                                        <p:attrNameLst>
                                          <p:attrName>style.visibility</p:attrName>
                                        </p:attrNameLst>
                                      </p:cBhvr>
                                      <p:to>
                                        <p:strVal val="visible"/>
                                      </p:to>
                                    </p:set>
                                    <p:animEffect transition="in" filter="dissolve">
                                      <p:cBhvr>
                                        <p:cTn id="32" dur="500"/>
                                        <p:tgtEl>
                                          <p:spTgt spid="1095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9571">
                                            <p:txEl>
                                              <p:pRg st="6" end="6"/>
                                            </p:txEl>
                                          </p:spTgt>
                                        </p:tgtEl>
                                        <p:attrNameLst>
                                          <p:attrName>style.visibility</p:attrName>
                                        </p:attrNameLst>
                                      </p:cBhvr>
                                      <p:to>
                                        <p:strVal val="visible"/>
                                      </p:to>
                                    </p:set>
                                    <p:animEffect transition="in" filter="dissolve">
                                      <p:cBhvr>
                                        <p:cTn id="37" dur="500"/>
                                        <p:tgtEl>
                                          <p:spTgt spid="109571">
                                            <p:txEl>
                                              <p:pRg st="6" end="6"/>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09571">
                                            <p:txEl>
                                              <p:pRg st="7" end="7"/>
                                            </p:txEl>
                                          </p:spTgt>
                                        </p:tgtEl>
                                        <p:attrNameLst>
                                          <p:attrName>style.visibility</p:attrName>
                                        </p:attrNameLst>
                                      </p:cBhvr>
                                      <p:to>
                                        <p:strVal val="visible"/>
                                      </p:to>
                                    </p:set>
                                    <p:animEffect transition="in" filter="dissolve">
                                      <p:cBhvr>
                                        <p:cTn id="40" dur="500"/>
                                        <p:tgtEl>
                                          <p:spTgt spid="109571">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09571">
                                            <p:txEl>
                                              <p:pRg st="8" end="8"/>
                                            </p:txEl>
                                          </p:spTgt>
                                        </p:tgtEl>
                                        <p:attrNameLst>
                                          <p:attrName>style.visibility</p:attrName>
                                        </p:attrNameLst>
                                      </p:cBhvr>
                                      <p:to>
                                        <p:strVal val="visible"/>
                                      </p:to>
                                    </p:set>
                                    <p:animEffect transition="in" filter="dissolve">
                                      <p:cBhvr>
                                        <p:cTn id="45" dur="500"/>
                                        <p:tgtEl>
                                          <p:spTgt spid="109571">
                                            <p:txEl>
                                              <p:pRg st="8" end="8"/>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09571">
                                            <p:txEl>
                                              <p:pRg st="9" end="9"/>
                                            </p:txEl>
                                          </p:spTgt>
                                        </p:tgtEl>
                                        <p:attrNameLst>
                                          <p:attrName>style.visibility</p:attrName>
                                        </p:attrNameLst>
                                      </p:cBhvr>
                                      <p:to>
                                        <p:strVal val="visible"/>
                                      </p:to>
                                    </p:set>
                                    <p:animEffect transition="in" filter="dissolve">
                                      <p:cBhvr>
                                        <p:cTn id="48" dur="500"/>
                                        <p:tgtEl>
                                          <p:spTgt spid="1095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dirty="0"/>
              <a:t>不定选题</a:t>
            </a:r>
            <a:endParaRPr lang="zh-CN" altLang="en-US" dirty="0"/>
          </a:p>
        </p:txBody>
      </p:sp>
      <p:sp>
        <p:nvSpPr>
          <p:cNvPr id="111619" name="Rectangle 3"/>
          <p:cNvSpPr>
            <a:spLocks noGrp="1" noChangeArrowheads="1"/>
          </p:cNvSpPr>
          <p:nvPr>
            <p:ph type="body" idx="1"/>
          </p:nvPr>
        </p:nvSpPr>
        <p:spPr>
          <a:xfrm>
            <a:off x="179388" y="1484312"/>
            <a:ext cx="8713787" cy="5185047"/>
          </a:xfrm>
        </p:spPr>
        <p:txBody>
          <a:bodyPr>
            <a:normAutofit fontScale="77500" lnSpcReduction="20000"/>
          </a:bodyPr>
          <a:lstStyle/>
          <a:p>
            <a:pPr eaLnBrk="1" hangingPunct="1"/>
            <a:r>
              <a:rPr lang="zh-CN" altLang="en-US" sz="3100" dirty="0"/>
              <a:t>无线电通信反干扰的方法有：</a:t>
            </a:r>
            <a:endParaRPr lang="zh-CN" altLang="en-US" sz="3100" dirty="0"/>
          </a:p>
          <a:p>
            <a:pPr lvl="1" eaLnBrk="1" hangingPunct="1"/>
            <a:r>
              <a:rPr lang="en-US" altLang="zh-CN" sz="2600" dirty="0"/>
              <a:t>a</a:t>
            </a:r>
            <a:r>
              <a:rPr lang="zh-CN" altLang="en-US" sz="2600" dirty="0"/>
              <a:t>、增大发射功率		</a:t>
            </a:r>
            <a:r>
              <a:rPr lang="en-US" altLang="zh-CN" sz="2600" dirty="0"/>
              <a:t>b</a:t>
            </a:r>
            <a:r>
              <a:rPr lang="zh-CN" altLang="en-US" sz="2600" dirty="0"/>
              <a:t>、改变工作频率</a:t>
            </a:r>
            <a:endParaRPr lang="zh-CN" altLang="en-US" sz="2600" dirty="0"/>
          </a:p>
          <a:p>
            <a:pPr lvl="1" eaLnBrk="1" hangingPunct="1"/>
            <a:r>
              <a:rPr lang="en-US" altLang="zh-CN" sz="2600" dirty="0"/>
              <a:t>c</a:t>
            </a:r>
            <a:r>
              <a:rPr lang="zh-CN" altLang="en-US" sz="2600" dirty="0"/>
              <a:t>、提高接受机的灵敏度	</a:t>
            </a:r>
            <a:r>
              <a:rPr lang="en-US" altLang="zh-CN" sz="2600" dirty="0"/>
              <a:t>d</a:t>
            </a:r>
            <a:r>
              <a:rPr lang="zh-CN" altLang="en-US" sz="2600" dirty="0"/>
              <a:t>、设置假电台</a:t>
            </a:r>
            <a:endParaRPr lang="zh-CN" altLang="en-US" sz="2600" dirty="0"/>
          </a:p>
          <a:p>
            <a:pPr lvl="1" eaLnBrk="1" hangingPunct="1"/>
            <a:r>
              <a:rPr lang="en-US" altLang="zh-CN" sz="2600" dirty="0"/>
              <a:t>(</a:t>
            </a:r>
            <a:r>
              <a:rPr lang="en-US" altLang="zh-CN" sz="2600" dirty="0" err="1"/>
              <a:t>ab</a:t>
            </a:r>
            <a:r>
              <a:rPr lang="en-US" altLang="zh-CN" sz="2600" dirty="0"/>
              <a:t>)</a:t>
            </a:r>
            <a:endParaRPr lang="en-US" altLang="zh-CN" sz="2600" dirty="0"/>
          </a:p>
          <a:p>
            <a:pPr eaLnBrk="1" hangingPunct="1"/>
            <a:r>
              <a:rPr lang="zh-CN" altLang="en-US" sz="3100" dirty="0"/>
              <a:t>对付敌电子干扰，无线电通信设备可采用的方法有：</a:t>
            </a:r>
            <a:endParaRPr lang="zh-CN" altLang="en-US" sz="3100" dirty="0"/>
          </a:p>
          <a:p>
            <a:pPr lvl="1" eaLnBrk="1" hangingPunct="1"/>
            <a:r>
              <a:rPr lang="en-US" altLang="zh-CN" sz="2600" dirty="0"/>
              <a:t>a</a:t>
            </a:r>
            <a:r>
              <a:rPr lang="zh-CN" altLang="en-US" sz="2600" dirty="0"/>
              <a:t>、采用跳频通信	  </a:t>
            </a:r>
            <a:r>
              <a:rPr lang="en-US" altLang="zh-CN" sz="2600" dirty="0"/>
              <a:t>	b</a:t>
            </a:r>
            <a:r>
              <a:rPr lang="zh-CN" altLang="en-US" sz="2600" dirty="0"/>
              <a:t>、增大发射功率</a:t>
            </a:r>
            <a:endParaRPr lang="zh-CN" altLang="en-US" sz="2600" dirty="0"/>
          </a:p>
          <a:p>
            <a:pPr lvl="1" eaLnBrk="1" hangingPunct="1"/>
            <a:r>
              <a:rPr lang="en-US" altLang="zh-CN" sz="2600" dirty="0"/>
              <a:t>c</a:t>
            </a:r>
            <a:r>
              <a:rPr lang="zh-CN" altLang="en-US" sz="2600" dirty="0"/>
              <a:t>、采用无线电静默	</a:t>
            </a:r>
            <a:r>
              <a:rPr lang="en-US" altLang="zh-CN" sz="2600" dirty="0"/>
              <a:t>d</a:t>
            </a:r>
            <a:r>
              <a:rPr lang="zh-CN" altLang="en-US" sz="2600" dirty="0"/>
              <a:t>、尽量采用有线电通信 </a:t>
            </a:r>
            <a:endParaRPr lang="zh-CN" altLang="en-US" sz="2600" dirty="0"/>
          </a:p>
          <a:p>
            <a:pPr lvl="1" eaLnBrk="1" hangingPunct="1"/>
            <a:r>
              <a:rPr lang="en-US" altLang="zh-CN" sz="2600" dirty="0"/>
              <a:t>(</a:t>
            </a:r>
            <a:r>
              <a:rPr lang="en-US" altLang="zh-CN" sz="2600" dirty="0" err="1"/>
              <a:t>ab</a:t>
            </a:r>
            <a:r>
              <a:rPr lang="en-US" altLang="zh-CN" sz="2600" dirty="0"/>
              <a:t>)</a:t>
            </a:r>
            <a:endParaRPr lang="en-US" altLang="zh-CN" sz="2600" dirty="0"/>
          </a:p>
          <a:p>
            <a:pPr eaLnBrk="1" hangingPunct="1">
              <a:lnSpc>
                <a:spcPct val="90000"/>
              </a:lnSpc>
            </a:pPr>
            <a:r>
              <a:rPr lang="zh-CN" altLang="en-US" sz="3100" dirty="0"/>
              <a:t>无线电通信反侦察的方法有：</a:t>
            </a:r>
            <a:endParaRPr lang="zh-CN" altLang="en-US" sz="3100" dirty="0"/>
          </a:p>
          <a:p>
            <a:pPr lvl="1" eaLnBrk="1" hangingPunct="1">
              <a:lnSpc>
                <a:spcPct val="90000"/>
              </a:lnSpc>
            </a:pPr>
            <a:r>
              <a:rPr lang="en-US" altLang="zh-CN" sz="2600" dirty="0"/>
              <a:t>a. </a:t>
            </a:r>
            <a:r>
              <a:rPr lang="zh-CN" altLang="en-US" sz="2600" dirty="0"/>
              <a:t>采用数字保密通信	</a:t>
            </a:r>
            <a:r>
              <a:rPr lang="en-US" altLang="zh-CN" sz="2600" dirty="0"/>
              <a:t>b. </a:t>
            </a:r>
            <a:r>
              <a:rPr lang="zh-CN" altLang="en-US" sz="2600" dirty="0"/>
              <a:t>采用微波接力通信</a:t>
            </a:r>
            <a:endParaRPr lang="zh-CN" altLang="en-US" sz="2600" dirty="0"/>
          </a:p>
          <a:p>
            <a:pPr lvl="1" eaLnBrk="1" hangingPunct="1">
              <a:lnSpc>
                <a:spcPct val="90000"/>
              </a:lnSpc>
            </a:pPr>
            <a:r>
              <a:rPr lang="en-US" altLang="zh-CN" sz="2600" dirty="0"/>
              <a:t>c. </a:t>
            </a:r>
            <a:r>
              <a:rPr lang="zh-CN" altLang="en-US" sz="2600" dirty="0"/>
              <a:t>采用有线电通信	</a:t>
            </a:r>
            <a:r>
              <a:rPr lang="en-US" altLang="zh-CN" sz="2600" dirty="0"/>
              <a:t>d. </a:t>
            </a:r>
            <a:r>
              <a:rPr lang="zh-CN" altLang="en-US" sz="2600" dirty="0"/>
              <a:t>采用快速电报通信</a:t>
            </a:r>
            <a:endParaRPr lang="zh-CN" altLang="en-US" sz="2600" dirty="0"/>
          </a:p>
          <a:p>
            <a:pPr lvl="1" eaLnBrk="1" hangingPunct="1">
              <a:lnSpc>
                <a:spcPct val="90000"/>
              </a:lnSpc>
            </a:pPr>
            <a:r>
              <a:rPr lang="en-US" altLang="zh-CN" sz="2600" dirty="0"/>
              <a:t>(</a:t>
            </a:r>
            <a:r>
              <a:rPr lang="en-US" altLang="zh-CN" sz="2600" dirty="0" err="1"/>
              <a:t>abd</a:t>
            </a:r>
            <a:r>
              <a:rPr lang="en-US" altLang="zh-CN" sz="2600" dirty="0"/>
              <a:t>)</a:t>
            </a:r>
            <a:endParaRPr lang="en-US" altLang="zh-CN" sz="2600" dirty="0"/>
          </a:p>
          <a:p>
            <a:pPr eaLnBrk="1" hangingPunct="1">
              <a:lnSpc>
                <a:spcPct val="90000"/>
              </a:lnSpc>
            </a:pPr>
            <a:r>
              <a:rPr lang="zh-CN" altLang="en-US" sz="3100" dirty="0"/>
              <a:t>对敌无线电通信实施瞄准式干扰的基本方法有：</a:t>
            </a:r>
            <a:endParaRPr lang="zh-CN" altLang="en-US" sz="3100" dirty="0"/>
          </a:p>
          <a:p>
            <a:pPr lvl="1" eaLnBrk="1" hangingPunct="1">
              <a:lnSpc>
                <a:spcPct val="90000"/>
              </a:lnSpc>
            </a:pPr>
            <a:r>
              <a:rPr lang="en-US" altLang="zh-CN" sz="2600" dirty="0"/>
              <a:t>a. </a:t>
            </a:r>
            <a:r>
              <a:rPr lang="zh-CN" altLang="en-US" sz="2600" dirty="0"/>
              <a:t>断续干扰		</a:t>
            </a:r>
            <a:r>
              <a:rPr lang="en-US" altLang="zh-CN" sz="2600" dirty="0"/>
              <a:t>b. </a:t>
            </a:r>
            <a:r>
              <a:rPr lang="zh-CN" altLang="en-US" sz="2600" dirty="0"/>
              <a:t>连续干扰</a:t>
            </a:r>
            <a:endParaRPr lang="zh-CN" altLang="en-US" sz="2600" dirty="0"/>
          </a:p>
          <a:p>
            <a:pPr lvl="1" eaLnBrk="1" hangingPunct="1">
              <a:lnSpc>
                <a:spcPct val="90000"/>
              </a:lnSpc>
            </a:pPr>
            <a:r>
              <a:rPr lang="en-US" altLang="zh-CN" sz="2600" dirty="0"/>
              <a:t>c. </a:t>
            </a:r>
            <a:r>
              <a:rPr lang="zh-CN" altLang="en-US" sz="2600" dirty="0"/>
              <a:t>自动干扰		</a:t>
            </a:r>
            <a:r>
              <a:rPr lang="en-US" altLang="zh-CN" sz="2600" dirty="0"/>
              <a:t>d. </a:t>
            </a:r>
            <a:r>
              <a:rPr lang="zh-CN" altLang="en-US" sz="2600" dirty="0"/>
              <a:t>试探性干扰</a:t>
            </a:r>
            <a:endParaRPr lang="zh-CN" altLang="en-US" sz="2600" dirty="0"/>
          </a:p>
          <a:p>
            <a:pPr lvl="1" eaLnBrk="1" hangingPunct="1">
              <a:lnSpc>
                <a:spcPct val="90000"/>
              </a:lnSpc>
            </a:pPr>
            <a:r>
              <a:rPr lang="en-US" altLang="zh-CN" sz="2600" dirty="0"/>
              <a:t>(</a:t>
            </a:r>
            <a:r>
              <a:rPr lang="en-US" altLang="zh-CN" sz="2600" dirty="0" err="1"/>
              <a:t>abcd</a:t>
            </a:r>
            <a:r>
              <a:rPr lang="en-US" altLang="zh-CN" sz="2600" dirty="0"/>
              <a:t>)</a:t>
            </a:r>
            <a:endParaRPr lang="en-US" altLang="zh-CN"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Effect transition="in" filter="dissolve">
                                      <p:cBhvr>
                                        <p:cTn id="7" dur="500"/>
                                        <p:tgtEl>
                                          <p:spTgt spid="11161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1619">
                                            <p:txEl>
                                              <p:pRg st="1" end="1"/>
                                            </p:txEl>
                                          </p:spTgt>
                                        </p:tgtEl>
                                        <p:attrNameLst>
                                          <p:attrName>style.visibility</p:attrName>
                                        </p:attrNameLst>
                                      </p:cBhvr>
                                      <p:to>
                                        <p:strVal val="visible"/>
                                      </p:to>
                                    </p:set>
                                    <p:animEffect transition="in" filter="dissolve">
                                      <p:cBhvr>
                                        <p:cTn id="10" dur="500"/>
                                        <p:tgtEl>
                                          <p:spTgt spid="11161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1619">
                                            <p:txEl>
                                              <p:pRg st="2" end="2"/>
                                            </p:txEl>
                                          </p:spTgt>
                                        </p:tgtEl>
                                        <p:attrNameLst>
                                          <p:attrName>style.visibility</p:attrName>
                                        </p:attrNameLst>
                                      </p:cBhvr>
                                      <p:to>
                                        <p:strVal val="visible"/>
                                      </p:to>
                                    </p:set>
                                    <p:animEffect transition="in" filter="dissolve">
                                      <p:cBhvr>
                                        <p:cTn id="13" dur="500"/>
                                        <p:tgtEl>
                                          <p:spTgt spid="11161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1619">
                                            <p:txEl>
                                              <p:pRg st="3" end="3"/>
                                            </p:txEl>
                                          </p:spTgt>
                                        </p:tgtEl>
                                        <p:attrNameLst>
                                          <p:attrName>style.visibility</p:attrName>
                                        </p:attrNameLst>
                                      </p:cBhvr>
                                      <p:to>
                                        <p:strVal val="visible"/>
                                      </p:to>
                                    </p:set>
                                    <p:animEffect transition="in" filter="dissolve">
                                      <p:cBhvr>
                                        <p:cTn id="16" dur="500"/>
                                        <p:tgtEl>
                                          <p:spTgt spid="11161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1619">
                                            <p:txEl>
                                              <p:pRg st="4" end="4"/>
                                            </p:txEl>
                                          </p:spTgt>
                                        </p:tgtEl>
                                        <p:attrNameLst>
                                          <p:attrName>style.visibility</p:attrName>
                                        </p:attrNameLst>
                                      </p:cBhvr>
                                      <p:to>
                                        <p:strVal val="visible"/>
                                      </p:to>
                                    </p:set>
                                    <p:animEffect transition="in" filter="dissolve">
                                      <p:cBhvr>
                                        <p:cTn id="21" dur="500"/>
                                        <p:tgtEl>
                                          <p:spTgt spid="11161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1619">
                                            <p:txEl>
                                              <p:pRg st="5" end="5"/>
                                            </p:txEl>
                                          </p:spTgt>
                                        </p:tgtEl>
                                        <p:attrNameLst>
                                          <p:attrName>style.visibility</p:attrName>
                                        </p:attrNameLst>
                                      </p:cBhvr>
                                      <p:to>
                                        <p:strVal val="visible"/>
                                      </p:to>
                                    </p:set>
                                    <p:animEffect transition="in" filter="dissolve">
                                      <p:cBhvr>
                                        <p:cTn id="24" dur="500"/>
                                        <p:tgtEl>
                                          <p:spTgt spid="111619">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11619">
                                            <p:txEl>
                                              <p:pRg st="6" end="6"/>
                                            </p:txEl>
                                          </p:spTgt>
                                        </p:tgtEl>
                                        <p:attrNameLst>
                                          <p:attrName>style.visibility</p:attrName>
                                        </p:attrNameLst>
                                      </p:cBhvr>
                                      <p:to>
                                        <p:strVal val="visible"/>
                                      </p:to>
                                    </p:set>
                                    <p:animEffect transition="in" filter="dissolve">
                                      <p:cBhvr>
                                        <p:cTn id="27" dur="500"/>
                                        <p:tgtEl>
                                          <p:spTgt spid="111619">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1619">
                                            <p:txEl>
                                              <p:pRg st="7" end="7"/>
                                            </p:txEl>
                                          </p:spTgt>
                                        </p:tgtEl>
                                        <p:attrNameLst>
                                          <p:attrName>style.visibility</p:attrName>
                                        </p:attrNameLst>
                                      </p:cBhvr>
                                      <p:to>
                                        <p:strVal val="visible"/>
                                      </p:to>
                                    </p:set>
                                    <p:animEffect transition="in" filter="dissolve">
                                      <p:cBhvr>
                                        <p:cTn id="30" dur="500"/>
                                        <p:tgtEl>
                                          <p:spTgt spid="111619">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11619">
                                            <p:txEl>
                                              <p:pRg st="8" end="8"/>
                                            </p:txEl>
                                          </p:spTgt>
                                        </p:tgtEl>
                                        <p:attrNameLst>
                                          <p:attrName>style.visibility</p:attrName>
                                        </p:attrNameLst>
                                      </p:cBhvr>
                                      <p:to>
                                        <p:strVal val="visible"/>
                                      </p:to>
                                    </p:set>
                                    <p:animEffect transition="in" filter="dissolve">
                                      <p:cBhvr>
                                        <p:cTn id="35" dur="500"/>
                                        <p:tgtEl>
                                          <p:spTgt spid="111619">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11619">
                                            <p:txEl>
                                              <p:pRg st="9" end="9"/>
                                            </p:txEl>
                                          </p:spTgt>
                                        </p:tgtEl>
                                        <p:attrNameLst>
                                          <p:attrName>style.visibility</p:attrName>
                                        </p:attrNameLst>
                                      </p:cBhvr>
                                      <p:to>
                                        <p:strVal val="visible"/>
                                      </p:to>
                                    </p:set>
                                    <p:animEffect transition="in" filter="dissolve">
                                      <p:cBhvr>
                                        <p:cTn id="38" dur="500"/>
                                        <p:tgtEl>
                                          <p:spTgt spid="111619">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1619">
                                            <p:txEl>
                                              <p:pRg st="10" end="10"/>
                                            </p:txEl>
                                          </p:spTgt>
                                        </p:tgtEl>
                                        <p:attrNameLst>
                                          <p:attrName>style.visibility</p:attrName>
                                        </p:attrNameLst>
                                      </p:cBhvr>
                                      <p:to>
                                        <p:strVal val="visible"/>
                                      </p:to>
                                    </p:set>
                                    <p:animEffect transition="in" filter="dissolve">
                                      <p:cBhvr>
                                        <p:cTn id="41" dur="500"/>
                                        <p:tgtEl>
                                          <p:spTgt spid="111619">
                                            <p:txEl>
                                              <p:pRg st="10" end="10"/>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1619">
                                            <p:txEl>
                                              <p:pRg st="11" end="11"/>
                                            </p:txEl>
                                          </p:spTgt>
                                        </p:tgtEl>
                                        <p:attrNameLst>
                                          <p:attrName>style.visibility</p:attrName>
                                        </p:attrNameLst>
                                      </p:cBhvr>
                                      <p:to>
                                        <p:strVal val="visible"/>
                                      </p:to>
                                    </p:set>
                                    <p:animEffect transition="in" filter="dissolve">
                                      <p:cBhvr>
                                        <p:cTn id="44" dur="500"/>
                                        <p:tgtEl>
                                          <p:spTgt spid="111619">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11619">
                                            <p:txEl>
                                              <p:pRg st="12" end="12"/>
                                            </p:txEl>
                                          </p:spTgt>
                                        </p:tgtEl>
                                        <p:attrNameLst>
                                          <p:attrName>style.visibility</p:attrName>
                                        </p:attrNameLst>
                                      </p:cBhvr>
                                      <p:to>
                                        <p:strVal val="visible"/>
                                      </p:to>
                                    </p:set>
                                    <p:animEffect transition="in" filter="dissolve">
                                      <p:cBhvr>
                                        <p:cTn id="49" dur="500"/>
                                        <p:tgtEl>
                                          <p:spTgt spid="111619">
                                            <p:txEl>
                                              <p:pRg st="12" end="12"/>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11619">
                                            <p:txEl>
                                              <p:pRg st="13" end="13"/>
                                            </p:txEl>
                                          </p:spTgt>
                                        </p:tgtEl>
                                        <p:attrNameLst>
                                          <p:attrName>style.visibility</p:attrName>
                                        </p:attrNameLst>
                                      </p:cBhvr>
                                      <p:to>
                                        <p:strVal val="visible"/>
                                      </p:to>
                                    </p:set>
                                    <p:animEffect transition="in" filter="dissolve">
                                      <p:cBhvr>
                                        <p:cTn id="52" dur="500"/>
                                        <p:tgtEl>
                                          <p:spTgt spid="111619">
                                            <p:txEl>
                                              <p:pRg st="13" end="13"/>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1619">
                                            <p:txEl>
                                              <p:pRg st="14" end="14"/>
                                            </p:txEl>
                                          </p:spTgt>
                                        </p:tgtEl>
                                        <p:attrNameLst>
                                          <p:attrName>style.visibility</p:attrName>
                                        </p:attrNameLst>
                                      </p:cBhvr>
                                      <p:to>
                                        <p:strVal val="visible"/>
                                      </p:to>
                                    </p:set>
                                    <p:animEffect transition="in" filter="dissolve">
                                      <p:cBhvr>
                                        <p:cTn id="55" dur="500"/>
                                        <p:tgtEl>
                                          <p:spTgt spid="111619">
                                            <p:txEl>
                                              <p:pRg st="14" end="14"/>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1619">
                                            <p:txEl>
                                              <p:pRg st="15" end="15"/>
                                            </p:txEl>
                                          </p:spTgt>
                                        </p:tgtEl>
                                        <p:attrNameLst>
                                          <p:attrName>style.visibility</p:attrName>
                                        </p:attrNameLst>
                                      </p:cBhvr>
                                      <p:to>
                                        <p:strVal val="visible"/>
                                      </p:to>
                                    </p:set>
                                    <p:animEffect transition="in" filter="dissolve">
                                      <p:cBhvr>
                                        <p:cTn id="58" dur="500"/>
                                        <p:tgtEl>
                                          <p:spTgt spid="11161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dirty="0"/>
              <a:t>雷达对抗</a:t>
            </a:r>
            <a:endParaRPr lang="zh-CN" altLang="en-US" dirty="0"/>
          </a:p>
        </p:txBody>
      </p:sp>
      <p:sp>
        <p:nvSpPr>
          <p:cNvPr id="32771" name="Rectangle 3"/>
          <p:cNvSpPr>
            <a:spLocks noGrp="1" noChangeArrowheads="1"/>
          </p:cNvSpPr>
          <p:nvPr>
            <p:ph type="body" idx="1"/>
          </p:nvPr>
        </p:nvSpPr>
        <p:spPr/>
        <p:txBody>
          <a:bodyPr/>
          <a:lstStyle/>
          <a:p>
            <a:pPr eaLnBrk="1" hangingPunct="1"/>
            <a:r>
              <a:rPr lang="zh-CN" altLang="en-US">
                <a:solidFill>
                  <a:srgbClr val="FF3300"/>
                </a:solidFill>
                <a:ea typeface="黑体" panose="02010609060101010101" pitchFamily="2" charset="-122"/>
              </a:rPr>
              <a:t>含义：</a:t>
            </a:r>
            <a:r>
              <a:rPr lang="zh-CN" altLang="en-US">
                <a:latin typeface="Times New Roman" panose="02020603050405020304" pitchFamily="18" charset="0"/>
              </a:rPr>
              <a:t>对敌方雷达进行电子侦察、干扰、摧毁和己方雷达反侦察、反干扰、反摧毁的战斗行动。</a:t>
            </a:r>
            <a:endParaRPr lang="zh-CN" altLang="en-US">
              <a:latin typeface="Times New Roman" panose="02020603050405020304" pitchFamily="18" charset="0"/>
            </a:endParaRPr>
          </a:p>
          <a:p>
            <a:pPr eaLnBrk="1" hangingPunct="1"/>
            <a:r>
              <a:rPr lang="zh-CN" altLang="en-US">
                <a:solidFill>
                  <a:srgbClr val="FF3300"/>
                </a:solidFill>
                <a:ea typeface="黑体" panose="02010609060101010101" pitchFamily="2" charset="-122"/>
              </a:rPr>
              <a:t>目的：</a:t>
            </a:r>
            <a:r>
              <a:rPr lang="zh-CN" altLang="en-US">
                <a:latin typeface="Times New Roman" panose="02020603050405020304" pitchFamily="18" charset="0"/>
              </a:rPr>
              <a:t>降低或破坏敌方雷达发现和跟踪目标的能力，保证己方雷达发挥正常效能。</a:t>
            </a:r>
            <a:endParaRPr lang="zh-CN" altLang="en-US">
              <a:latin typeface="Times New Roman" panose="02020603050405020304" pitchFamily="18" charset="0"/>
            </a:endParaRPr>
          </a:p>
        </p:txBody>
      </p:sp>
      <p:pic>
        <p:nvPicPr>
          <p:cNvPr id="32772" name="Picture 4" descr="223579_0"/>
          <p:cNvPicPr>
            <a:picLocks noChangeAspect="1" noChangeArrowheads="1"/>
          </p:cNvPicPr>
          <p:nvPr/>
        </p:nvPicPr>
        <p:blipFill>
          <a:blip r:embed="rId1" cstate="print"/>
          <a:srcRect/>
          <a:stretch>
            <a:fillRect/>
          </a:stretch>
        </p:blipFill>
        <p:spPr bwMode="auto">
          <a:xfrm>
            <a:off x="5795963" y="4221163"/>
            <a:ext cx="2987675" cy="2041525"/>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dirty="0"/>
              <a:t>雷达对抗的特点与要求</a:t>
            </a:r>
            <a:endParaRPr lang="zh-CN" altLang="en-US" dirty="0"/>
          </a:p>
        </p:txBody>
      </p:sp>
      <p:sp>
        <p:nvSpPr>
          <p:cNvPr id="35843" name="Rectangle 3"/>
          <p:cNvSpPr>
            <a:spLocks noGrp="1" noChangeArrowheads="1"/>
          </p:cNvSpPr>
          <p:nvPr>
            <p:ph type="body" idx="1"/>
          </p:nvPr>
        </p:nvSpPr>
        <p:spPr>
          <a:xfrm>
            <a:off x="179388" y="1484313"/>
            <a:ext cx="8785225" cy="4824412"/>
          </a:xfrm>
        </p:spPr>
        <p:txBody>
          <a:bodyPr/>
          <a:lstStyle/>
          <a:p>
            <a:pPr eaLnBrk="1" hangingPunct="1">
              <a:lnSpc>
                <a:spcPct val="80000"/>
              </a:lnSpc>
            </a:pPr>
            <a:r>
              <a:rPr lang="zh-CN" altLang="en-US" sz="3100">
                <a:latin typeface="宋体" panose="02010600030101010101" pitchFamily="2" charset="-122"/>
              </a:rPr>
              <a:t>宽频带。</a:t>
            </a:r>
            <a:endParaRPr lang="zh-CN" altLang="en-US" sz="3100">
              <a:latin typeface="宋体" panose="02010600030101010101" pitchFamily="2" charset="-122"/>
            </a:endParaRPr>
          </a:p>
          <a:p>
            <a:pPr eaLnBrk="1" hangingPunct="1">
              <a:lnSpc>
                <a:spcPct val="80000"/>
              </a:lnSpc>
            </a:pPr>
            <a:r>
              <a:rPr lang="zh-CN" altLang="en-US" sz="3100">
                <a:latin typeface="宋体" panose="02010600030101010101" pitchFamily="2" charset="-122"/>
              </a:rPr>
              <a:t>圆极化和多种极化。</a:t>
            </a:r>
            <a:endParaRPr lang="zh-CN" altLang="en-US" sz="3100">
              <a:latin typeface="宋体" panose="02010600030101010101" pitchFamily="2" charset="-122"/>
            </a:endParaRPr>
          </a:p>
          <a:p>
            <a:pPr eaLnBrk="1" hangingPunct="1">
              <a:lnSpc>
                <a:spcPct val="80000"/>
              </a:lnSpc>
            </a:pPr>
            <a:r>
              <a:rPr lang="zh-CN" altLang="en-US" sz="3100">
                <a:latin typeface="宋体" panose="02010600030101010101" pitchFamily="2" charset="-122"/>
              </a:rPr>
              <a:t>大功率。</a:t>
            </a:r>
            <a:endParaRPr lang="zh-CN" altLang="en-US" sz="3100">
              <a:latin typeface="宋体" panose="02010600030101010101" pitchFamily="2" charset="-122"/>
            </a:endParaRPr>
          </a:p>
          <a:p>
            <a:pPr eaLnBrk="1" hangingPunct="1">
              <a:lnSpc>
                <a:spcPct val="80000"/>
              </a:lnSpc>
            </a:pPr>
            <a:r>
              <a:rPr lang="zh-CN" altLang="en-US" sz="3100">
                <a:latin typeface="宋体" panose="02010600030101010101" pitchFamily="2" charset="-122"/>
              </a:rPr>
              <a:t>全频段、全空域的侦察干扰能力。</a:t>
            </a:r>
            <a:endParaRPr lang="zh-CN" altLang="en-US" sz="3100">
              <a:latin typeface="宋体" panose="02010600030101010101" pitchFamily="2" charset="-122"/>
            </a:endParaRPr>
          </a:p>
          <a:p>
            <a:pPr eaLnBrk="1" hangingPunct="1">
              <a:lnSpc>
                <a:spcPct val="80000"/>
              </a:lnSpc>
            </a:pPr>
            <a:r>
              <a:rPr lang="zh-CN" altLang="en-US" sz="3100">
                <a:latin typeface="宋体" panose="02010600030101010101" pitchFamily="2" charset="-122"/>
              </a:rPr>
              <a:t>实时快速的信号处理能力。</a:t>
            </a:r>
            <a:endParaRPr lang="zh-CN" altLang="en-US" sz="3100">
              <a:latin typeface="宋体" panose="02010600030101010101" pitchFamily="2" charset="-122"/>
            </a:endParaRPr>
          </a:p>
          <a:p>
            <a:pPr eaLnBrk="1" hangingPunct="1">
              <a:lnSpc>
                <a:spcPct val="80000"/>
              </a:lnSpc>
            </a:pPr>
            <a:r>
              <a:rPr lang="zh-CN" altLang="en-US" sz="3100">
                <a:latin typeface="宋体" panose="02010600030101010101" pitchFamily="2" charset="-122"/>
              </a:rPr>
              <a:t>能准确获取雷达的各种参数，具有掌握各种雷达</a:t>
            </a:r>
            <a:r>
              <a:rPr lang="zh-CN" altLang="en-US" sz="3100">
                <a:latin typeface="Times New Roman" panose="02020603050405020304" pitchFamily="18" charset="0"/>
              </a:rPr>
              <a:t>“</a:t>
            </a:r>
            <a:r>
              <a:rPr lang="zh-CN" altLang="en-US" sz="3100">
                <a:latin typeface="宋体" panose="02010600030101010101" pitchFamily="2" charset="-122"/>
              </a:rPr>
              <a:t>指纹</a:t>
            </a:r>
            <a:r>
              <a:rPr lang="zh-CN" altLang="en-US" sz="3100">
                <a:latin typeface="Times New Roman" panose="02020603050405020304" pitchFamily="18" charset="0"/>
              </a:rPr>
              <a:t>”</a:t>
            </a:r>
            <a:r>
              <a:rPr lang="zh-CN" altLang="en-US" sz="3100">
                <a:latin typeface="宋体" panose="02010600030101010101" pitchFamily="2" charset="-122"/>
              </a:rPr>
              <a:t>的能力。</a:t>
            </a:r>
            <a:endParaRPr lang="zh-CN" altLang="en-US" sz="3100">
              <a:latin typeface="宋体" panose="02010600030101010101" pitchFamily="2" charset="-122"/>
            </a:endParaRPr>
          </a:p>
          <a:p>
            <a:pPr eaLnBrk="1" hangingPunct="1">
              <a:lnSpc>
                <a:spcPct val="80000"/>
              </a:lnSpc>
            </a:pPr>
            <a:r>
              <a:rPr lang="zh-CN" altLang="en-US" sz="3100">
                <a:latin typeface="宋体" panose="02010600030101010101" pitchFamily="2" charset="-122"/>
              </a:rPr>
              <a:t>综合使用多种对抗技术、对付多部雷达的能力。</a:t>
            </a:r>
            <a:endParaRPr lang="zh-CN" altLang="en-US" sz="3100">
              <a:latin typeface="宋体" panose="02010600030101010101" pitchFamily="2" charset="-122"/>
            </a:endParaRPr>
          </a:p>
          <a:p>
            <a:pPr eaLnBrk="1" hangingPunct="1">
              <a:lnSpc>
                <a:spcPct val="80000"/>
              </a:lnSpc>
            </a:pPr>
            <a:r>
              <a:rPr lang="zh-CN" altLang="en-US" sz="3100">
                <a:latin typeface="宋体" panose="02010600030101010101" pitchFamily="2" charset="-122"/>
              </a:rPr>
              <a:t>具有多种技术储备，技术新，换代快，对雷达技术发展具有快速反应能力。</a:t>
            </a:r>
            <a:endParaRPr lang="zh-CN" altLang="en-US" sz="3100">
              <a:latin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1"/>
          <p:cNvSpPr/>
          <p:nvPr/>
        </p:nvSpPr>
        <p:spPr>
          <a:xfrm>
            <a:off x="792480" y="2935605"/>
            <a:ext cx="4352925" cy="3012440"/>
          </a:xfrm>
          <a:prstGeom prst="rect">
            <a:avLst/>
          </a:prstGeom>
          <a:solidFill>
            <a:schemeClr val="bg1"/>
          </a:solidFill>
          <a:ln w="25400" cap="flat" cmpd="sng">
            <a:solidFill>
              <a:srgbClr val="FFC000"/>
            </a:solidFill>
            <a:prstDash val="solid"/>
            <a:miter/>
            <a:headEnd type="none" w="med" len="med"/>
            <a:tailEnd type="none" w="med" len="med"/>
          </a:ln>
        </p:spPr>
        <p:txBody>
          <a:bodyPr anchor="ctr"/>
          <a:lstStyle/>
          <a:p>
            <a:pPr algn="ctr"/>
            <a:endParaRPr lang="zh-CN" altLang="en-US" sz="1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6" name="矩形 48"/>
          <p:cNvSpPr>
            <a:spLocks noChangeArrowheads="1"/>
          </p:cNvSpPr>
          <p:nvPr/>
        </p:nvSpPr>
        <p:spPr bwMode="auto">
          <a:xfrm>
            <a:off x="692912" y="1306312"/>
            <a:ext cx="6810107"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457200">
              <a:lnSpc>
                <a:spcPct val="120000"/>
              </a:lnSpc>
              <a:spcBef>
                <a:spcPts val="600"/>
              </a:spcBef>
              <a:spcAft>
                <a:spcPts val="600"/>
              </a:spcAft>
            </a:pPr>
            <a:r>
              <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习主席为何要开启这轮改革？</a:t>
            </a:r>
            <a:endPar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819522" y="1951590"/>
            <a:ext cx="6183000" cy="34289"/>
          </a:xfrm>
          <a:prstGeom prst="rect">
            <a:avLst/>
          </a:prstGeom>
          <a:solidFill>
            <a:srgbClr val="F96C1A"/>
          </a:solidFill>
          <a:ln>
            <a:solidFill>
              <a:srgbClr val="E1472F"/>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
          </a:p>
        </p:txBody>
      </p:sp>
      <p:sp>
        <p:nvSpPr>
          <p:cNvPr id="7" name="矩形 48"/>
          <p:cNvSpPr>
            <a:spLocks noChangeArrowheads="1"/>
          </p:cNvSpPr>
          <p:nvPr/>
        </p:nvSpPr>
        <p:spPr bwMode="auto">
          <a:xfrm>
            <a:off x="923893" y="2305560"/>
            <a:ext cx="5436219" cy="42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1800" dirty="0">
                <a:solidFill>
                  <a:srgbClr val="7F7F7F"/>
                </a:solidFill>
                <a:latin typeface="微软雅黑" panose="020B0503020204020204" pitchFamily="34" charset="-122"/>
                <a:ea typeface="微软雅黑" panose="020B0503020204020204" pitchFamily="34" charset="-122"/>
              </a:rPr>
              <a:t>世界军事发展的趋势</a:t>
            </a:r>
            <a:endParaRPr lang="zh-CN" altLang="en-US" sz="1800" dirty="0">
              <a:solidFill>
                <a:srgbClr val="7F7F7F"/>
              </a:solidFill>
              <a:latin typeface="微软雅黑" panose="020B0503020204020204" pitchFamily="34" charset="-122"/>
              <a:ea typeface="微软雅黑" panose="020B0503020204020204" pitchFamily="34" charset="-122"/>
            </a:endParaRPr>
          </a:p>
        </p:txBody>
      </p:sp>
      <p:sp>
        <p:nvSpPr>
          <p:cNvPr id="12" name="TextBox 25"/>
          <p:cNvSpPr/>
          <p:nvPr/>
        </p:nvSpPr>
        <p:spPr>
          <a:xfrm>
            <a:off x="1552835" y="3124565"/>
            <a:ext cx="4441984" cy="106680"/>
          </a:xfrm>
          <a:prstGeom prst="rect">
            <a:avLst/>
          </a:prstGeom>
          <a:noFill/>
          <a:ln w="9525">
            <a:noFill/>
          </a:ln>
        </p:spPr>
        <p:txBody>
          <a:bodyPr wrap="square" anchor="t">
            <a:spAutoFit/>
          </a:bodyPr>
          <a:lstStyle/>
          <a:p>
            <a:r>
              <a:rPr lang="zh-CN" altLang="zh-CN" sz="100" b="1" dirty="0">
                <a:solidFill>
                  <a:srgbClr val="FFC000"/>
                </a:solidFill>
                <a:latin typeface="微软雅黑" panose="020B0503020204020204" pitchFamily="34" charset="-122"/>
                <a:ea typeface="微软雅黑" panose="020B0503020204020204" pitchFamily="34" charset="-122"/>
              </a:rPr>
              <a:t>军事领域的“代差效应”明显</a:t>
            </a:r>
            <a:endParaRPr lang="zh-CN" altLang="en-US"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5"/>
          <p:cNvSpPr/>
          <p:nvPr/>
        </p:nvSpPr>
        <p:spPr>
          <a:xfrm>
            <a:off x="923720" y="3125121"/>
            <a:ext cx="216694" cy="216694"/>
          </a:xfrm>
          <a:prstGeom prst="rect">
            <a:avLst/>
          </a:prstGeom>
          <a:solidFill>
            <a:srgbClr val="FFC000"/>
          </a:solidFill>
          <a:ln w="25400">
            <a:noFill/>
          </a:ln>
        </p:spPr>
        <p:txBody>
          <a:bodyPr anchor="ctr"/>
          <a:lstStyle/>
          <a:p>
            <a:pPr algn="ctr"/>
            <a:r>
              <a:rPr lang="en-US" altLang="x-none" sz="100" dirty="0">
                <a:solidFill>
                  <a:srgbClr val="FFFFFF"/>
                </a:solidFill>
                <a:latin typeface="Impact" panose="020B0806030902050204" pitchFamily="2" charset="0"/>
                <a:ea typeface="Tahoma" panose="020B0604030504040204" pitchFamily="34" charset="0"/>
                <a:sym typeface="Times New Roman" panose="02020603050405020304" pitchFamily="18" charset="0"/>
              </a:rPr>
              <a:t>1</a:t>
            </a:r>
            <a:endParaRPr lang="zh-CN" altLang="en-US" sz="100" dirty="0">
              <a:ea typeface="宋体" panose="02010600030101010101" pitchFamily="2" charset="-122"/>
            </a:endParaRPr>
          </a:p>
        </p:txBody>
      </p:sp>
      <p:sp>
        <p:nvSpPr>
          <p:cNvPr id="14" name="Text Box 44"/>
          <p:cNvSpPr/>
          <p:nvPr/>
        </p:nvSpPr>
        <p:spPr>
          <a:xfrm>
            <a:off x="792271" y="2972093"/>
            <a:ext cx="4238079" cy="3553460"/>
          </a:xfrm>
          <a:prstGeom prst="rect">
            <a:avLst/>
          </a:prstGeom>
          <a:noFill/>
          <a:ln w="9525">
            <a:noFill/>
          </a:ln>
        </p:spPr>
        <p:txBody>
          <a:bodyPr wrap="square" anchor="t">
            <a:spAutoFit/>
          </a:bodyPr>
          <a:lstStyle/>
          <a:p>
            <a:pPr indent="457200" fontAlgn="auto"/>
            <a:r>
              <a:rPr lang="zh-CN" altLang="en-US" sz="2000" b="1" dirty="0">
                <a:solidFill>
                  <a:srgbClr val="002060"/>
                </a:solidFill>
                <a:latin typeface="Calibri" panose="020F0502020204030204" pitchFamily="34" charset="0"/>
                <a:ea typeface="宋体" panose="02010600030101010101" pitchFamily="2" charset="-122"/>
              </a:rPr>
              <a:t>从整体看：</a:t>
            </a:r>
            <a:r>
              <a:rPr lang="en-US" altLang="zh-CN" sz="2000" b="1" dirty="0">
                <a:solidFill>
                  <a:srgbClr val="002060"/>
                </a:solidFill>
                <a:latin typeface="Calibri" panose="020F0502020204030204" pitchFamily="34" charset="0"/>
                <a:ea typeface="宋体" panose="02010600030101010101" pitchFamily="2" charset="-122"/>
              </a:rPr>
              <a:t>20</a:t>
            </a:r>
            <a:r>
              <a:rPr lang="zh-CN" altLang="en-US" sz="2000" b="1" dirty="0">
                <a:solidFill>
                  <a:srgbClr val="002060"/>
                </a:solidFill>
                <a:latin typeface="Calibri" panose="020F0502020204030204" pitchFamily="34" charset="0"/>
                <a:ea typeface="宋体" panose="02010600030101010101" pitchFamily="2" charset="-122"/>
              </a:rPr>
              <a:t>几天征服了伊拉克；</a:t>
            </a:r>
            <a:endParaRPr lang="en-US" altLang="zh-CN" sz="2000" b="1" dirty="0">
              <a:solidFill>
                <a:srgbClr val="002060"/>
              </a:solidFill>
              <a:latin typeface="Calibri" panose="020F0502020204030204" pitchFamily="34" charset="0"/>
              <a:ea typeface="宋体" panose="02010600030101010101" pitchFamily="2" charset="-122"/>
            </a:endParaRPr>
          </a:p>
          <a:p>
            <a:pPr indent="457200" fontAlgn="auto"/>
            <a:r>
              <a:rPr lang="zh-CN" altLang="en-US" sz="2000" b="1" dirty="0">
                <a:solidFill>
                  <a:srgbClr val="002060"/>
                </a:solidFill>
                <a:latin typeface="Calibri" panose="020F0502020204030204" pitchFamily="34" charset="0"/>
                <a:ea typeface="宋体" panose="02010600030101010101" pitchFamily="2" charset="-122"/>
              </a:rPr>
              <a:t>从具体作战情况看（</a:t>
            </a:r>
            <a:r>
              <a:rPr lang="en-US" altLang="zh-CN" sz="2000" b="1" dirty="0">
                <a:solidFill>
                  <a:srgbClr val="002060"/>
                </a:solidFill>
                <a:latin typeface="Calibri" panose="020F0502020204030204" pitchFamily="34" charset="0"/>
                <a:ea typeface="宋体" panose="02010600030101010101" pitchFamily="2" charset="-122"/>
              </a:rPr>
              <a:t>2003</a:t>
            </a:r>
            <a:r>
              <a:rPr lang="zh-CN" altLang="en-US" sz="2000" b="1" dirty="0">
                <a:solidFill>
                  <a:srgbClr val="002060"/>
                </a:solidFill>
                <a:latin typeface="Calibri" panose="020F0502020204030204" pitchFamily="34" charset="0"/>
                <a:ea typeface="宋体" panose="02010600030101010101" pitchFamily="2" charset="-122"/>
              </a:rPr>
              <a:t>年</a:t>
            </a:r>
            <a:r>
              <a:rPr lang="en-US" altLang="zh-CN" sz="2000" b="1" dirty="0">
                <a:solidFill>
                  <a:srgbClr val="002060"/>
                </a:solidFill>
                <a:latin typeface="Calibri" panose="020F0502020204030204" pitchFamily="34" charset="0"/>
                <a:ea typeface="宋体" panose="02010600030101010101" pitchFamily="2" charset="-122"/>
              </a:rPr>
              <a:t>4</a:t>
            </a:r>
            <a:r>
              <a:rPr lang="zh-CN" altLang="en-US" sz="2000" b="1" dirty="0">
                <a:solidFill>
                  <a:srgbClr val="002060"/>
                </a:solidFill>
                <a:latin typeface="Calibri" panose="020F0502020204030204" pitchFamily="34" charset="0"/>
                <a:ea typeface="宋体" panose="02010600030101010101" pitchFamily="2" charset="-122"/>
              </a:rPr>
              <a:t>月</a:t>
            </a:r>
            <a:r>
              <a:rPr lang="en-US" altLang="zh-CN" sz="2000" b="1" dirty="0">
                <a:solidFill>
                  <a:srgbClr val="002060"/>
                </a:solidFill>
                <a:latin typeface="Calibri" panose="020F0502020204030204" pitchFamily="34" charset="0"/>
                <a:ea typeface="宋体" panose="02010600030101010101" pitchFamily="2" charset="-122"/>
              </a:rPr>
              <a:t>7</a:t>
            </a:r>
            <a:r>
              <a:rPr lang="zh-CN" altLang="en-US" sz="2000" b="1" dirty="0">
                <a:solidFill>
                  <a:srgbClr val="002060"/>
                </a:solidFill>
                <a:latin typeface="Calibri" panose="020F0502020204030204" pitchFamily="34" charset="0"/>
                <a:ea typeface="宋体" panose="02010600030101010101" pitchFamily="2" charset="-122"/>
              </a:rPr>
              <a:t>日美军摩苏尔战斗）：</a:t>
            </a:r>
            <a:endParaRPr lang="en-US" altLang="zh-CN" sz="2000" b="1" dirty="0">
              <a:solidFill>
                <a:srgbClr val="002060"/>
              </a:solidFill>
              <a:latin typeface="Calibri" panose="020F0502020204030204" pitchFamily="34" charset="0"/>
              <a:ea typeface="宋体" panose="02010600030101010101" pitchFamily="2" charset="-122"/>
            </a:endParaRPr>
          </a:p>
          <a:p>
            <a:pPr indent="457200" fontAlgn="auto"/>
            <a:r>
              <a:rPr lang="zh-CN" altLang="en-US" sz="2000" b="1" dirty="0">
                <a:solidFill>
                  <a:srgbClr val="002060"/>
                </a:solidFill>
                <a:latin typeface="Calibri" panose="020F0502020204030204" pitchFamily="34" charset="0"/>
                <a:ea typeface="宋体" panose="02010600030101010101" pitchFamily="2" charset="-122"/>
              </a:rPr>
              <a:t>美军</a:t>
            </a:r>
            <a:r>
              <a:rPr lang="zh-CN" altLang="zh-CN" sz="2000" b="1" dirty="0">
                <a:solidFill>
                  <a:srgbClr val="FF0000"/>
                </a:solidFill>
                <a:latin typeface="Calibri" panose="020F0502020204030204" pitchFamily="34" charset="0"/>
                <a:ea typeface="宋体" panose="02010600030101010101" pitchFamily="2" charset="-122"/>
              </a:rPr>
              <a:t>“目明耳聪”</a:t>
            </a:r>
            <a:r>
              <a:rPr lang="zh-CN" altLang="zh-CN" sz="2000" b="1" dirty="0">
                <a:solidFill>
                  <a:srgbClr val="002060"/>
                </a:solidFill>
                <a:latin typeface="Calibri" panose="020F0502020204030204" pitchFamily="34" charset="0"/>
                <a:ea typeface="宋体" panose="02010600030101010101" pitchFamily="2" charset="-122"/>
              </a:rPr>
              <a:t>，</a:t>
            </a:r>
            <a:r>
              <a:rPr lang="zh-CN" altLang="en-US" sz="2000" b="1" dirty="0">
                <a:solidFill>
                  <a:srgbClr val="002060"/>
                </a:solidFill>
                <a:latin typeface="Calibri" panose="020F0502020204030204" pitchFamily="34" charset="0"/>
                <a:ea typeface="宋体" panose="02010600030101010101" pitchFamily="2" charset="-122"/>
              </a:rPr>
              <a:t>对手</a:t>
            </a:r>
            <a:r>
              <a:rPr lang="zh-CN" altLang="zh-CN" sz="2000" b="1" dirty="0">
                <a:solidFill>
                  <a:srgbClr val="FF0000"/>
                </a:solidFill>
                <a:latin typeface="Calibri" panose="020F0502020204030204" pitchFamily="34" charset="0"/>
                <a:ea typeface="宋体" panose="02010600030101010101" pitchFamily="2" charset="-122"/>
              </a:rPr>
              <a:t>“眼盲耳背”</a:t>
            </a:r>
            <a:r>
              <a:rPr lang="zh-CN" altLang="en-US" sz="2000" b="1" dirty="0">
                <a:solidFill>
                  <a:srgbClr val="002060"/>
                </a:solidFill>
                <a:latin typeface="Calibri" panose="020F0502020204030204" pitchFamily="34" charset="0"/>
                <a:ea typeface="宋体" panose="02010600030101010101" pitchFamily="2" charset="-122"/>
              </a:rPr>
              <a:t>；</a:t>
            </a:r>
            <a:endParaRPr lang="en-US" altLang="zh-CN" sz="2000" b="1" dirty="0">
              <a:solidFill>
                <a:srgbClr val="002060"/>
              </a:solidFill>
              <a:latin typeface="Calibri" panose="020F0502020204030204" pitchFamily="34" charset="0"/>
              <a:ea typeface="宋体" panose="02010600030101010101" pitchFamily="2" charset="-122"/>
            </a:endParaRPr>
          </a:p>
          <a:p>
            <a:pPr indent="457200" fontAlgn="auto"/>
            <a:r>
              <a:rPr lang="zh-CN" altLang="en-US" sz="2000" b="1" dirty="0">
                <a:solidFill>
                  <a:srgbClr val="002060"/>
                </a:solidFill>
                <a:latin typeface="Calibri" panose="020F0502020204030204" pitchFamily="34" charset="0"/>
                <a:ea typeface="宋体" panose="02010600030101010101" pitchFamily="2" charset="-122"/>
              </a:rPr>
              <a:t>美军</a:t>
            </a:r>
            <a:r>
              <a:rPr lang="zh-CN" altLang="zh-CN" sz="2000" b="1" dirty="0">
                <a:solidFill>
                  <a:srgbClr val="FF0000"/>
                </a:solidFill>
                <a:latin typeface="Calibri" panose="020F0502020204030204" pitchFamily="34" charset="0"/>
                <a:ea typeface="宋体" panose="02010600030101010101" pitchFamily="2" charset="-122"/>
              </a:rPr>
              <a:t>“打得到打得准”</a:t>
            </a:r>
            <a:r>
              <a:rPr lang="zh-CN" altLang="zh-CN" sz="2000" b="1" dirty="0">
                <a:solidFill>
                  <a:srgbClr val="002060"/>
                </a:solidFill>
                <a:latin typeface="Calibri" panose="020F0502020204030204" pitchFamily="34" charset="0"/>
                <a:ea typeface="宋体" panose="02010600030101010101" pitchFamily="2" charset="-122"/>
              </a:rPr>
              <a:t>，</a:t>
            </a:r>
            <a:r>
              <a:rPr lang="zh-CN" altLang="en-US" sz="2000" b="1" dirty="0">
                <a:solidFill>
                  <a:srgbClr val="002060"/>
                </a:solidFill>
                <a:latin typeface="Calibri" panose="020F0502020204030204" pitchFamily="34" charset="0"/>
                <a:ea typeface="宋体" panose="02010600030101010101" pitchFamily="2" charset="-122"/>
              </a:rPr>
              <a:t>对手</a:t>
            </a:r>
            <a:r>
              <a:rPr lang="zh-CN" altLang="zh-CN" sz="2000" b="1" dirty="0">
                <a:solidFill>
                  <a:srgbClr val="FF0000"/>
                </a:solidFill>
                <a:latin typeface="Calibri" panose="020F0502020204030204" pitchFamily="34" charset="0"/>
                <a:ea typeface="宋体" panose="02010600030101010101" pitchFamily="2" charset="-122"/>
              </a:rPr>
              <a:t>“打不到打不准”</a:t>
            </a:r>
            <a:r>
              <a:rPr lang="zh-CN" altLang="en-US" sz="2000" b="1" dirty="0">
                <a:solidFill>
                  <a:srgbClr val="002060"/>
                </a:solidFill>
                <a:latin typeface="Calibri" panose="020F0502020204030204" pitchFamily="34" charset="0"/>
                <a:ea typeface="宋体" panose="02010600030101010101" pitchFamily="2" charset="-122"/>
              </a:rPr>
              <a:t>；</a:t>
            </a:r>
            <a:endParaRPr lang="en-US" altLang="zh-CN" sz="2000" b="1" dirty="0">
              <a:solidFill>
                <a:srgbClr val="002060"/>
              </a:solidFill>
              <a:latin typeface="Calibri" panose="020F0502020204030204" pitchFamily="34" charset="0"/>
              <a:ea typeface="宋体" panose="02010600030101010101" pitchFamily="2" charset="-122"/>
            </a:endParaRPr>
          </a:p>
          <a:p>
            <a:pPr indent="457200" fontAlgn="auto"/>
            <a:r>
              <a:rPr lang="zh-CN" altLang="en-US" sz="2000" b="1" dirty="0">
                <a:solidFill>
                  <a:srgbClr val="002060"/>
                </a:solidFill>
                <a:latin typeface="Calibri" panose="020F0502020204030204" pitchFamily="34" charset="0"/>
                <a:ea typeface="宋体" panose="02010600030101010101" pitchFamily="2" charset="-122"/>
              </a:rPr>
              <a:t>美军</a:t>
            </a:r>
            <a:r>
              <a:rPr lang="zh-CN" altLang="zh-CN" sz="2000" b="1" dirty="0">
                <a:solidFill>
                  <a:srgbClr val="FF0000"/>
                </a:solidFill>
                <a:latin typeface="Calibri" panose="020F0502020204030204" pitchFamily="34" charset="0"/>
                <a:ea typeface="宋体" panose="02010600030101010101" pitchFamily="2" charset="-122"/>
              </a:rPr>
              <a:t>成体系地作战</a:t>
            </a:r>
            <a:r>
              <a:rPr lang="zh-CN" altLang="zh-CN" sz="2000" b="1" dirty="0">
                <a:solidFill>
                  <a:srgbClr val="002060"/>
                </a:solidFill>
                <a:latin typeface="Calibri" panose="020F0502020204030204" pitchFamily="34" charset="0"/>
                <a:ea typeface="宋体" panose="02010600030101010101" pitchFamily="2" charset="-122"/>
              </a:rPr>
              <a:t>，</a:t>
            </a:r>
            <a:r>
              <a:rPr lang="zh-CN" altLang="en-US" sz="2000" b="1" dirty="0">
                <a:solidFill>
                  <a:srgbClr val="002060"/>
                </a:solidFill>
                <a:latin typeface="Calibri" panose="020F0502020204030204" pitchFamily="34" charset="0"/>
                <a:ea typeface="宋体" panose="02010600030101010101" pitchFamily="2" charset="-122"/>
              </a:rPr>
              <a:t>对手</a:t>
            </a:r>
            <a:r>
              <a:rPr lang="zh-CN" altLang="zh-CN" sz="2000" b="1" dirty="0">
                <a:solidFill>
                  <a:srgbClr val="FF0000"/>
                </a:solidFill>
                <a:latin typeface="Calibri" panose="020F0502020204030204" pitchFamily="34" charset="0"/>
                <a:ea typeface="宋体" panose="02010600030101010101" pitchFamily="2" charset="-122"/>
              </a:rPr>
              <a:t>单个单元作战</a:t>
            </a:r>
            <a:r>
              <a:rPr lang="zh-CN" altLang="en-US" sz="2000" b="1" dirty="0">
                <a:solidFill>
                  <a:srgbClr val="002060"/>
                </a:solidFill>
                <a:latin typeface="Calibri" panose="020F0502020204030204" pitchFamily="34" charset="0"/>
                <a:ea typeface="宋体" panose="02010600030101010101" pitchFamily="2" charset="-122"/>
              </a:rPr>
              <a:t>。</a:t>
            </a:r>
            <a:endParaRPr lang="en-US" altLang="zh-CN" sz="1500" b="1" dirty="0">
              <a:solidFill>
                <a:srgbClr val="002060"/>
              </a:solidFill>
              <a:latin typeface="Calibri" panose="020F0502020204030204" pitchFamily="34" charset="0"/>
              <a:ea typeface="宋体" panose="02010600030101010101" pitchFamily="2" charset="-122"/>
            </a:endParaRPr>
          </a:p>
          <a:p>
            <a:pPr indent="457200" fontAlgn="auto"/>
            <a:endParaRPr lang="zh-CN" altLang="en-US" sz="1500" b="1" dirty="0">
              <a:solidFill>
                <a:srgbClr val="002060"/>
              </a:solidFill>
              <a:latin typeface="Calibri" panose="020F0502020204030204" pitchFamily="34" charset="0"/>
              <a:ea typeface="宋体" panose="02010600030101010101" pitchFamily="2" charset="-122"/>
              <a:sym typeface="宋体" panose="02010600030101010101" pitchFamily="2" charset="-122"/>
            </a:endParaRPr>
          </a:p>
          <a:p>
            <a:pPr indent="457200" fontAlgn="auto"/>
            <a:endParaRPr lang="en-US" altLang="zh-CN" sz="1500" b="1" dirty="0">
              <a:solidFill>
                <a:srgbClr val="002060"/>
              </a:solidFill>
              <a:latin typeface="Calibri" panose="020F0502020204030204" pitchFamily="34" charset="0"/>
              <a:ea typeface="宋体" panose="02010600030101010101" pitchFamily="2" charset="-122"/>
            </a:endParaRPr>
          </a:p>
          <a:p>
            <a:pPr indent="457200" fontAlgn="auto"/>
            <a:endParaRPr lang="zh-CN" altLang="en-US" sz="1500" b="1" dirty="0">
              <a:solidFill>
                <a:srgbClr val="002060"/>
              </a:solidFill>
              <a:latin typeface="Calibri" panose="020F0502020204030204" pitchFamily="34" charset="0"/>
              <a:ea typeface="宋体" panose="02010600030101010101" pitchFamily="2" charset="-122"/>
              <a:sym typeface="宋体" panose="02010600030101010101" pitchFamily="2" charset="-122"/>
            </a:endParaRPr>
          </a:p>
        </p:txBody>
      </p:sp>
      <p:pic>
        <p:nvPicPr>
          <p:cNvPr id="16" name="图片 4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8871" y="2919169"/>
            <a:ext cx="2387303" cy="2376452"/>
          </a:xfrm>
          <a:prstGeom prst="rect">
            <a:avLst/>
          </a:prstGeom>
          <a:noFill/>
          <a:ln w="28575" cap="flat" cmpd="sng">
            <a:solidFill>
              <a:srgbClr val="FFC000"/>
            </a:solidFill>
            <a:prstDash val="solid"/>
            <a:miter/>
            <a:headEnd type="none" w="med" len="med"/>
            <a:tailEnd type="none" w="med" len="med"/>
          </a:ln>
        </p:spPr>
      </p:pic>
      <p:sp>
        <p:nvSpPr>
          <p:cNvPr id="17" name="Text Box 44"/>
          <p:cNvSpPr/>
          <p:nvPr/>
        </p:nvSpPr>
        <p:spPr>
          <a:xfrm>
            <a:off x="5936177" y="5295620"/>
            <a:ext cx="2132691" cy="421005"/>
          </a:xfrm>
          <a:prstGeom prst="rect">
            <a:avLst/>
          </a:prstGeom>
          <a:noFill/>
          <a:ln w="9525">
            <a:noFill/>
          </a:ln>
        </p:spPr>
        <p:txBody>
          <a:bodyPr wrap="square" anchor="t">
            <a:spAutoFit/>
          </a:bodyPr>
          <a:lstStyle/>
          <a:p>
            <a:pPr indent="457200" fontAlgn="auto">
              <a:lnSpc>
                <a:spcPct val="150000"/>
              </a:lnSpc>
            </a:pPr>
            <a:r>
              <a:rPr lang="zh-CN" altLang="en-US" sz="1425" b="1" dirty="0">
                <a:solidFill>
                  <a:srgbClr val="002060"/>
                </a:solidFill>
                <a:latin typeface="Calibri" panose="020F0502020204030204" pitchFamily="34" charset="0"/>
                <a:ea typeface="宋体" panose="02010600030101010101" pitchFamily="2" charset="-122"/>
              </a:rPr>
              <a:t>伊拉克战争</a:t>
            </a:r>
            <a:endParaRPr lang="zh-CN" altLang="en-US" sz="1425" b="1" dirty="0">
              <a:solidFill>
                <a:srgbClr val="002060"/>
              </a:solidFill>
              <a:latin typeface="Calibri" panose="020F0502020204030204" pitchFamily="34" charset="0"/>
              <a:ea typeface="宋体" panose="02010600030101010101" pitchFamily="2" charset="-122"/>
            </a:endParaRPr>
          </a:p>
        </p:txBody>
      </p:sp>
      <p:sp>
        <p:nvSpPr>
          <p:cNvPr id="20"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dirty="0"/>
              <a:t>雷达侦察</a:t>
            </a:r>
            <a:endParaRPr lang="zh-CN" altLang="en-US" dirty="0"/>
          </a:p>
        </p:txBody>
      </p:sp>
      <p:sp>
        <p:nvSpPr>
          <p:cNvPr id="36867" name="Rectangle 3"/>
          <p:cNvSpPr>
            <a:spLocks noGrp="1" noChangeArrowheads="1"/>
          </p:cNvSpPr>
          <p:nvPr>
            <p:ph type="body" idx="1"/>
          </p:nvPr>
        </p:nvSpPr>
        <p:spPr/>
        <p:txBody>
          <a:bodyPr/>
          <a:lstStyle/>
          <a:p>
            <a:pPr eaLnBrk="1" hangingPunct="1">
              <a:lnSpc>
                <a:spcPct val="90000"/>
              </a:lnSpc>
            </a:pPr>
            <a:r>
              <a:rPr lang="zh-CN" altLang="en-US">
                <a:ea typeface="黑体" panose="02010609060101010101" pitchFamily="2" charset="-122"/>
              </a:rPr>
              <a:t>特点</a:t>
            </a:r>
            <a:endParaRPr lang="zh-CN" altLang="en-US">
              <a:ea typeface="黑体" panose="02010609060101010101" pitchFamily="2" charset="-122"/>
            </a:endParaRPr>
          </a:p>
          <a:p>
            <a:pPr lvl="1" eaLnBrk="1" hangingPunct="1">
              <a:lnSpc>
                <a:spcPct val="90000"/>
              </a:lnSpc>
            </a:pPr>
            <a:r>
              <a:rPr lang="zh-CN" altLang="en-US" noProof="1">
                <a:latin typeface="Times New Roman" panose="02020603050405020304" pitchFamily="18" charset="0"/>
              </a:rPr>
              <a:t>作用距离远</a:t>
            </a:r>
            <a:r>
              <a:rPr lang="zh-CN" altLang="en-US" sz="2400" noProof="1">
                <a:latin typeface="Times New Roman" panose="02020603050405020304" pitchFamily="18" charset="0"/>
              </a:rPr>
              <a:t>（接收的是雷达站的直射波）</a:t>
            </a:r>
            <a:endParaRPr lang="zh-CN" altLang="en-US">
              <a:latin typeface="Times New Roman" panose="02020603050405020304" pitchFamily="18" charset="0"/>
            </a:endParaRPr>
          </a:p>
          <a:p>
            <a:pPr lvl="1" eaLnBrk="1" hangingPunct="1">
              <a:lnSpc>
                <a:spcPct val="90000"/>
              </a:lnSpc>
            </a:pPr>
            <a:r>
              <a:rPr lang="zh-CN" altLang="en-US" noProof="1">
                <a:latin typeface="Times New Roman" panose="02020603050405020304" pitchFamily="18" charset="0"/>
              </a:rPr>
              <a:t>获取的目标多而准</a:t>
            </a:r>
            <a:endParaRPr lang="zh-CN" altLang="en-US">
              <a:latin typeface="Times New Roman" panose="02020603050405020304" pitchFamily="18" charset="0"/>
            </a:endParaRPr>
          </a:p>
          <a:p>
            <a:pPr lvl="1" eaLnBrk="1" hangingPunct="1">
              <a:lnSpc>
                <a:spcPct val="90000"/>
              </a:lnSpc>
            </a:pPr>
            <a:r>
              <a:rPr lang="zh-CN" altLang="en-US" noProof="1">
                <a:latin typeface="Times New Roman" panose="02020603050405020304" pitchFamily="18" charset="0"/>
              </a:rPr>
              <a:t>预警时间长</a:t>
            </a:r>
            <a:endParaRPr lang="zh-CN" altLang="en-US">
              <a:latin typeface="Times New Roman" panose="02020603050405020304" pitchFamily="18" charset="0"/>
            </a:endParaRPr>
          </a:p>
          <a:p>
            <a:pPr lvl="1" eaLnBrk="1" hangingPunct="1">
              <a:lnSpc>
                <a:spcPct val="90000"/>
              </a:lnSpc>
            </a:pPr>
            <a:r>
              <a:rPr lang="zh-CN" altLang="en-US" noProof="1">
                <a:latin typeface="Times New Roman" panose="02020603050405020304" pitchFamily="18" charset="0"/>
              </a:rPr>
              <a:t>隐蔽性好</a:t>
            </a:r>
            <a:endParaRPr lang="zh-CN" altLang="en-US" noProof="1">
              <a:latin typeface="Times New Roman" panose="02020603050405020304" pitchFamily="18" charset="0"/>
            </a:endParaRPr>
          </a:p>
          <a:p>
            <a:pPr eaLnBrk="1" hangingPunct="1">
              <a:lnSpc>
                <a:spcPct val="90000"/>
              </a:lnSpc>
            </a:pPr>
            <a:r>
              <a:rPr lang="zh-CN" altLang="en-US">
                <a:ea typeface="黑体" panose="02010609060101010101" pitchFamily="2" charset="-122"/>
              </a:rPr>
              <a:t>局限性</a:t>
            </a:r>
            <a:endParaRPr lang="zh-CN" altLang="en-US">
              <a:ea typeface="黑体" panose="02010609060101010101" pitchFamily="2" charset="-122"/>
            </a:endParaRPr>
          </a:p>
          <a:p>
            <a:pPr lvl="1" eaLnBrk="1" hangingPunct="1">
              <a:lnSpc>
                <a:spcPct val="90000"/>
              </a:lnSpc>
            </a:pPr>
            <a:r>
              <a:rPr lang="zh-CN" altLang="en-US" noProof="1">
                <a:latin typeface="Times New Roman" panose="02020603050405020304" pitchFamily="18" charset="0"/>
              </a:rPr>
              <a:t>获得情报完全依赖于雷达的发射</a:t>
            </a:r>
            <a:endParaRPr lang="zh-CN" altLang="en-US">
              <a:latin typeface="Times New Roman" panose="02020603050405020304" pitchFamily="18" charset="0"/>
            </a:endParaRPr>
          </a:p>
          <a:p>
            <a:pPr lvl="1" eaLnBrk="1" hangingPunct="1">
              <a:lnSpc>
                <a:spcPct val="90000"/>
              </a:lnSpc>
            </a:pPr>
            <a:r>
              <a:rPr lang="zh-CN" altLang="en-US" noProof="1">
                <a:latin typeface="Times New Roman" panose="02020603050405020304" pitchFamily="18" charset="0"/>
              </a:rPr>
              <a:t>只能测向，不能直接测距</a:t>
            </a:r>
            <a:endParaRPr lang="zh-CN" altLang="en-US">
              <a:latin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dirty="0"/>
              <a:t>雷达干扰</a:t>
            </a:r>
            <a:endParaRPr lang="zh-CN" altLang="en-US" dirty="0"/>
          </a:p>
        </p:txBody>
      </p:sp>
      <p:sp>
        <p:nvSpPr>
          <p:cNvPr id="37891" name="Rectangle 3"/>
          <p:cNvSpPr>
            <a:spLocks noGrp="1" noChangeArrowheads="1"/>
          </p:cNvSpPr>
          <p:nvPr>
            <p:ph type="body" idx="1"/>
          </p:nvPr>
        </p:nvSpPr>
        <p:spPr>
          <a:xfrm>
            <a:off x="179388" y="1484313"/>
            <a:ext cx="8785225" cy="4824412"/>
          </a:xfrm>
        </p:spPr>
        <p:txBody>
          <a:bodyPr/>
          <a:lstStyle/>
          <a:p>
            <a:pPr eaLnBrk="1" hangingPunct="1">
              <a:lnSpc>
                <a:spcPct val="120000"/>
              </a:lnSpc>
            </a:pPr>
            <a:r>
              <a:rPr lang="zh-CN" altLang="en-US">
                <a:solidFill>
                  <a:srgbClr val="FF3300"/>
                </a:solidFill>
                <a:ea typeface="黑体" panose="02010609060101010101" pitchFamily="2" charset="-122"/>
              </a:rPr>
              <a:t>含义：</a:t>
            </a:r>
            <a:r>
              <a:rPr lang="zh-CN" altLang="en-US">
                <a:latin typeface="Times New Roman" panose="02020603050405020304" pitchFamily="18" charset="0"/>
              </a:rPr>
              <a:t>利用雷达干扰设备发射干扰波，或利用能反射或能衰减无线电波的器材反射或衰减雷达波。</a:t>
            </a:r>
            <a:endParaRPr lang="zh-CN" altLang="en-US">
              <a:latin typeface="Times New Roman" panose="02020603050405020304" pitchFamily="18" charset="0"/>
            </a:endParaRPr>
          </a:p>
          <a:p>
            <a:pPr eaLnBrk="1" hangingPunct="1">
              <a:lnSpc>
                <a:spcPct val="120000"/>
              </a:lnSpc>
            </a:pPr>
            <a:r>
              <a:rPr lang="zh-CN" altLang="en-US">
                <a:solidFill>
                  <a:srgbClr val="FF3300"/>
                </a:solidFill>
                <a:ea typeface="黑体" panose="02010609060101010101" pitchFamily="2" charset="-122"/>
              </a:rPr>
              <a:t>分类：</a:t>
            </a:r>
            <a:endParaRPr lang="zh-CN" altLang="en-US">
              <a:solidFill>
                <a:srgbClr val="FF3300"/>
              </a:solidFill>
              <a:ea typeface="黑体" panose="02010609060101010101" pitchFamily="2" charset="-122"/>
            </a:endParaRPr>
          </a:p>
          <a:p>
            <a:pPr lvl="1" eaLnBrk="1" hangingPunct="1">
              <a:lnSpc>
                <a:spcPct val="110000"/>
              </a:lnSpc>
            </a:pPr>
            <a:r>
              <a:rPr lang="zh-CN" altLang="en-US">
                <a:latin typeface="Times New Roman" panose="02020603050405020304" pitchFamily="18" charset="0"/>
              </a:rPr>
              <a:t>有意的有源的干扰</a:t>
            </a:r>
            <a:endParaRPr lang="zh-CN" altLang="en-US">
              <a:latin typeface="Times New Roman" panose="02020603050405020304" pitchFamily="18" charset="0"/>
            </a:endParaRPr>
          </a:p>
          <a:p>
            <a:pPr lvl="1" eaLnBrk="1" hangingPunct="1">
              <a:lnSpc>
                <a:spcPct val="110000"/>
              </a:lnSpc>
            </a:pPr>
            <a:r>
              <a:rPr lang="zh-CN" altLang="en-US">
                <a:latin typeface="Times New Roman" panose="02020603050405020304" pitchFamily="18" charset="0"/>
              </a:rPr>
              <a:t>有意的无源的干扰</a:t>
            </a:r>
            <a:r>
              <a:rPr lang="zh-CN" altLang="en-US" sz="2400">
                <a:latin typeface="Times New Roman" panose="02020603050405020304" pitchFamily="18" charset="0"/>
              </a:rPr>
              <a:t>（金属箔条</a:t>
            </a:r>
            <a:r>
              <a:rPr lang="en-US" altLang="zh-CN" sz="2400">
                <a:latin typeface="Times New Roman" panose="02020603050405020304" pitchFamily="18" charset="0"/>
              </a:rPr>
              <a:t>/</a:t>
            </a:r>
            <a:r>
              <a:rPr lang="zh-CN" altLang="en-US" sz="2400">
                <a:latin typeface="Times New Roman" panose="02020603050405020304" pitchFamily="18" charset="0"/>
              </a:rPr>
              <a:t>干扰丝，角反射器等）</a:t>
            </a:r>
            <a:endParaRPr lang="zh-CN" altLang="en-US">
              <a:latin typeface="Times New Roman" panose="02020603050405020304" pitchFamily="18" charset="0"/>
            </a:endParaRPr>
          </a:p>
          <a:p>
            <a:pPr lvl="1" eaLnBrk="1" hangingPunct="1">
              <a:lnSpc>
                <a:spcPct val="110000"/>
              </a:lnSpc>
            </a:pPr>
            <a:r>
              <a:rPr lang="zh-CN" altLang="en-US">
                <a:latin typeface="Times New Roman" panose="02020603050405020304" pitchFamily="18" charset="0"/>
              </a:rPr>
              <a:t>无意的有源的干扰</a:t>
            </a:r>
            <a:endParaRPr lang="zh-CN" altLang="en-US">
              <a:latin typeface="Times New Roman" panose="02020603050405020304" pitchFamily="18" charset="0"/>
            </a:endParaRPr>
          </a:p>
          <a:p>
            <a:pPr lvl="1" eaLnBrk="1" hangingPunct="1">
              <a:lnSpc>
                <a:spcPct val="110000"/>
              </a:lnSpc>
            </a:pPr>
            <a:r>
              <a:rPr lang="zh-CN" altLang="en-US">
                <a:latin typeface="Times New Roman" panose="02020603050405020304" pitchFamily="18" charset="0"/>
              </a:rPr>
              <a:t>无意的无源的干扰</a:t>
            </a:r>
            <a:endParaRPr lang="zh-CN" altLang="en-US">
              <a:latin typeface="Times New Roman" panose="02020603050405020304"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dirty="0"/>
              <a:t>雷达干扰种类</a:t>
            </a:r>
            <a:endParaRPr lang="zh-CN" altLang="en-US" dirty="0"/>
          </a:p>
        </p:txBody>
      </p:sp>
      <p:graphicFrame>
        <p:nvGraphicFramePr>
          <p:cNvPr id="27653" name="Object 5"/>
          <p:cNvGraphicFramePr>
            <a:graphicFrameLocks noGrp="1" noChangeAspect="1"/>
          </p:cNvGraphicFramePr>
          <p:nvPr>
            <p:ph idx="1"/>
          </p:nvPr>
        </p:nvGraphicFramePr>
        <p:xfrm>
          <a:off x="539552" y="1484784"/>
          <a:ext cx="8136904" cy="5373216"/>
        </p:xfrm>
        <a:graphic>
          <a:graphicData uri="http://schemas.openxmlformats.org/presentationml/2006/ole">
            <mc:AlternateContent xmlns:mc="http://schemas.openxmlformats.org/markup-compatibility/2006">
              <mc:Choice xmlns:v="urn:schemas-microsoft-com:vml" Requires="v">
                <p:oleObj spid="_x0000_s2" name="文档" r:id="rId1" imgW="5425440" imgH="4017645" progId="Word.Document.8">
                  <p:embed/>
                </p:oleObj>
              </mc:Choice>
              <mc:Fallback>
                <p:oleObj name="文档" r:id="rId1" imgW="5425440" imgH="4017645" progId="Word.Document.8">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8136904" cy="5373216"/>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subTnLst>
                                    <p:set>
                                      <p:cBhvr override="childStyle">
                                        <p:cTn dur="1" fill="hold" display="0" masterRel="nextClick" afterEffect="1"/>
                                        <p:tgtEl>
                                          <p:spTgt spid="2765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fade">
                                      <p:cBhvr>
                                        <p:cTn id="12" dur="1000"/>
                                        <p:tgtEl>
                                          <p:spTgt spid="2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dirty="0"/>
              <a:t>雷达反侦察</a:t>
            </a:r>
            <a:endParaRPr lang="zh-CN" altLang="en-US" dirty="0"/>
          </a:p>
        </p:txBody>
      </p:sp>
      <p:sp>
        <p:nvSpPr>
          <p:cNvPr id="40963" name="Rectangle 3"/>
          <p:cNvSpPr>
            <a:spLocks noGrp="1" noChangeArrowheads="1"/>
          </p:cNvSpPr>
          <p:nvPr>
            <p:ph type="body" idx="1"/>
          </p:nvPr>
        </p:nvSpPr>
        <p:spPr/>
        <p:txBody>
          <a:bodyPr/>
          <a:lstStyle/>
          <a:p>
            <a:pPr eaLnBrk="1" hangingPunct="1"/>
            <a:r>
              <a:rPr lang="zh-CN" altLang="en-US" noProof="1">
                <a:latin typeface="Times New Roman" panose="02020603050405020304" pitchFamily="18" charset="0"/>
              </a:rPr>
              <a:t>控制雷达开机时间</a:t>
            </a:r>
            <a:endParaRPr lang="zh-CN" altLang="en-US">
              <a:latin typeface="Times New Roman" panose="02020603050405020304" pitchFamily="18" charset="0"/>
            </a:endParaRPr>
          </a:p>
          <a:p>
            <a:pPr eaLnBrk="1" hangingPunct="1"/>
            <a:r>
              <a:rPr lang="zh-CN" altLang="en-US" noProof="1">
                <a:latin typeface="Times New Roman" panose="02020603050405020304" pitchFamily="18" charset="0"/>
              </a:rPr>
              <a:t>控制雷达工作频率的使用</a:t>
            </a:r>
            <a:endParaRPr lang="zh-CN" altLang="en-US">
              <a:latin typeface="Times New Roman" panose="02020603050405020304" pitchFamily="18" charset="0"/>
            </a:endParaRPr>
          </a:p>
          <a:p>
            <a:pPr eaLnBrk="1" hangingPunct="1"/>
            <a:r>
              <a:rPr lang="zh-CN" altLang="en-US" noProof="1">
                <a:latin typeface="Times New Roman" panose="02020603050405020304" pitchFamily="18" charset="0"/>
              </a:rPr>
              <a:t>隐蔽雷达和新式雷达的启用必须经过批准</a:t>
            </a:r>
            <a:endParaRPr lang="zh-CN" altLang="en-US">
              <a:latin typeface="Times New Roman" panose="02020603050405020304" pitchFamily="18" charset="0"/>
            </a:endParaRPr>
          </a:p>
          <a:p>
            <a:pPr eaLnBrk="1" hangingPunct="1"/>
            <a:r>
              <a:rPr lang="zh-CN" altLang="en-US" noProof="1">
                <a:latin typeface="Times New Roman" panose="02020603050405020304" pitchFamily="18" charset="0"/>
              </a:rPr>
              <a:t>实施更换可能被敌侦悉的雷达阵地</a:t>
            </a:r>
            <a:endParaRPr lang="zh-CN" altLang="en-US">
              <a:latin typeface="Times New Roman" panose="02020603050405020304" pitchFamily="18" charset="0"/>
            </a:endParaRPr>
          </a:p>
          <a:p>
            <a:pPr eaLnBrk="1" hangingPunct="1"/>
            <a:r>
              <a:rPr lang="zh-CN" altLang="en-US" noProof="1">
                <a:latin typeface="Times New Roman" panose="02020603050405020304" pitchFamily="18" charset="0"/>
              </a:rPr>
              <a:t>设置假雷达，并发射假的雷达信号</a:t>
            </a:r>
            <a:endParaRPr lang="zh-CN" altLang="en-US">
              <a:latin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dirty="0"/>
              <a:t>雷达反干扰</a:t>
            </a:r>
            <a:endParaRPr lang="zh-CN" altLang="en-US" dirty="0"/>
          </a:p>
        </p:txBody>
      </p:sp>
      <p:sp>
        <p:nvSpPr>
          <p:cNvPr id="41987" name="Rectangle 3"/>
          <p:cNvSpPr>
            <a:spLocks noGrp="1" noChangeArrowheads="1"/>
          </p:cNvSpPr>
          <p:nvPr>
            <p:ph type="body" idx="1"/>
          </p:nvPr>
        </p:nvSpPr>
        <p:spPr/>
        <p:txBody>
          <a:bodyPr>
            <a:normAutofit lnSpcReduction="10000"/>
          </a:bodyPr>
          <a:lstStyle/>
          <a:p>
            <a:pPr eaLnBrk="1" hangingPunct="1"/>
            <a:r>
              <a:rPr lang="zh-CN" altLang="en-US" noProof="1">
                <a:latin typeface="Times New Roman" panose="02020603050405020304" pitchFamily="18" charset="0"/>
              </a:rPr>
              <a:t>增大雷达的发射功率或增大脉冲的宽度</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改变雷达的工作频率</a:t>
            </a:r>
            <a:endParaRPr lang="en-US" altLang="zh-CN" noProof="1">
              <a:latin typeface="Times New Roman" panose="02020603050405020304" pitchFamily="18" charset="0"/>
            </a:endParaRPr>
          </a:p>
          <a:p>
            <a:pPr lvl="1" eaLnBrk="1" hangingPunct="1"/>
            <a:r>
              <a:rPr lang="zh-CN" altLang="en-US" noProof="1">
                <a:latin typeface="Times New Roman" panose="02020603050405020304" pitchFamily="18" charset="0"/>
              </a:rPr>
              <a:t>最常用，跳频、频率捷变反干扰</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扩展雷达的工作频率</a:t>
            </a:r>
            <a:endParaRPr lang="en-US" altLang="zh-CN" noProof="1">
              <a:latin typeface="Times New Roman" panose="02020603050405020304" pitchFamily="18" charset="0"/>
            </a:endParaRPr>
          </a:p>
          <a:p>
            <a:pPr lvl="1" eaLnBrk="1" hangingPunct="1"/>
            <a:r>
              <a:rPr lang="zh-CN" altLang="en-US" dirty="0">
                <a:latin typeface="Times New Roman" panose="02020603050405020304" pitchFamily="18" charset="0"/>
              </a:rPr>
              <a:t>同时也可反侦察</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采用隐蔽扫描</a:t>
            </a:r>
            <a:endParaRPr lang="en-US" altLang="zh-CN" noProof="1">
              <a:latin typeface="Times New Roman" panose="02020603050405020304" pitchFamily="18" charset="0"/>
            </a:endParaRPr>
          </a:p>
          <a:p>
            <a:pPr lvl="1" eaLnBrk="1" hangingPunct="1"/>
            <a:r>
              <a:rPr lang="zh-CN" altLang="en-US" noProof="1">
                <a:latin typeface="Times New Roman" panose="02020603050405020304" pitchFamily="18" charset="0"/>
              </a:rPr>
              <a:t>双基地、多基地雷达等</a:t>
            </a:r>
            <a:endParaRPr lang="en-US" altLang="zh-CN" noProof="1">
              <a:latin typeface="Times New Roman" panose="02020603050405020304" pitchFamily="18" charset="0"/>
            </a:endParaRPr>
          </a:p>
          <a:p>
            <a:pPr eaLnBrk="1" hangingPunct="1"/>
            <a:r>
              <a:rPr lang="zh-CN" altLang="en-US" noProof="1">
                <a:latin typeface="Times New Roman" panose="02020603050405020304" pitchFamily="18" charset="0"/>
              </a:rPr>
              <a:t>提高雷达天线的方向性</a:t>
            </a:r>
            <a:r>
              <a:rPr lang="zh-CN" altLang="en-US" sz="2400" noProof="1">
                <a:latin typeface="Times New Roman" panose="02020603050405020304" pitchFamily="18" charset="0"/>
              </a:rPr>
              <a:t>（使雷达天线的波束变窄）</a:t>
            </a:r>
            <a:endParaRPr lang="zh-CN" altLang="en-US" dirty="0">
              <a:latin typeface="Times New Roman" panose="02020603050405020304" pitchFamily="18" charset="0"/>
            </a:endParaRPr>
          </a:p>
          <a:p>
            <a:pPr eaLnBrk="1" hangingPunct="1"/>
            <a:r>
              <a:rPr lang="zh-CN" altLang="en-US" noProof="1">
                <a:latin typeface="Times New Roman" panose="02020603050405020304" pitchFamily="18" charset="0"/>
              </a:rPr>
              <a:t>采用动目标显示</a:t>
            </a:r>
            <a:r>
              <a:rPr lang="zh-CN" altLang="en-US" sz="2400" noProof="1">
                <a:latin typeface="Times New Roman" panose="02020603050405020304" pitchFamily="18" charset="0"/>
              </a:rPr>
              <a:t>（对抗无源干扰）</a:t>
            </a:r>
            <a:endParaRPr lang="zh-CN" altLang="en-US" sz="2400" dirty="0">
              <a:latin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dirty="0"/>
              <a:t>判断题</a:t>
            </a:r>
            <a:endParaRPr lang="zh-CN" altLang="en-US" dirty="0"/>
          </a:p>
        </p:txBody>
      </p:sp>
      <p:sp>
        <p:nvSpPr>
          <p:cNvPr id="48131" name="Rectangle 3"/>
          <p:cNvSpPr>
            <a:spLocks noGrp="1" noChangeArrowheads="1"/>
          </p:cNvSpPr>
          <p:nvPr>
            <p:ph type="body" idx="1"/>
          </p:nvPr>
        </p:nvSpPr>
        <p:spPr>
          <a:xfrm>
            <a:off x="179388" y="1484313"/>
            <a:ext cx="8785225" cy="4897437"/>
          </a:xfrm>
        </p:spPr>
        <p:txBody>
          <a:bodyPr/>
          <a:lstStyle/>
          <a:p>
            <a:pPr eaLnBrk="1" hangingPunct="1"/>
            <a:r>
              <a:rPr lang="zh-CN" altLang="en-US" dirty="0">
                <a:latin typeface="Times New Roman" panose="02020603050405020304" pitchFamily="18" charset="0"/>
              </a:rPr>
              <a:t>在雷达对抗中，通过改变频率的方式可对付无源干扰。</a:t>
            </a:r>
            <a:endParaRPr lang="zh-CN" altLang="en-US" dirty="0">
              <a:latin typeface="Times New Roman" panose="02020603050405020304" pitchFamily="18" charset="0"/>
            </a:endParaRPr>
          </a:p>
          <a:p>
            <a:pPr lvl="1" eaLnBrk="1" hangingPunct="1"/>
            <a:r>
              <a:rPr lang="en-US" altLang="zh-CN" dirty="0"/>
              <a:t>.F.</a:t>
            </a:r>
            <a:endParaRPr lang="en-US" altLang="zh-CN" dirty="0"/>
          </a:p>
          <a:p>
            <a:pPr eaLnBrk="1" hangingPunct="1"/>
            <a:r>
              <a:rPr lang="zh-CN" altLang="en-US" dirty="0"/>
              <a:t>在雷达对抗中，动目标显示技术是用来对付有源干扰的一种技术。</a:t>
            </a:r>
            <a:endParaRPr lang="zh-CN" altLang="en-US" dirty="0"/>
          </a:p>
          <a:p>
            <a:pPr lvl="1" eaLnBrk="1" hangingPunct="1"/>
            <a:r>
              <a:rPr lang="en-US" altLang="zh-CN" dirty="0"/>
              <a:t>.F.</a:t>
            </a:r>
            <a:endParaRPr lang="zh-CN" altLang="en-US" dirty="0">
              <a:solidFill>
                <a:schemeClr val="hlink"/>
              </a:solidFill>
              <a:latin typeface="Times New Roman" panose="02020603050405020304" pitchFamily="18" charset="0"/>
            </a:endParaRPr>
          </a:p>
          <a:p>
            <a:pPr eaLnBrk="1" hangingPunct="1"/>
            <a:r>
              <a:rPr lang="zh-CN" altLang="en-US" dirty="0"/>
              <a:t>对敌雷达或通信设备，都可采用欺骗性干扰或压制性干扰。</a:t>
            </a:r>
            <a:endParaRPr lang="zh-CN" altLang="en-US" dirty="0"/>
          </a:p>
          <a:p>
            <a:pPr lvl="1" eaLnBrk="1" hangingPunct="1"/>
            <a:r>
              <a:rPr lang="en-US" altLang="zh-CN"/>
              <a:t>.T.</a:t>
            </a:r>
            <a:endParaRPr lang="zh-CN" altLang="en-US" dirty="0">
              <a:solidFill>
                <a:schemeClr val="hlink"/>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fade">
                                      <p:cBhvr>
                                        <p:cTn id="7" dur="1000"/>
                                        <p:tgtEl>
                                          <p:spTgt spid="4813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131">
                                            <p:txEl>
                                              <p:pRg st="1" end="1"/>
                                            </p:txEl>
                                          </p:spTgt>
                                        </p:tgtEl>
                                        <p:attrNameLst>
                                          <p:attrName>style.visibility</p:attrName>
                                        </p:attrNameLst>
                                      </p:cBhvr>
                                      <p:to>
                                        <p:strVal val="visible"/>
                                      </p:to>
                                    </p:set>
                                    <p:animEffect transition="in" filter="fade">
                                      <p:cBhvr>
                                        <p:cTn id="10" dur="1000"/>
                                        <p:tgtEl>
                                          <p:spTgt spid="481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animEffect transition="in" filter="fade">
                                      <p:cBhvr>
                                        <p:cTn id="15" dur="1000"/>
                                        <p:tgtEl>
                                          <p:spTgt spid="4813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8131">
                                            <p:txEl>
                                              <p:pRg st="3" end="3"/>
                                            </p:txEl>
                                          </p:spTgt>
                                        </p:tgtEl>
                                        <p:attrNameLst>
                                          <p:attrName>style.visibility</p:attrName>
                                        </p:attrNameLst>
                                      </p:cBhvr>
                                      <p:to>
                                        <p:strVal val="visible"/>
                                      </p:to>
                                    </p:set>
                                    <p:animEffect transition="in" filter="fade">
                                      <p:cBhvr>
                                        <p:cTn id="20" dur="1000"/>
                                        <p:tgtEl>
                                          <p:spTgt spid="4813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131">
                                            <p:txEl>
                                              <p:pRg st="4" end="4"/>
                                            </p:txEl>
                                          </p:spTgt>
                                        </p:tgtEl>
                                        <p:attrNameLst>
                                          <p:attrName>style.visibility</p:attrName>
                                        </p:attrNameLst>
                                      </p:cBhvr>
                                      <p:to>
                                        <p:strVal val="visible"/>
                                      </p:to>
                                    </p:set>
                                    <p:animEffect transition="in" filter="fade">
                                      <p:cBhvr>
                                        <p:cTn id="25" dur="1000"/>
                                        <p:tgtEl>
                                          <p:spTgt spid="4813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131">
                                            <p:txEl>
                                              <p:pRg st="5" end="5"/>
                                            </p:txEl>
                                          </p:spTgt>
                                        </p:tgtEl>
                                        <p:attrNameLst>
                                          <p:attrName>style.visibility</p:attrName>
                                        </p:attrNameLst>
                                      </p:cBhvr>
                                      <p:to>
                                        <p:strVal val="visible"/>
                                      </p:to>
                                    </p:set>
                                    <p:animEffect transition="in" filter="fade">
                                      <p:cBhvr>
                                        <p:cTn id="30" dur="1000"/>
                                        <p:tgtEl>
                                          <p:spTgt spid="481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不定选题</a:t>
            </a:r>
            <a:endParaRPr lang="zh-CN" altLang="en-US"/>
          </a:p>
        </p:txBody>
      </p:sp>
      <p:sp>
        <p:nvSpPr>
          <p:cNvPr id="3" name="内容占位符 2"/>
          <p:cNvSpPr>
            <a:spLocks noGrp="1"/>
          </p:cNvSpPr>
          <p:nvPr>
            <p:ph idx="1"/>
          </p:nvPr>
        </p:nvSpPr>
        <p:spPr>
          <a:xfrm>
            <a:off x="179388" y="1484312"/>
            <a:ext cx="8713787" cy="5113039"/>
          </a:xfrm>
        </p:spPr>
        <p:txBody>
          <a:bodyPr>
            <a:normAutofit fontScale="77500" lnSpcReduction="20000"/>
          </a:bodyPr>
          <a:lstStyle/>
          <a:p>
            <a:pPr eaLnBrk="1" hangingPunct="1"/>
            <a:r>
              <a:rPr lang="zh-CN" altLang="en-US" sz="3400"/>
              <a:t>雷达有源干扰有以下等方法：	（</a:t>
            </a:r>
            <a:r>
              <a:rPr lang="en-US" altLang="zh-CN" sz="3400"/>
              <a:t>ab</a:t>
            </a:r>
            <a:r>
              <a:rPr lang="zh-CN" altLang="en-US" sz="3400"/>
              <a:t>）</a:t>
            </a:r>
            <a:endParaRPr lang="en-US" altLang="zh-CN" sz="3600"/>
          </a:p>
          <a:p>
            <a:pPr lvl="1" eaLnBrk="1" hangingPunct="1"/>
            <a:r>
              <a:rPr lang="en-US" altLang="zh-CN" sz="2900"/>
              <a:t>a. </a:t>
            </a:r>
            <a:r>
              <a:rPr lang="zh-CN" altLang="en-US" sz="2900"/>
              <a:t>扫频式干扰</a:t>
            </a:r>
            <a:r>
              <a:rPr lang="en-US" altLang="zh-CN" sz="2900"/>
              <a:t>		b. </a:t>
            </a:r>
            <a:r>
              <a:rPr lang="zh-CN" altLang="en-US" sz="2900"/>
              <a:t>距离欺骗</a:t>
            </a:r>
            <a:endParaRPr lang="zh-CN" altLang="en-US" sz="2900"/>
          </a:p>
          <a:p>
            <a:pPr lvl="1" eaLnBrk="1" hangingPunct="1"/>
            <a:r>
              <a:rPr lang="en-US" altLang="zh-CN" sz="2900"/>
              <a:t>c. </a:t>
            </a:r>
            <a:r>
              <a:rPr lang="zh-CN" altLang="en-US" sz="2900"/>
              <a:t>利用角反射器</a:t>
            </a:r>
            <a:r>
              <a:rPr lang="en-US" altLang="zh-CN" sz="2900"/>
              <a:t>		d. </a:t>
            </a:r>
            <a:r>
              <a:rPr lang="zh-CN" altLang="en-US" sz="2900"/>
              <a:t>利用箔条</a:t>
            </a:r>
            <a:endParaRPr lang="en-US" altLang="zh-CN" sz="2900"/>
          </a:p>
          <a:p>
            <a:pPr eaLnBrk="1" hangingPunct="1"/>
            <a:r>
              <a:rPr lang="zh-CN" altLang="en-US" sz="3400"/>
              <a:t>雷达对抗中，无源对抗的方法有：（</a:t>
            </a:r>
            <a:r>
              <a:rPr lang="en-US" altLang="zh-CN" sz="3400"/>
              <a:t>bcd</a:t>
            </a:r>
            <a:r>
              <a:rPr lang="zh-CN" altLang="en-US" sz="3400"/>
              <a:t>）</a:t>
            </a:r>
            <a:endParaRPr lang="en-US" altLang="zh-CN" sz="3600"/>
          </a:p>
          <a:p>
            <a:pPr lvl="1" eaLnBrk="1" hangingPunct="1"/>
            <a:r>
              <a:rPr lang="en-US" altLang="zh-CN" sz="2900"/>
              <a:t>a. </a:t>
            </a:r>
            <a:r>
              <a:rPr lang="zh-CN" altLang="en-US" sz="2900"/>
              <a:t>改变工作频率</a:t>
            </a:r>
            <a:r>
              <a:rPr lang="en-US" altLang="zh-CN" sz="2900"/>
              <a:t>		b. </a:t>
            </a:r>
            <a:r>
              <a:rPr lang="zh-CN" altLang="en-US" sz="2900"/>
              <a:t>利用反射性器材</a:t>
            </a:r>
            <a:endParaRPr lang="zh-CN" altLang="en-US" sz="2900"/>
          </a:p>
          <a:p>
            <a:pPr lvl="1" eaLnBrk="1" hangingPunct="1"/>
            <a:r>
              <a:rPr lang="en-US" altLang="zh-CN" sz="2900"/>
              <a:t>c. </a:t>
            </a:r>
            <a:r>
              <a:rPr lang="zh-CN" altLang="en-US" sz="2900"/>
              <a:t>利用吸收性器材	</a:t>
            </a:r>
            <a:r>
              <a:rPr lang="en-US" altLang="zh-CN" sz="2900"/>
              <a:t>d. </a:t>
            </a:r>
            <a:r>
              <a:rPr lang="zh-CN" altLang="en-US" sz="2900"/>
              <a:t>利用隐身技术</a:t>
            </a:r>
            <a:endParaRPr lang="en-US" altLang="zh-CN" sz="3000"/>
          </a:p>
          <a:p>
            <a:pPr eaLnBrk="1" hangingPunct="1"/>
            <a:r>
              <a:rPr lang="zh-CN" altLang="en-US" sz="3400"/>
              <a:t>雷达对付敌干扰丝干扰，可采用的方法是： （</a:t>
            </a:r>
            <a:r>
              <a:rPr lang="en-US" altLang="zh-CN" sz="3400"/>
              <a:t>d</a:t>
            </a:r>
            <a:r>
              <a:rPr lang="zh-CN" altLang="en-US" sz="3400"/>
              <a:t>）</a:t>
            </a:r>
            <a:endParaRPr lang="en-US" altLang="zh-CN"/>
          </a:p>
          <a:p>
            <a:pPr lvl="1" eaLnBrk="1" hangingPunct="1"/>
            <a:r>
              <a:rPr lang="en-US" altLang="zh-CN" sz="2600"/>
              <a:t>a. </a:t>
            </a:r>
            <a:r>
              <a:rPr lang="zh-CN" altLang="en-US" sz="2600"/>
              <a:t>无线电静默	</a:t>
            </a:r>
            <a:r>
              <a:rPr lang="en-US" altLang="zh-CN" sz="2600"/>
              <a:t>b. </a:t>
            </a:r>
            <a:r>
              <a:rPr lang="zh-CN" altLang="en-US" sz="2600"/>
              <a:t>增加发射功率 </a:t>
            </a:r>
            <a:r>
              <a:rPr lang="en-US" altLang="zh-CN" sz="2600"/>
              <a:t>c. </a:t>
            </a:r>
            <a:r>
              <a:rPr lang="zh-CN" altLang="en-US" sz="2600"/>
              <a:t>改变工作频率 </a:t>
            </a:r>
            <a:r>
              <a:rPr lang="en-US" altLang="zh-CN" sz="2600"/>
              <a:t>d. </a:t>
            </a:r>
            <a:r>
              <a:rPr lang="zh-CN" altLang="en-US" sz="2600"/>
              <a:t>动目标显示</a:t>
            </a:r>
            <a:endParaRPr lang="en-US" altLang="zh-CN" sz="2600"/>
          </a:p>
          <a:p>
            <a:pPr eaLnBrk="1" hangingPunct="1"/>
            <a:r>
              <a:rPr lang="zh-CN" altLang="en-US" sz="3400"/>
              <a:t>对付敌雷达侦察，可采用的方法有： （</a:t>
            </a:r>
            <a:r>
              <a:rPr lang="en-US" altLang="zh-CN" sz="3400"/>
              <a:t>ad</a:t>
            </a:r>
            <a:r>
              <a:rPr lang="zh-CN" altLang="en-US" sz="3400"/>
              <a:t>）</a:t>
            </a:r>
            <a:endParaRPr lang="zh-CN" altLang="en-US" sz="3400"/>
          </a:p>
          <a:p>
            <a:pPr marL="990600" lvl="1" indent="-533400" eaLnBrk="1" hangingPunct="1"/>
            <a:r>
              <a:rPr lang="en-US" altLang="zh-CN" sz="2600"/>
              <a:t>a. </a:t>
            </a:r>
            <a:r>
              <a:rPr lang="zh-CN" altLang="en-US" sz="2600"/>
              <a:t>关机				</a:t>
            </a:r>
            <a:r>
              <a:rPr lang="en-US" altLang="zh-CN" sz="2600"/>
              <a:t>b. </a:t>
            </a:r>
            <a:r>
              <a:rPr lang="zh-CN" altLang="en-US" sz="2600"/>
              <a:t>增大发射功率</a:t>
            </a:r>
            <a:endParaRPr lang="zh-CN" altLang="en-US" sz="2600"/>
          </a:p>
          <a:p>
            <a:pPr marL="990600" lvl="1" indent="-533400" eaLnBrk="1" hangingPunct="1"/>
            <a:r>
              <a:rPr lang="en-US" altLang="zh-CN" sz="2600"/>
              <a:t>c. </a:t>
            </a:r>
            <a:r>
              <a:rPr lang="zh-CN" altLang="en-US" sz="2600"/>
              <a:t>使用方向性好的天线		</a:t>
            </a:r>
            <a:r>
              <a:rPr lang="en-US" altLang="zh-CN" sz="2600"/>
              <a:t>d. </a:t>
            </a:r>
            <a:r>
              <a:rPr lang="zh-CN" altLang="en-US" sz="2600"/>
              <a:t>改变雷达工作频率</a:t>
            </a:r>
            <a:endParaRPr lang="en-US" altLang="zh-CN" sz="2600"/>
          </a:p>
          <a:p>
            <a:pPr marL="590550" indent="-533400" eaLnBrk="1" hangingPunct="1"/>
            <a:r>
              <a:rPr lang="zh-CN" altLang="en-US" sz="3500"/>
              <a:t>雷达对抗中的雷达侦察的特点有： （</a:t>
            </a:r>
            <a:r>
              <a:rPr lang="en-US" altLang="zh-CN" sz="3500"/>
              <a:t>abc</a:t>
            </a:r>
            <a:r>
              <a:rPr lang="zh-CN" altLang="en-US" sz="3500"/>
              <a:t>）</a:t>
            </a:r>
            <a:endParaRPr lang="zh-CN" altLang="en-US" sz="3500"/>
          </a:p>
          <a:p>
            <a:pPr marL="990600" lvl="1" indent="-533400" eaLnBrk="1" hangingPunct="1"/>
            <a:r>
              <a:rPr lang="en-US" altLang="zh-CN" sz="2600"/>
              <a:t>a. </a:t>
            </a:r>
            <a:r>
              <a:rPr lang="zh-CN" altLang="en-US" sz="2600"/>
              <a:t>作用距离远		</a:t>
            </a:r>
            <a:r>
              <a:rPr lang="en-US" altLang="zh-CN" sz="2600"/>
              <a:t>b. </a:t>
            </a:r>
            <a:r>
              <a:rPr lang="zh-CN" altLang="en-US" sz="2600"/>
              <a:t>隐蔽性好</a:t>
            </a:r>
            <a:endParaRPr lang="zh-CN" altLang="en-US" sz="2600"/>
          </a:p>
          <a:p>
            <a:pPr marL="990600" lvl="1" indent="-533400" eaLnBrk="1" hangingPunct="1"/>
            <a:r>
              <a:rPr lang="en-US" altLang="zh-CN" sz="2600"/>
              <a:t>c. </a:t>
            </a:r>
            <a:r>
              <a:rPr lang="zh-CN" altLang="en-US" sz="2600"/>
              <a:t>预警时间长		</a:t>
            </a:r>
            <a:r>
              <a:rPr lang="en-US" altLang="zh-CN" sz="2600"/>
              <a:t>d. </a:t>
            </a:r>
            <a:r>
              <a:rPr lang="zh-CN" altLang="en-US" sz="2600"/>
              <a:t>能够直接测距</a:t>
            </a:r>
            <a:endParaRPr lang="zh-CN" altLang="en-US" sz="31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dirty="0"/>
              <a:t>外层空间的电子对抗</a:t>
            </a:r>
            <a:endParaRPr lang="zh-CN" altLang="en-US" dirty="0"/>
          </a:p>
        </p:txBody>
      </p:sp>
      <p:sp>
        <p:nvSpPr>
          <p:cNvPr id="46083" name="Rectangle 3"/>
          <p:cNvSpPr>
            <a:spLocks noGrp="1" noChangeArrowheads="1"/>
          </p:cNvSpPr>
          <p:nvPr>
            <p:ph type="body" idx="1"/>
          </p:nvPr>
        </p:nvSpPr>
        <p:spPr/>
        <p:txBody>
          <a:bodyPr/>
          <a:lstStyle/>
          <a:p>
            <a:pPr eaLnBrk="1" hangingPunct="1">
              <a:lnSpc>
                <a:spcPct val="80000"/>
              </a:lnSpc>
            </a:pPr>
            <a:r>
              <a:rPr lang="zh-CN" altLang="en-US" sz="3000">
                <a:solidFill>
                  <a:srgbClr val="FF3300"/>
                </a:solidFill>
                <a:ea typeface="黑体" panose="02010609060101010101" pitchFamily="2" charset="-122"/>
              </a:rPr>
              <a:t>特点：</a:t>
            </a:r>
            <a:r>
              <a:rPr lang="zh-CN" altLang="en-US" sz="3000">
                <a:latin typeface="Times New Roman" panose="02020603050405020304" pitchFamily="18" charset="0"/>
              </a:rPr>
              <a:t>适于激光和红外光谱的传播。</a:t>
            </a:r>
            <a:endParaRPr lang="zh-CN" altLang="en-US" sz="3000">
              <a:latin typeface="Times New Roman" panose="02020603050405020304" pitchFamily="18" charset="0"/>
            </a:endParaRPr>
          </a:p>
          <a:p>
            <a:pPr eaLnBrk="1" hangingPunct="1">
              <a:lnSpc>
                <a:spcPct val="80000"/>
              </a:lnSpc>
              <a:spcBef>
                <a:spcPct val="30000"/>
              </a:spcBef>
            </a:pPr>
            <a:r>
              <a:rPr lang="zh-CN" altLang="en-US" sz="3000">
                <a:solidFill>
                  <a:srgbClr val="FF3300"/>
                </a:solidFill>
                <a:ea typeface="黑体" panose="02010609060101010101" pitchFamily="2" charset="-122"/>
              </a:rPr>
              <a:t>方法：</a:t>
            </a:r>
            <a:endParaRPr lang="zh-CN" altLang="en-US" sz="3000">
              <a:solidFill>
                <a:srgbClr val="FF3300"/>
              </a:solidFill>
              <a:ea typeface="黑体" panose="02010609060101010101" pitchFamily="2" charset="-122"/>
            </a:endParaRPr>
          </a:p>
          <a:p>
            <a:pPr lvl="1" eaLnBrk="1" hangingPunct="1">
              <a:lnSpc>
                <a:spcPct val="80000"/>
              </a:lnSpc>
              <a:spcBef>
                <a:spcPct val="30000"/>
              </a:spcBef>
            </a:pPr>
            <a:r>
              <a:rPr lang="zh-CN" altLang="en-US" sz="2400" noProof="1">
                <a:latin typeface="Times New Roman" panose="02020603050405020304" pitchFamily="18" charset="0"/>
              </a:rPr>
              <a:t>对卫星的自爆系统的干扰</a:t>
            </a:r>
            <a:endParaRPr lang="zh-CN" altLang="en-US" sz="2400">
              <a:latin typeface="Times New Roman" panose="02020603050405020304" pitchFamily="18" charset="0"/>
            </a:endParaRPr>
          </a:p>
          <a:p>
            <a:pPr lvl="1" eaLnBrk="1" hangingPunct="1">
              <a:lnSpc>
                <a:spcPct val="80000"/>
              </a:lnSpc>
              <a:spcBef>
                <a:spcPct val="30000"/>
              </a:spcBef>
            </a:pPr>
            <a:r>
              <a:rPr lang="zh-CN" altLang="en-US" sz="2400" noProof="1">
                <a:latin typeface="Times New Roman" panose="02020603050405020304" pitchFamily="18" charset="0"/>
              </a:rPr>
              <a:t>对卫星机动发动机天线和电源的干扰</a:t>
            </a:r>
            <a:endParaRPr lang="zh-CN" altLang="en-US" sz="2400">
              <a:latin typeface="Times New Roman" panose="02020603050405020304" pitchFamily="18" charset="0"/>
            </a:endParaRPr>
          </a:p>
          <a:p>
            <a:pPr lvl="1" eaLnBrk="1" hangingPunct="1">
              <a:lnSpc>
                <a:spcPct val="80000"/>
              </a:lnSpc>
              <a:spcBef>
                <a:spcPct val="30000"/>
              </a:spcBef>
            </a:pPr>
            <a:r>
              <a:rPr lang="zh-CN" altLang="en-US" sz="2400" noProof="1">
                <a:latin typeface="Times New Roman" panose="02020603050405020304" pitchFamily="18" charset="0"/>
              </a:rPr>
              <a:t>夺取胶卷情报</a:t>
            </a:r>
            <a:endParaRPr lang="zh-CN" altLang="en-US" sz="2400">
              <a:latin typeface="Times New Roman" panose="02020603050405020304" pitchFamily="18" charset="0"/>
            </a:endParaRPr>
          </a:p>
          <a:p>
            <a:pPr lvl="1" eaLnBrk="1" hangingPunct="1">
              <a:lnSpc>
                <a:spcPct val="80000"/>
              </a:lnSpc>
              <a:spcBef>
                <a:spcPct val="30000"/>
              </a:spcBef>
            </a:pPr>
            <a:r>
              <a:rPr lang="zh-CN" altLang="en-US" sz="2400" noProof="1">
                <a:latin typeface="Times New Roman" panose="02020603050405020304" pitchFamily="18" charset="0"/>
              </a:rPr>
              <a:t>干扰光电系统</a:t>
            </a:r>
            <a:endParaRPr lang="zh-CN" altLang="en-US" sz="2400">
              <a:latin typeface="Times New Roman" panose="02020603050405020304" pitchFamily="18" charset="0"/>
            </a:endParaRPr>
          </a:p>
          <a:p>
            <a:pPr lvl="1" eaLnBrk="1" hangingPunct="1">
              <a:lnSpc>
                <a:spcPct val="80000"/>
              </a:lnSpc>
              <a:spcBef>
                <a:spcPct val="30000"/>
              </a:spcBef>
            </a:pPr>
            <a:r>
              <a:rPr lang="zh-CN" altLang="en-US" sz="2400" noProof="1">
                <a:latin typeface="Times New Roman" panose="02020603050405020304" pitchFamily="18" charset="0"/>
              </a:rPr>
              <a:t>制造假信号、欺骗卫星上的接收设备。</a:t>
            </a:r>
            <a:endParaRPr lang="zh-CN" altLang="en-US" sz="2400">
              <a:latin typeface="Times New Roman" panose="02020603050405020304" pitchFamily="18" charset="0"/>
            </a:endParaRPr>
          </a:p>
          <a:p>
            <a:pPr lvl="1" eaLnBrk="1" hangingPunct="1">
              <a:lnSpc>
                <a:spcPct val="80000"/>
              </a:lnSpc>
              <a:spcBef>
                <a:spcPct val="30000"/>
              </a:spcBef>
            </a:pPr>
            <a:r>
              <a:rPr lang="zh-CN" altLang="en-US" sz="2400" noProof="1">
                <a:latin typeface="Times New Roman" panose="02020603050405020304" pitchFamily="18" charset="0"/>
              </a:rPr>
              <a:t>干扰破坏靶场或基地的跟踪、遥控指令设备</a:t>
            </a:r>
            <a:endParaRPr lang="zh-CN" altLang="en-US">
              <a:latin typeface="Times New Roman" panose="02020603050405020304" pitchFamily="18" charset="0"/>
            </a:endParaRPr>
          </a:p>
          <a:p>
            <a:pPr eaLnBrk="1" hangingPunct="1">
              <a:lnSpc>
                <a:spcPct val="80000"/>
              </a:lnSpc>
              <a:spcBef>
                <a:spcPct val="30000"/>
              </a:spcBef>
            </a:pPr>
            <a:r>
              <a:rPr lang="zh-CN" altLang="en-US" sz="3000">
                <a:solidFill>
                  <a:srgbClr val="FF3300"/>
                </a:solidFill>
                <a:ea typeface="黑体" panose="02010609060101010101" pitchFamily="2" charset="-122"/>
              </a:rPr>
              <a:t>卫星的反干扰</a:t>
            </a:r>
            <a:endParaRPr lang="zh-CN" altLang="en-US" sz="3000">
              <a:solidFill>
                <a:srgbClr val="FF3300"/>
              </a:solidFill>
              <a:ea typeface="黑体" panose="0201060906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187624" y="1340768"/>
            <a:ext cx="6696670" cy="3240658"/>
          </a:xfrm>
        </p:spPr>
        <p:txBody>
          <a:bodyPr/>
          <a:lstStyle/>
          <a:p>
            <a:r>
              <a:rPr lang="zh-CN" altLang="en-US" sz="6000" dirty="0"/>
              <a:t>军用航天技术</a:t>
            </a:r>
            <a:endParaRPr lang="zh-CN" altLang="en-US" sz="60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dirty="0"/>
              <a:t>军用航天技术的分类</a:t>
            </a:r>
            <a:endParaRPr lang="zh-CN" altLang="en-US" dirty="0"/>
          </a:p>
        </p:txBody>
      </p:sp>
      <p:sp>
        <p:nvSpPr>
          <p:cNvPr id="89091" name="Rectangle 3"/>
          <p:cNvSpPr>
            <a:spLocks noGrp="1" noChangeArrowheads="1"/>
          </p:cNvSpPr>
          <p:nvPr>
            <p:ph idx="1"/>
          </p:nvPr>
        </p:nvSpPr>
        <p:spPr>
          <a:xfrm>
            <a:off x="250825" y="1484313"/>
            <a:ext cx="8569325" cy="4897437"/>
          </a:xfrm>
        </p:spPr>
        <p:txBody>
          <a:bodyPr/>
          <a:lstStyle/>
          <a:p>
            <a:r>
              <a:rPr lang="zh-CN" altLang="en-US"/>
              <a:t>运载火箭技术</a:t>
            </a:r>
            <a:endParaRPr lang="zh-CN" altLang="en-US"/>
          </a:p>
          <a:p>
            <a:r>
              <a:rPr lang="zh-CN" altLang="en-US"/>
              <a:t>军用卫星类型</a:t>
            </a:r>
            <a:endParaRPr lang="zh-CN" altLang="en-US"/>
          </a:p>
          <a:p>
            <a:pPr lvl="1"/>
            <a:r>
              <a:rPr lang="zh-CN" altLang="en-US"/>
              <a:t>侦察卫星</a:t>
            </a:r>
            <a:endParaRPr lang="zh-CN" altLang="en-US"/>
          </a:p>
          <a:p>
            <a:pPr lvl="1"/>
            <a:r>
              <a:rPr lang="zh-CN" altLang="en-US"/>
              <a:t>通信卫星</a:t>
            </a:r>
            <a:endParaRPr lang="zh-CN" altLang="en-US"/>
          </a:p>
          <a:p>
            <a:pPr lvl="1"/>
            <a:r>
              <a:rPr lang="zh-CN" altLang="en-US"/>
              <a:t>导航卫星</a:t>
            </a:r>
            <a:endParaRPr lang="zh-CN" altLang="en-US"/>
          </a:p>
          <a:p>
            <a:pPr lvl="1"/>
            <a:r>
              <a:rPr lang="zh-CN" altLang="en-US"/>
              <a:t>测地卫星</a:t>
            </a:r>
            <a:endParaRPr lang="zh-CN" altLang="en-US"/>
          </a:p>
          <a:p>
            <a:pPr lvl="1"/>
            <a:r>
              <a:rPr lang="zh-CN" altLang="en-US"/>
              <a:t>气象卫星</a:t>
            </a:r>
            <a:endParaRPr lang="zh-CN" altLang="en-US"/>
          </a:p>
          <a:p>
            <a:pPr lvl="1"/>
            <a:r>
              <a:rPr lang="zh-CN" altLang="en-US"/>
              <a:t>攻击卫星（反卫星、对空、对地</a:t>
            </a:r>
            <a:r>
              <a:rPr lang="en-US" altLang="zh-CN">
                <a:latin typeface="微软雅黑" panose="020B0503020204020204" pitchFamily="34" charset="-122"/>
              </a:rPr>
              <a:t>……</a:t>
            </a:r>
            <a:r>
              <a:rPr lang="zh-CN" altLang="en-US"/>
              <a:t>）</a:t>
            </a:r>
            <a:endParaRPr lang="zh-CN" altLang="en-US"/>
          </a:p>
          <a:p>
            <a:r>
              <a:rPr lang="zh-CN" altLang="en-US"/>
              <a:t>载人航天器</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8"/>
          <p:cNvSpPr>
            <a:spLocks noChangeArrowheads="1"/>
          </p:cNvSpPr>
          <p:nvPr/>
        </p:nvSpPr>
        <p:spPr bwMode="auto">
          <a:xfrm>
            <a:off x="692912" y="1306312"/>
            <a:ext cx="6810107"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457200">
              <a:lnSpc>
                <a:spcPct val="120000"/>
              </a:lnSpc>
              <a:spcBef>
                <a:spcPts val="600"/>
              </a:spcBef>
              <a:spcAft>
                <a:spcPts val="600"/>
              </a:spcAft>
            </a:pPr>
            <a:r>
              <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习主席为何要开启这轮改革？</a:t>
            </a:r>
            <a:endPar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819522" y="1951590"/>
            <a:ext cx="6183000" cy="34289"/>
          </a:xfrm>
          <a:prstGeom prst="rect">
            <a:avLst/>
          </a:prstGeom>
          <a:solidFill>
            <a:srgbClr val="F96C1A"/>
          </a:solidFill>
          <a:ln>
            <a:solidFill>
              <a:srgbClr val="E1472F"/>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
          </a:p>
        </p:txBody>
      </p:sp>
      <p:sp>
        <p:nvSpPr>
          <p:cNvPr id="7" name="矩形 48"/>
          <p:cNvSpPr>
            <a:spLocks noChangeArrowheads="1"/>
          </p:cNvSpPr>
          <p:nvPr/>
        </p:nvSpPr>
        <p:spPr bwMode="auto">
          <a:xfrm>
            <a:off x="819522" y="2085536"/>
            <a:ext cx="5436219" cy="42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世界军事发展的趋势</a:t>
            </a:r>
            <a:endParaRPr lang="zh-CN" altLang="en-US" sz="1800" dirty="0">
              <a:latin typeface="微软雅黑" panose="020B0503020204020204" pitchFamily="34" charset="-122"/>
              <a:ea typeface="微软雅黑" panose="020B0503020204020204" pitchFamily="34" charset="-122"/>
            </a:endParaRPr>
          </a:p>
        </p:txBody>
      </p:sp>
      <p:sp>
        <p:nvSpPr>
          <p:cNvPr id="12" name="TextBox 25"/>
          <p:cNvSpPr/>
          <p:nvPr/>
        </p:nvSpPr>
        <p:spPr>
          <a:xfrm>
            <a:off x="1448464" y="2661869"/>
            <a:ext cx="4441984" cy="106680"/>
          </a:xfrm>
          <a:prstGeom prst="rect">
            <a:avLst/>
          </a:prstGeom>
          <a:noFill/>
          <a:ln w="9525">
            <a:noFill/>
          </a:ln>
        </p:spPr>
        <p:txBody>
          <a:bodyPr wrap="square" anchor="t">
            <a:spAutoFit/>
          </a:bodyPr>
          <a:lstStyle/>
          <a:p>
            <a:r>
              <a:rPr lang="zh-CN" altLang="zh-CN" sz="100" b="1" dirty="0">
                <a:solidFill>
                  <a:srgbClr val="FFC000"/>
                </a:solidFill>
                <a:latin typeface="微软雅黑" panose="020B0503020204020204" pitchFamily="34" charset="-122"/>
                <a:ea typeface="微软雅黑" panose="020B0503020204020204" pitchFamily="34" charset="-122"/>
              </a:rPr>
              <a:t>大国军队的体制编制进一步调整</a:t>
            </a:r>
            <a:endParaRPr lang="zh-CN" altLang="en-US"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5"/>
          <p:cNvSpPr/>
          <p:nvPr/>
        </p:nvSpPr>
        <p:spPr>
          <a:xfrm>
            <a:off x="1136214" y="2691634"/>
            <a:ext cx="216694" cy="216694"/>
          </a:xfrm>
          <a:prstGeom prst="rect">
            <a:avLst/>
          </a:prstGeom>
          <a:solidFill>
            <a:srgbClr val="FFC000"/>
          </a:solidFill>
          <a:ln w="25400">
            <a:noFill/>
          </a:ln>
        </p:spPr>
        <p:txBody>
          <a:bodyPr anchor="ctr"/>
          <a:lstStyle/>
          <a:p>
            <a:pPr algn="ctr"/>
            <a:r>
              <a:rPr lang="en-US" altLang="x-none" sz="100" dirty="0">
                <a:solidFill>
                  <a:srgbClr val="FFFFFF"/>
                </a:solidFill>
                <a:latin typeface="Impact" panose="020B0806030902050204" pitchFamily="2" charset="0"/>
                <a:ea typeface="Tahoma" panose="020B0604030504040204" pitchFamily="34" charset="0"/>
                <a:sym typeface="Times New Roman" panose="02020603050405020304" pitchFamily="18" charset="0"/>
              </a:rPr>
              <a:t>2</a:t>
            </a:r>
            <a:endParaRPr lang="zh-CN" altLang="en-US" sz="100" dirty="0">
              <a:ea typeface="宋体" panose="02010600030101010101" pitchFamily="2" charset="-122"/>
            </a:endParaRPr>
          </a:p>
        </p:txBody>
      </p:sp>
      <p:sp>
        <p:nvSpPr>
          <p:cNvPr id="19" name="矩形 18"/>
          <p:cNvSpPr/>
          <p:nvPr/>
        </p:nvSpPr>
        <p:spPr>
          <a:xfrm>
            <a:off x="1322225" y="3607271"/>
            <a:ext cx="1155392" cy="668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b="1" dirty="0"/>
              <a:t>11</a:t>
            </a:r>
            <a:r>
              <a:rPr lang="zh-CN" altLang="en-US" sz="100" b="1" dirty="0"/>
              <a:t>个作战司令部（一级）</a:t>
            </a:r>
            <a:endParaRPr lang="zh-CN" altLang="en-US" sz="100" b="1" dirty="0"/>
          </a:p>
        </p:txBody>
      </p:sp>
      <p:sp>
        <p:nvSpPr>
          <p:cNvPr id="20" name="左大括号 19"/>
          <p:cNvSpPr/>
          <p:nvPr/>
        </p:nvSpPr>
        <p:spPr>
          <a:xfrm>
            <a:off x="2477618" y="3183785"/>
            <a:ext cx="593803" cy="14689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a:p>
        </p:txBody>
      </p:sp>
      <p:sp>
        <p:nvSpPr>
          <p:cNvPr id="21" name="矩形 20"/>
          <p:cNvSpPr/>
          <p:nvPr/>
        </p:nvSpPr>
        <p:spPr>
          <a:xfrm>
            <a:off x="3071420" y="2991446"/>
            <a:ext cx="1354874" cy="476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dirty="0"/>
              <a:t>6</a:t>
            </a:r>
            <a:r>
              <a:rPr lang="zh-CN" altLang="en-US" sz="100" dirty="0"/>
              <a:t>个战区司令部</a:t>
            </a:r>
            <a:endParaRPr lang="zh-CN" altLang="en-US" sz="100" dirty="0"/>
          </a:p>
        </p:txBody>
      </p:sp>
      <p:sp>
        <p:nvSpPr>
          <p:cNvPr id="22" name="左大括号 21"/>
          <p:cNvSpPr/>
          <p:nvPr/>
        </p:nvSpPr>
        <p:spPr>
          <a:xfrm>
            <a:off x="4426294" y="2740534"/>
            <a:ext cx="475117" cy="8865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a:p>
        </p:txBody>
      </p:sp>
      <p:sp>
        <p:nvSpPr>
          <p:cNvPr id="23" name="矩形 22"/>
          <p:cNvSpPr/>
          <p:nvPr/>
        </p:nvSpPr>
        <p:spPr>
          <a:xfrm>
            <a:off x="4901411" y="2623455"/>
            <a:ext cx="1214293"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北方司令部</a:t>
            </a:r>
            <a:endParaRPr lang="zh-CN" altLang="en-US" sz="100" dirty="0"/>
          </a:p>
        </p:txBody>
      </p:sp>
      <p:sp>
        <p:nvSpPr>
          <p:cNvPr id="24" name="矩形 23"/>
          <p:cNvSpPr/>
          <p:nvPr/>
        </p:nvSpPr>
        <p:spPr>
          <a:xfrm>
            <a:off x="4923715" y="3038832"/>
            <a:ext cx="1214293"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南方司令部</a:t>
            </a:r>
            <a:endParaRPr lang="zh-CN" altLang="en-US" sz="100" dirty="0"/>
          </a:p>
        </p:txBody>
      </p:sp>
      <p:sp>
        <p:nvSpPr>
          <p:cNvPr id="25" name="矩形 24"/>
          <p:cNvSpPr/>
          <p:nvPr/>
        </p:nvSpPr>
        <p:spPr>
          <a:xfrm>
            <a:off x="4932078" y="3423542"/>
            <a:ext cx="1214293"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中央司令部</a:t>
            </a:r>
            <a:endParaRPr lang="zh-CN" altLang="en-US" sz="100" dirty="0"/>
          </a:p>
        </p:txBody>
      </p:sp>
      <p:sp>
        <p:nvSpPr>
          <p:cNvPr id="26" name="矩形 25"/>
          <p:cNvSpPr/>
          <p:nvPr/>
        </p:nvSpPr>
        <p:spPr>
          <a:xfrm>
            <a:off x="6312014" y="2623454"/>
            <a:ext cx="1214293"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b="1" dirty="0">
                <a:solidFill>
                  <a:srgbClr val="FF0000"/>
                </a:solidFill>
              </a:rPr>
              <a:t>印太</a:t>
            </a:r>
            <a:r>
              <a:rPr lang="zh-CN" altLang="en-US" sz="100" dirty="0"/>
              <a:t>司令部</a:t>
            </a:r>
            <a:endParaRPr lang="zh-CN" altLang="en-US" sz="100" dirty="0"/>
          </a:p>
        </p:txBody>
      </p:sp>
      <p:sp>
        <p:nvSpPr>
          <p:cNvPr id="27" name="矩形 26"/>
          <p:cNvSpPr/>
          <p:nvPr/>
        </p:nvSpPr>
        <p:spPr>
          <a:xfrm>
            <a:off x="6312014" y="3030469"/>
            <a:ext cx="1214293"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欧洲司令部</a:t>
            </a:r>
            <a:endParaRPr lang="zh-CN" altLang="en-US" sz="100" dirty="0"/>
          </a:p>
        </p:txBody>
      </p:sp>
      <p:sp>
        <p:nvSpPr>
          <p:cNvPr id="28" name="矩形 27"/>
          <p:cNvSpPr/>
          <p:nvPr/>
        </p:nvSpPr>
        <p:spPr>
          <a:xfrm>
            <a:off x="6328741" y="3423542"/>
            <a:ext cx="1214293"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非洲司令部</a:t>
            </a:r>
            <a:endParaRPr lang="zh-CN" altLang="en-US" sz="100" dirty="0"/>
          </a:p>
        </p:txBody>
      </p:sp>
      <p:sp>
        <p:nvSpPr>
          <p:cNvPr id="29" name="矩形 28"/>
          <p:cNvSpPr/>
          <p:nvPr/>
        </p:nvSpPr>
        <p:spPr>
          <a:xfrm>
            <a:off x="3068635" y="4442187"/>
            <a:ext cx="1354874" cy="476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dirty="0"/>
              <a:t>5</a:t>
            </a:r>
            <a:r>
              <a:rPr lang="zh-CN" altLang="en-US" sz="100" dirty="0"/>
              <a:t>个职能司令部</a:t>
            </a:r>
            <a:endParaRPr lang="zh-CN" altLang="en-US" sz="100" dirty="0"/>
          </a:p>
        </p:txBody>
      </p:sp>
      <p:sp>
        <p:nvSpPr>
          <p:cNvPr id="30" name="左大括号 29"/>
          <p:cNvSpPr/>
          <p:nvPr/>
        </p:nvSpPr>
        <p:spPr>
          <a:xfrm>
            <a:off x="4473688" y="4019856"/>
            <a:ext cx="475117" cy="12973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a:p>
        </p:txBody>
      </p:sp>
      <p:sp>
        <p:nvSpPr>
          <p:cNvPr id="31" name="矩形 30"/>
          <p:cNvSpPr/>
          <p:nvPr/>
        </p:nvSpPr>
        <p:spPr>
          <a:xfrm>
            <a:off x="4948805" y="3869306"/>
            <a:ext cx="1451256"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联合部队司令部</a:t>
            </a:r>
            <a:endParaRPr lang="zh-CN" altLang="en-US" sz="100" dirty="0"/>
          </a:p>
        </p:txBody>
      </p:sp>
      <p:sp>
        <p:nvSpPr>
          <p:cNvPr id="32" name="矩形 31"/>
          <p:cNvSpPr/>
          <p:nvPr/>
        </p:nvSpPr>
        <p:spPr>
          <a:xfrm>
            <a:off x="4946019" y="4182608"/>
            <a:ext cx="1451256"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战略司令部</a:t>
            </a:r>
            <a:endParaRPr lang="zh-CN" altLang="en-US" sz="100" dirty="0"/>
          </a:p>
        </p:txBody>
      </p:sp>
      <p:sp>
        <p:nvSpPr>
          <p:cNvPr id="33" name="矩形 32"/>
          <p:cNvSpPr/>
          <p:nvPr/>
        </p:nvSpPr>
        <p:spPr>
          <a:xfrm>
            <a:off x="4951597" y="4521920"/>
            <a:ext cx="1451256"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运输司令部</a:t>
            </a:r>
            <a:endParaRPr lang="zh-CN" altLang="en-US" sz="100" dirty="0"/>
          </a:p>
        </p:txBody>
      </p:sp>
      <p:sp>
        <p:nvSpPr>
          <p:cNvPr id="34" name="矩形 33"/>
          <p:cNvSpPr/>
          <p:nvPr/>
        </p:nvSpPr>
        <p:spPr>
          <a:xfrm>
            <a:off x="4951597" y="4872380"/>
            <a:ext cx="1451256"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特种作战司令部</a:t>
            </a:r>
            <a:endParaRPr lang="zh-CN" altLang="en-US" sz="100" dirty="0"/>
          </a:p>
        </p:txBody>
      </p:sp>
      <p:sp>
        <p:nvSpPr>
          <p:cNvPr id="35" name="左大括号 34"/>
          <p:cNvSpPr/>
          <p:nvPr/>
        </p:nvSpPr>
        <p:spPr>
          <a:xfrm>
            <a:off x="6421266" y="3894932"/>
            <a:ext cx="365021" cy="8865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a:p>
        </p:txBody>
      </p:sp>
      <p:sp>
        <p:nvSpPr>
          <p:cNvPr id="36" name="矩形 35"/>
          <p:cNvSpPr/>
          <p:nvPr/>
        </p:nvSpPr>
        <p:spPr>
          <a:xfrm>
            <a:off x="6806776" y="3758605"/>
            <a:ext cx="1214293" cy="434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网络司令部（二级）</a:t>
            </a:r>
            <a:endParaRPr lang="zh-CN" altLang="en-US" sz="100" dirty="0"/>
          </a:p>
        </p:txBody>
      </p:sp>
      <p:sp>
        <p:nvSpPr>
          <p:cNvPr id="37" name="矩形 36"/>
          <p:cNvSpPr/>
          <p:nvPr/>
        </p:nvSpPr>
        <p:spPr>
          <a:xfrm>
            <a:off x="6866781" y="4549532"/>
            <a:ext cx="1214293" cy="434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其他司令部（二级）</a:t>
            </a:r>
            <a:endParaRPr lang="zh-CN" altLang="en-US" sz="100" dirty="0"/>
          </a:p>
        </p:txBody>
      </p:sp>
      <p:sp>
        <p:nvSpPr>
          <p:cNvPr id="38" name="矩形 37"/>
          <p:cNvSpPr/>
          <p:nvPr/>
        </p:nvSpPr>
        <p:spPr>
          <a:xfrm>
            <a:off x="462035" y="3230927"/>
            <a:ext cx="665095" cy="1449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国防部参联会</a:t>
            </a:r>
            <a:endParaRPr lang="zh-CN" altLang="en-US" sz="100" dirty="0"/>
          </a:p>
        </p:txBody>
      </p:sp>
      <p:cxnSp>
        <p:nvCxnSpPr>
          <p:cNvPr id="39" name="直接箭头连接符 38"/>
          <p:cNvCxnSpPr>
            <a:stCxn id="38" idx="3"/>
          </p:cNvCxnSpPr>
          <p:nvPr/>
        </p:nvCxnSpPr>
        <p:spPr>
          <a:xfrm>
            <a:off x="1127130" y="3955736"/>
            <a:ext cx="1950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 Box 44"/>
          <p:cNvSpPr/>
          <p:nvPr/>
        </p:nvSpPr>
        <p:spPr>
          <a:xfrm>
            <a:off x="1227455" y="5037455"/>
            <a:ext cx="3242945" cy="398780"/>
          </a:xfrm>
          <a:prstGeom prst="rect">
            <a:avLst/>
          </a:prstGeom>
          <a:noFill/>
          <a:ln w="9525">
            <a:noFill/>
          </a:ln>
        </p:spPr>
        <p:txBody>
          <a:bodyPr wrap="square" anchor="t">
            <a:spAutoFit/>
          </a:bodyPr>
          <a:lstStyle/>
          <a:p>
            <a:pPr indent="457200" fontAlgn="auto"/>
            <a:r>
              <a:rPr lang="zh-CN" altLang="en-US" sz="2000" b="1" dirty="0">
                <a:solidFill>
                  <a:srgbClr val="002060"/>
                </a:solidFill>
                <a:latin typeface="Calibri" panose="020F0502020204030204" pitchFamily="34" charset="0"/>
                <a:ea typeface="宋体" panose="02010600030101010101" pitchFamily="2" charset="-122"/>
              </a:rPr>
              <a:t>（美军作战指挥体制）</a:t>
            </a:r>
            <a:endParaRPr lang="zh-CN" altLang="en-US" sz="2000" b="1" dirty="0">
              <a:solidFill>
                <a:srgbClr val="002060"/>
              </a:solidFill>
              <a:latin typeface="Calibri" panose="020F0502020204030204" pitchFamily="34" charset="0"/>
              <a:ea typeface="宋体" panose="02010600030101010101" pitchFamily="2" charset="-122"/>
              <a:sym typeface="宋体" panose="02010600030101010101" pitchFamily="2" charset="-122"/>
            </a:endParaRPr>
          </a:p>
        </p:txBody>
      </p:sp>
      <p:sp>
        <p:nvSpPr>
          <p:cNvPr id="42" name="矩形 41"/>
          <p:cNvSpPr/>
          <p:nvPr/>
        </p:nvSpPr>
        <p:spPr>
          <a:xfrm>
            <a:off x="4946019" y="5179184"/>
            <a:ext cx="1451256" cy="27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太空司令部</a:t>
            </a:r>
            <a:endParaRPr lang="zh-CN" altLang="en-US" sz="100" dirty="0"/>
          </a:p>
        </p:txBody>
      </p:sp>
      <p:sp>
        <p:nvSpPr>
          <p:cNvPr id="44"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Scale>
                                      <p:cBhvr>
                                        <p:cTn id="13"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40"/>
                                        </p:tgtEl>
                                        <p:attrNameLst>
                                          <p:attrName>ppt_x</p:attrName>
                                          <p:attrName>ppt_y</p:attrName>
                                        </p:attrNameLst>
                                      </p:cBhvr>
                                    </p:animMotion>
                                    <p:animEffect filter="fade">
                                      <p:cBhvr>
                                        <p:cTn id="15"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bldLvl="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zh-CN" altLang="en-US" dirty="0"/>
              <a:t>运载火箭技术</a:t>
            </a:r>
            <a:endParaRPr lang="zh-CN" altLang="en-US" dirty="0"/>
          </a:p>
        </p:txBody>
      </p:sp>
      <p:sp>
        <p:nvSpPr>
          <p:cNvPr id="8195" name="Rectangle 3"/>
          <p:cNvSpPr>
            <a:spLocks noGrp="1" noChangeArrowheads="1"/>
          </p:cNvSpPr>
          <p:nvPr>
            <p:ph idx="1"/>
          </p:nvPr>
        </p:nvSpPr>
        <p:spPr>
          <a:xfrm>
            <a:off x="250825" y="1484313"/>
            <a:ext cx="8199438" cy="5041031"/>
          </a:xfrm>
        </p:spPr>
        <p:txBody>
          <a:bodyPr>
            <a:normAutofit lnSpcReduction="10000"/>
          </a:bodyPr>
          <a:lstStyle/>
          <a:p>
            <a:r>
              <a:rPr lang="zh-CN" altLang="en-US" dirty="0"/>
              <a:t>按使用能源分：</a:t>
            </a:r>
            <a:endParaRPr lang="zh-CN" altLang="en-US" dirty="0"/>
          </a:p>
          <a:p>
            <a:pPr lvl="1"/>
            <a:r>
              <a:rPr lang="zh-CN" altLang="en-US" dirty="0"/>
              <a:t>化学火箭</a:t>
            </a:r>
            <a:endParaRPr lang="zh-CN" altLang="en-US" dirty="0"/>
          </a:p>
          <a:p>
            <a:pPr lvl="2"/>
            <a:r>
              <a:rPr lang="zh-CN" altLang="en-US" dirty="0"/>
              <a:t>固体火箭</a:t>
            </a:r>
            <a:endParaRPr lang="zh-CN" altLang="en-US" dirty="0"/>
          </a:p>
          <a:p>
            <a:pPr lvl="2"/>
            <a:r>
              <a:rPr lang="zh-CN" altLang="en-US" dirty="0"/>
              <a:t>液体火箭</a:t>
            </a:r>
            <a:endParaRPr lang="zh-CN" altLang="en-US" dirty="0"/>
          </a:p>
          <a:p>
            <a:pPr lvl="2"/>
            <a:r>
              <a:rPr lang="zh-CN" altLang="en-US" dirty="0"/>
              <a:t>固液混合型推进剂火箭</a:t>
            </a:r>
            <a:endParaRPr lang="zh-CN" altLang="en-US" dirty="0"/>
          </a:p>
          <a:p>
            <a:pPr lvl="1"/>
            <a:r>
              <a:rPr lang="zh-CN" altLang="en-US" dirty="0"/>
              <a:t>核火箭</a:t>
            </a:r>
            <a:endParaRPr lang="zh-CN" altLang="en-US" dirty="0"/>
          </a:p>
          <a:p>
            <a:pPr lvl="1"/>
            <a:r>
              <a:rPr lang="zh-CN" altLang="en-US" dirty="0"/>
              <a:t>电火箭</a:t>
            </a:r>
            <a:endParaRPr lang="zh-CN" altLang="en-US" dirty="0"/>
          </a:p>
          <a:p>
            <a:pPr lvl="1"/>
            <a:r>
              <a:rPr lang="zh-CN" altLang="en-US" dirty="0"/>
              <a:t>光火箭</a:t>
            </a:r>
            <a:endParaRPr lang="zh-CN" altLang="en-US" dirty="0"/>
          </a:p>
          <a:p>
            <a:r>
              <a:rPr lang="zh-CN" altLang="en-US" dirty="0"/>
              <a:t>运载火箭最初均由弹道导弹改装而来</a:t>
            </a:r>
            <a:endParaRPr lang="en-US" altLang="zh-CN" dirty="0"/>
          </a:p>
          <a:p>
            <a:pPr lvl="1"/>
            <a:r>
              <a:rPr lang="zh-CN" altLang="en-US" dirty="0">
                <a:solidFill>
                  <a:schemeClr val="accent6"/>
                </a:solidFill>
              </a:rPr>
              <a:t>最早发射现代火箭的国家是德国</a:t>
            </a:r>
            <a:endParaRPr lang="zh-CN" altLang="en-US" dirty="0">
              <a:solidFill>
                <a:schemeClr val="accent6"/>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zh-CN" altLang="en-US" dirty="0"/>
              <a:t>火箭技术的发展趋势</a:t>
            </a:r>
            <a:endParaRPr lang="zh-CN" altLang="en-US" dirty="0"/>
          </a:p>
        </p:txBody>
      </p:sp>
      <p:sp>
        <p:nvSpPr>
          <p:cNvPr id="153603" name="Rectangle 3"/>
          <p:cNvSpPr>
            <a:spLocks noGrp="1" noChangeArrowheads="1"/>
          </p:cNvSpPr>
          <p:nvPr>
            <p:ph idx="1"/>
          </p:nvPr>
        </p:nvSpPr>
        <p:spPr>
          <a:xfrm>
            <a:off x="250825" y="1484313"/>
            <a:ext cx="8559800" cy="4579937"/>
          </a:xfrm>
        </p:spPr>
        <p:txBody>
          <a:bodyPr/>
          <a:lstStyle/>
          <a:p>
            <a:pPr>
              <a:lnSpc>
                <a:spcPct val="90000"/>
              </a:lnSpc>
            </a:pPr>
            <a:r>
              <a:rPr lang="zh-CN" altLang="en-US" sz="2800" dirty="0"/>
              <a:t>按适用及可靠的原则设计</a:t>
            </a:r>
            <a:endParaRPr lang="zh-CN" altLang="en-US" sz="2800" dirty="0"/>
          </a:p>
          <a:p>
            <a:pPr>
              <a:lnSpc>
                <a:spcPct val="90000"/>
              </a:lnSpc>
            </a:pPr>
            <a:r>
              <a:rPr lang="zh-CN" altLang="en-US" sz="2800" dirty="0"/>
              <a:t>研制新型火箭（现有改进</a:t>
            </a:r>
            <a:r>
              <a:rPr lang="en-US" altLang="zh-CN" sz="2800" dirty="0"/>
              <a:t>/</a:t>
            </a:r>
            <a:r>
              <a:rPr lang="zh-CN" altLang="en-US" sz="2800" dirty="0"/>
              <a:t>全新）</a:t>
            </a:r>
            <a:endParaRPr lang="zh-CN" altLang="en-US" sz="2800" dirty="0"/>
          </a:p>
          <a:p>
            <a:pPr>
              <a:lnSpc>
                <a:spcPct val="90000"/>
              </a:lnSpc>
            </a:pPr>
            <a:r>
              <a:rPr lang="zh-CN" altLang="en-US" sz="2800" dirty="0"/>
              <a:t>发展载人兼运货及运货专用的两种火箭</a:t>
            </a:r>
            <a:endParaRPr lang="zh-CN" altLang="en-US" sz="2800" dirty="0"/>
          </a:p>
          <a:p>
            <a:pPr>
              <a:lnSpc>
                <a:spcPct val="90000"/>
              </a:lnSpc>
            </a:pPr>
            <a:r>
              <a:rPr lang="zh-CN" altLang="en-US" sz="2800" dirty="0"/>
              <a:t>捆绑助推器</a:t>
            </a:r>
            <a:endParaRPr lang="zh-CN" altLang="en-US" sz="2800" dirty="0"/>
          </a:p>
          <a:p>
            <a:pPr>
              <a:lnSpc>
                <a:spcPct val="90000"/>
              </a:lnSpc>
            </a:pPr>
            <a:r>
              <a:rPr lang="zh-CN" altLang="en-US" sz="2800" dirty="0"/>
              <a:t>芯级普遍采用大推力液氢液氧发动机</a:t>
            </a:r>
            <a:endParaRPr lang="zh-CN" altLang="en-US" sz="2800" dirty="0"/>
          </a:p>
          <a:p>
            <a:pPr>
              <a:lnSpc>
                <a:spcPct val="90000"/>
              </a:lnSpc>
            </a:pPr>
            <a:r>
              <a:rPr lang="zh-CN" altLang="en-US" sz="2800" dirty="0"/>
              <a:t>固体与液体助推器并用</a:t>
            </a:r>
            <a:endParaRPr lang="zh-CN" altLang="en-US" sz="2800" dirty="0"/>
          </a:p>
          <a:p>
            <a:pPr>
              <a:lnSpc>
                <a:spcPct val="90000"/>
              </a:lnSpc>
            </a:pPr>
            <a:r>
              <a:rPr lang="zh-CN" altLang="en-US" sz="2800" dirty="0"/>
              <a:t>主要使用碳氢类燃料，淘汰有毒推进剂</a:t>
            </a:r>
            <a:endParaRPr lang="zh-CN" altLang="en-US" sz="2800" dirty="0"/>
          </a:p>
          <a:p>
            <a:pPr>
              <a:lnSpc>
                <a:spcPct val="90000"/>
              </a:lnSpc>
            </a:pPr>
            <a:r>
              <a:rPr lang="zh-CN" altLang="en-US" sz="2800" dirty="0"/>
              <a:t>助推器与芯级贵重部件重复使用</a:t>
            </a:r>
            <a:endParaRPr lang="zh-CN" altLang="en-US" sz="2800" dirty="0"/>
          </a:p>
          <a:p>
            <a:pPr>
              <a:lnSpc>
                <a:spcPct val="90000"/>
              </a:lnSpc>
            </a:pPr>
            <a:r>
              <a:rPr lang="zh-CN" altLang="en-US" sz="2800" dirty="0"/>
              <a:t>重视发展小型运载火箭（固体）</a:t>
            </a:r>
            <a:endParaRPr lang="zh-CN" altLang="en-US" sz="28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卫星</a:t>
            </a:r>
            <a:r>
              <a:rPr lang="zh-CN" altLang="en-US"/>
              <a:t>的轨道倾角与星下点轨迹</a:t>
            </a:r>
            <a:endParaRPr lang="zh-CN" altLang="en-US" dirty="0"/>
          </a:p>
        </p:txBody>
      </p:sp>
      <p:sp>
        <p:nvSpPr>
          <p:cNvPr id="3" name="文本占位符 2"/>
          <p:cNvSpPr>
            <a:spLocks noGrp="1"/>
          </p:cNvSpPr>
          <p:nvPr>
            <p:ph type="body" sz="half" idx="1"/>
          </p:nvPr>
        </p:nvSpPr>
        <p:spPr>
          <a:xfrm>
            <a:off x="179388" y="1556792"/>
            <a:ext cx="8641084" cy="1368151"/>
          </a:xfrm>
        </p:spPr>
        <p:txBody>
          <a:bodyPr>
            <a:normAutofit fontScale="77500" lnSpcReduction="20000"/>
          </a:bodyPr>
          <a:lstStyle/>
          <a:p>
            <a:r>
              <a:rPr lang="zh-CN" altLang="en-US"/>
              <a:t>轨道倾角：卫星</a:t>
            </a:r>
            <a:r>
              <a:rPr lang="zh-CN" altLang="en-US" dirty="0"/>
              <a:t>的运行平面与地球赤道平面之间</a:t>
            </a:r>
            <a:r>
              <a:rPr lang="zh-CN" altLang="en-US"/>
              <a:t>的夹角</a:t>
            </a:r>
            <a:endParaRPr lang="en-US" altLang="zh-CN"/>
          </a:p>
          <a:p>
            <a:r>
              <a:rPr lang="zh-CN" altLang="en-US"/>
              <a:t>星下点：轨道上的卫星与地心连线在地球表面上的交点</a:t>
            </a:r>
            <a:endParaRPr lang="zh-CN" altLang="en-US" dirty="0"/>
          </a:p>
        </p:txBody>
      </p:sp>
      <p:pic>
        <p:nvPicPr>
          <p:cNvPr id="5" name="Picture 7" descr="SatIncline"/>
          <p:cNvPicPr>
            <a:picLocks noGrp="1" noChangeAspect="1" noChangeArrowheads="1"/>
          </p:cNvPicPr>
          <p:nvPr>
            <p:ph sz="half" idx="2"/>
          </p:nvPr>
        </p:nvPicPr>
        <p:blipFill>
          <a:blip r:embed="rId1" cstate="print"/>
          <a:stretch>
            <a:fillRect/>
          </a:stretch>
        </p:blipFill>
        <p:spPr>
          <a:xfrm>
            <a:off x="18323" y="3068960"/>
            <a:ext cx="3270311" cy="2794629"/>
          </a:xfrm>
          <a:noFill/>
        </p:spPr>
      </p:pic>
      <p:pic>
        <p:nvPicPr>
          <p:cNvPr id="6" name="图片 5" descr="星下点轨迹.jpg"/>
          <p:cNvPicPr>
            <a:picLocks noChangeAspect="1"/>
          </p:cNvPicPr>
          <p:nvPr/>
        </p:nvPicPr>
        <p:blipFill>
          <a:blip r:embed="rId2" cstate="print"/>
          <a:stretch>
            <a:fillRect/>
          </a:stretch>
        </p:blipFill>
        <p:spPr>
          <a:xfrm>
            <a:off x="3419872" y="2731042"/>
            <a:ext cx="5724128" cy="38868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zh-CN" altLang="en-US" dirty="0"/>
              <a:t>两种特殊轨道</a:t>
            </a:r>
            <a:endParaRPr lang="zh-CN" altLang="en-US" dirty="0"/>
          </a:p>
        </p:txBody>
      </p:sp>
      <p:sp>
        <p:nvSpPr>
          <p:cNvPr id="181251" name="Rectangle 3"/>
          <p:cNvSpPr>
            <a:spLocks noGrp="1" noChangeArrowheads="1"/>
          </p:cNvSpPr>
          <p:nvPr>
            <p:ph idx="1"/>
          </p:nvPr>
        </p:nvSpPr>
        <p:spPr>
          <a:xfrm>
            <a:off x="179388" y="1484312"/>
            <a:ext cx="8713787" cy="5041031"/>
          </a:xfrm>
        </p:spPr>
        <p:txBody>
          <a:bodyPr>
            <a:normAutofit/>
          </a:bodyPr>
          <a:lstStyle/>
          <a:p>
            <a:r>
              <a:rPr lang="zh-CN" altLang="en-US" dirty="0"/>
              <a:t>地球同步轨道</a:t>
            </a:r>
            <a:r>
              <a:rPr lang="en-US" altLang="zh-CN" dirty="0"/>
              <a:t>(GEO)</a:t>
            </a:r>
            <a:endParaRPr lang="en-US" altLang="zh-CN" dirty="0"/>
          </a:p>
          <a:p>
            <a:pPr lvl="1"/>
            <a:r>
              <a:rPr lang="zh-CN" altLang="en-US" dirty="0"/>
              <a:t>位于赤道轨道，高度</a:t>
            </a:r>
            <a:r>
              <a:rPr lang="en-US" altLang="zh-CN" dirty="0"/>
              <a:t>35786</a:t>
            </a:r>
            <a:r>
              <a:rPr lang="zh-CN" altLang="en-US" dirty="0"/>
              <a:t>千米</a:t>
            </a:r>
            <a:endParaRPr lang="en-US" altLang="zh-CN" dirty="0"/>
          </a:p>
          <a:p>
            <a:pPr lvl="1"/>
            <a:r>
              <a:rPr lang="zh-CN" altLang="en-US" dirty="0"/>
              <a:t>可能运行于该轨道的军用卫星有：</a:t>
            </a:r>
            <a:endParaRPr lang="en-US" altLang="zh-CN" dirty="0"/>
          </a:p>
          <a:p>
            <a:pPr lvl="2"/>
            <a:r>
              <a:rPr lang="zh-CN" altLang="en-US" dirty="0"/>
              <a:t>通信卫星、电子侦察卫星、气象卫星、导航卫星</a:t>
            </a:r>
            <a:r>
              <a:rPr lang="zh-CN" altLang="en-US" sz="1800" dirty="0"/>
              <a:t>（</a:t>
            </a:r>
            <a:r>
              <a:rPr lang="zh-CN" altLang="en-US" sz="1800"/>
              <a:t>北斗），</a:t>
            </a:r>
            <a:r>
              <a:rPr lang="zh-CN" altLang="en-US"/>
              <a:t>成像侦察卫星（目前仅中国高分四号）</a:t>
            </a:r>
            <a:endParaRPr lang="zh-CN" altLang="en-US" dirty="0"/>
          </a:p>
          <a:p>
            <a:r>
              <a:rPr lang="zh-CN" altLang="en-US" dirty="0"/>
              <a:t>太阳同步轨道</a:t>
            </a:r>
            <a:r>
              <a:rPr lang="en-US" altLang="zh-CN" dirty="0"/>
              <a:t>(SSO)</a:t>
            </a:r>
            <a:endParaRPr lang="en-US" altLang="zh-CN" dirty="0"/>
          </a:p>
          <a:p>
            <a:pPr lvl="1"/>
            <a:r>
              <a:rPr lang="zh-CN" altLang="en-US" dirty="0"/>
              <a:t>一种逆行轨道，卫星的轨道平面绕地球自转轴的旋转方向、角速度与地球绕太阳公转的方向和角速度相同</a:t>
            </a:r>
            <a:endParaRPr lang="zh-CN"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zh-CN" altLang="en-US" dirty="0"/>
              <a:t>军用卫星</a:t>
            </a:r>
            <a:endParaRPr lang="zh-CN" altLang="en-US" dirty="0"/>
          </a:p>
        </p:txBody>
      </p:sp>
      <p:sp>
        <p:nvSpPr>
          <p:cNvPr id="179203" name="Rectangle 3"/>
          <p:cNvSpPr>
            <a:spLocks noGrp="1" noChangeArrowheads="1"/>
          </p:cNvSpPr>
          <p:nvPr>
            <p:ph idx="1"/>
          </p:nvPr>
        </p:nvSpPr>
        <p:spPr/>
        <p:txBody>
          <a:bodyPr/>
          <a:lstStyle/>
          <a:p>
            <a:r>
              <a:rPr lang="zh-CN" altLang="en-US"/>
              <a:t>含义：以军事意图为目的的各种环绕地球运行的无人航天器的总称。</a:t>
            </a:r>
            <a:endParaRPr lang="zh-CN" altLang="en-US"/>
          </a:p>
          <a:p>
            <a:r>
              <a:rPr lang="zh-CN" altLang="en-US"/>
              <a:t>按用途分类：</a:t>
            </a:r>
            <a:endParaRPr lang="zh-CN" altLang="en-US"/>
          </a:p>
          <a:p>
            <a:pPr lvl="2"/>
            <a:r>
              <a:rPr lang="zh-CN" altLang="en-US" sz="2800"/>
              <a:t>军事侦察卫星</a:t>
            </a:r>
            <a:endParaRPr lang="zh-CN" altLang="en-US" sz="2800"/>
          </a:p>
          <a:p>
            <a:pPr lvl="2"/>
            <a:r>
              <a:rPr lang="zh-CN" altLang="en-US" sz="2800"/>
              <a:t>军用通信卫星</a:t>
            </a:r>
            <a:endParaRPr lang="zh-CN" altLang="en-US" sz="2800"/>
          </a:p>
          <a:p>
            <a:pPr lvl="2"/>
            <a:r>
              <a:rPr lang="zh-CN" altLang="en-US" sz="2800"/>
              <a:t>军用导航卫星</a:t>
            </a:r>
            <a:endParaRPr lang="zh-CN" altLang="en-US" sz="2800"/>
          </a:p>
          <a:p>
            <a:pPr lvl="2"/>
            <a:r>
              <a:rPr lang="zh-CN" altLang="en-US" sz="2800"/>
              <a:t>军事测地卫星</a:t>
            </a:r>
            <a:endParaRPr lang="zh-CN" altLang="en-US" sz="2800"/>
          </a:p>
          <a:p>
            <a:pPr lvl="2"/>
            <a:r>
              <a:rPr lang="zh-CN" altLang="en-US" sz="2800"/>
              <a:t>军事气象卫星</a:t>
            </a:r>
            <a:endParaRPr lang="zh-CN" altLang="en-US" sz="2800"/>
          </a:p>
          <a:p>
            <a:pPr lvl="2"/>
            <a:r>
              <a:rPr lang="zh-CN" altLang="en-US" sz="2800"/>
              <a:t>反卫星卫星</a:t>
            </a:r>
            <a:endParaRPr lang="zh-CN" altLang="en-US" sz="28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zh-CN" altLang="en-US" dirty="0"/>
              <a:t>侦察卫星</a:t>
            </a:r>
            <a:endParaRPr lang="zh-CN" altLang="en-US" dirty="0"/>
          </a:p>
        </p:txBody>
      </p:sp>
      <p:sp>
        <p:nvSpPr>
          <p:cNvPr id="180227" name="Rectangle 3"/>
          <p:cNvSpPr>
            <a:spLocks noGrp="1" noChangeArrowheads="1"/>
          </p:cNvSpPr>
          <p:nvPr>
            <p:ph idx="1"/>
          </p:nvPr>
        </p:nvSpPr>
        <p:spPr/>
        <p:txBody>
          <a:bodyPr/>
          <a:lstStyle/>
          <a:p>
            <a:r>
              <a:rPr lang="zh-CN" altLang="en-US"/>
              <a:t>目的：获取各种军事情报</a:t>
            </a:r>
            <a:endParaRPr lang="zh-CN" altLang="en-US"/>
          </a:p>
          <a:p>
            <a:r>
              <a:rPr lang="zh-CN" altLang="en-US"/>
              <a:t>特点：速度快、范围广、限制少、生存能力强等</a:t>
            </a:r>
            <a:endParaRPr lang="zh-CN" altLang="en-US"/>
          </a:p>
          <a:p>
            <a:r>
              <a:rPr lang="zh-CN" altLang="en-US"/>
              <a:t>类别：</a:t>
            </a:r>
            <a:endParaRPr lang="zh-CN" altLang="en-US"/>
          </a:p>
          <a:p>
            <a:pPr lvl="1"/>
            <a:r>
              <a:rPr lang="zh-CN" altLang="en-US"/>
              <a:t>成像侦察卫星</a:t>
            </a:r>
            <a:endParaRPr lang="zh-CN" altLang="en-US"/>
          </a:p>
          <a:p>
            <a:pPr lvl="1"/>
            <a:r>
              <a:rPr lang="zh-CN" altLang="en-US"/>
              <a:t>电子侦察卫星</a:t>
            </a:r>
            <a:endParaRPr lang="zh-CN" altLang="en-US"/>
          </a:p>
          <a:p>
            <a:pPr lvl="1"/>
            <a:r>
              <a:rPr lang="zh-CN" altLang="en-US"/>
              <a:t>导弹预警卫星</a:t>
            </a:r>
            <a:endParaRPr lang="zh-CN" altLang="en-US"/>
          </a:p>
          <a:p>
            <a:pPr lvl="1"/>
            <a:r>
              <a:rPr lang="zh-CN" altLang="en-US"/>
              <a:t>海洋监视卫星</a:t>
            </a:r>
            <a:endParaRPr lang="zh-CN" altLang="en-US"/>
          </a:p>
          <a:p>
            <a:pPr lvl="1"/>
            <a:r>
              <a:rPr lang="zh-CN" altLang="en-US"/>
              <a:t>核爆炸监视卫星</a:t>
            </a:r>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dirty="0"/>
              <a:t>成像侦察卫星</a:t>
            </a:r>
            <a:endParaRPr lang="zh-CN" altLang="en-US" dirty="0"/>
          </a:p>
        </p:txBody>
      </p:sp>
      <p:sp>
        <p:nvSpPr>
          <p:cNvPr id="27651" name="Rectangle 3"/>
          <p:cNvSpPr>
            <a:spLocks noGrp="1" noChangeArrowheads="1"/>
          </p:cNvSpPr>
          <p:nvPr>
            <p:ph type="body" sz="half" idx="1"/>
          </p:nvPr>
        </p:nvSpPr>
        <p:spPr>
          <a:xfrm>
            <a:off x="250825" y="1484312"/>
            <a:ext cx="8713788" cy="5041031"/>
          </a:xfrm>
        </p:spPr>
        <p:txBody>
          <a:bodyPr>
            <a:normAutofit fontScale="92500" lnSpcReduction="10000"/>
          </a:bodyPr>
          <a:lstStyle/>
          <a:p>
            <a:r>
              <a:rPr lang="zh-CN" altLang="en-US" dirty="0"/>
              <a:t>从空间获取军事情报的主要手段</a:t>
            </a:r>
            <a:endParaRPr lang="zh-CN" altLang="en-US" dirty="0"/>
          </a:p>
          <a:p>
            <a:r>
              <a:rPr lang="zh-CN" altLang="en-US" dirty="0"/>
              <a:t>按原理：分</a:t>
            </a:r>
            <a:r>
              <a:rPr lang="zh-CN" altLang="en-US" dirty="0">
                <a:solidFill>
                  <a:srgbClr val="FF3300"/>
                </a:solidFill>
              </a:rPr>
              <a:t>光学成像</a:t>
            </a:r>
            <a:r>
              <a:rPr lang="zh-CN" altLang="en-US" dirty="0"/>
              <a:t>与</a:t>
            </a:r>
            <a:r>
              <a:rPr lang="zh-CN" altLang="en-US" dirty="0">
                <a:solidFill>
                  <a:srgbClr val="FF3300"/>
                </a:solidFill>
              </a:rPr>
              <a:t>雷达成像卫星</a:t>
            </a:r>
            <a:r>
              <a:rPr lang="zh-CN" altLang="en-US" dirty="0"/>
              <a:t>两大类</a:t>
            </a:r>
            <a:endParaRPr lang="zh-CN" altLang="en-US" dirty="0"/>
          </a:p>
          <a:p>
            <a:r>
              <a:rPr lang="zh-CN" altLang="en-US" dirty="0"/>
              <a:t>按用途：分</a:t>
            </a:r>
            <a:r>
              <a:rPr lang="zh-CN" altLang="en-US" dirty="0">
                <a:solidFill>
                  <a:srgbClr val="FF3300"/>
                </a:solidFill>
              </a:rPr>
              <a:t>普查型</a:t>
            </a:r>
            <a:r>
              <a:rPr lang="zh-CN" altLang="en-US" dirty="0"/>
              <a:t>与</a:t>
            </a:r>
            <a:r>
              <a:rPr lang="zh-CN" altLang="en-US" dirty="0">
                <a:solidFill>
                  <a:srgbClr val="FF3300"/>
                </a:solidFill>
              </a:rPr>
              <a:t>详查型</a:t>
            </a:r>
            <a:r>
              <a:rPr lang="zh-CN" altLang="en-US" dirty="0"/>
              <a:t>两类</a:t>
            </a:r>
            <a:endParaRPr lang="zh-CN" altLang="en-US" dirty="0"/>
          </a:p>
          <a:p>
            <a:r>
              <a:rPr lang="zh-CN" altLang="en-US" dirty="0"/>
              <a:t>卫星地面分辨力</a:t>
            </a:r>
            <a:r>
              <a:rPr lang="en-US" altLang="zh-CN" dirty="0"/>
              <a:t>S</a:t>
            </a:r>
            <a:r>
              <a:rPr lang="zh-CN" altLang="en-US" dirty="0"/>
              <a:t>：</a:t>
            </a:r>
            <a:endParaRPr lang="zh-CN" altLang="en-US" dirty="0"/>
          </a:p>
          <a:p>
            <a:pPr lvl="1"/>
            <a:r>
              <a:rPr lang="en-US" altLang="zh-CN" dirty="0"/>
              <a:t>H</a:t>
            </a:r>
            <a:r>
              <a:rPr lang="en-US" altLang="zh-CN" dirty="0">
                <a:latin typeface="微软雅黑" panose="020B0503020204020204" pitchFamily="34" charset="-122"/>
              </a:rPr>
              <a:t>——</a:t>
            </a:r>
            <a:r>
              <a:rPr lang="zh-CN" altLang="en-US" dirty="0"/>
              <a:t>卫星轨道高度</a:t>
            </a:r>
            <a:r>
              <a:rPr lang="en-US" altLang="zh-CN" dirty="0"/>
              <a:t>(m)</a:t>
            </a:r>
            <a:endParaRPr lang="en-US" altLang="zh-CN" dirty="0"/>
          </a:p>
          <a:p>
            <a:pPr lvl="1"/>
            <a:r>
              <a:rPr lang="en-US" altLang="zh-CN" dirty="0"/>
              <a:t>F</a:t>
            </a:r>
            <a:r>
              <a:rPr lang="en-US" altLang="zh-CN" dirty="0">
                <a:latin typeface="微软雅黑" panose="020B0503020204020204" pitchFamily="34" charset="-122"/>
              </a:rPr>
              <a:t>——</a:t>
            </a:r>
            <a:r>
              <a:rPr lang="zh-CN" altLang="en-US" dirty="0"/>
              <a:t>相机焦距</a:t>
            </a:r>
            <a:r>
              <a:rPr lang="en-US" altLang="zh-CN" dirty="0"/>
              <a:t>(m)</a:t>
            </a:r>
            <a:endParaRPr lang="en-US" altLang="zh-CN" dirty="0"/>
          </a:p>
          <a:p>
            <a:pPr lvl="1"/>
            <a:r>
              <a:rPr lang="en-US" altLang="zh-CN" dirty="0"/>
              <a:t>R</a:t>
            </a:r>
            <a:r>
              <a:rPr lang="en-US" altLang="zh-CN" dirty="0">
                <a:latin typeface="微软雅黑" panose="020B0503020204020204" pitchFamily="34" charset="-122"/>
              </a:rPr>
              <a:t>——</a:t>
            </a:r>
            <a:r>
              <a:rPr lang="zh-CN" altLang="en-US" dirty="0"/>
              <a:t>照相系统分辨力</a:t>
            </a:r>
            <a:r>
              <a:rPr lang="en-US" altLang="zh-CN" dirty="0"/>
              <a:t>(</a:t>
            </a:r>
            <a:r>
              <a:rPr lang="zh-CN" altLang="en-US" dirty="0"/>
              <a:t>线对</a:t>
            </a:r>
            <a:r>
              <a:rPr lang="en-US" altLang="zh-CN" dirty="0"/>
              <a:t>/mm)</a:t>
            </a:r>
            <a:endParaRPr lang="en-US" altLang="zh-CN" dirty="0"/>
          </a:p>
          <a:p>
            <a:r>
              <a:rPr lang="zh-CN" altLang="en-US" dirty="0"/>
              <a:t>目前最高分辨率：光学</a:t>
            </a:r>
            <a:r>
              <a:rPr lang="en-US" altLang="zh-CN" dirty="0"/>
              <a:t>0.1m</a:t>
            </a:r>
            <a:r>
              <a:rPr lang="zh-CN" altLang="en-US" dirty="0"/>
              <a:t>，雷达</a:t>
            </a:r>
            <a:r>
              <a:rPr lang="en-US" altLang="zh-CN" dirty="0"/>
              <a:t>0.3m</a:t>
            </a:r>
            <a:endParaRPr lang="en-US" altLang="zh-CN" dirty="0"/>
          </a:p>
          <a:p>
            <a:pPr lvl="1"/>
            <a:r>
              <a:rPr lang="zh-CN" altLang="en-US" dirty="0">
                <a:solidFill>
                  <a:schemeClr val="accent6"/>
                </a:solidFill>
              </a:rPr>
              <a:t>美国的 </a:t>
            </a:r>
            <a:r>
              <a:rPr lang="en-US" altLang="zh-CN" dirty="0">
                <a:solidFill>
                  <a:schemeClr val="accent6"/>
                </a:solidFill>
              </a:rPr>
              <a:t>Keyhole</a:t>
            </a:r>
            <a:r>
              <a:rPr lang="zh-CN" altLang="en-US" dirty="0">
                <a:solidFill>
                  <a:schemeClr val="accent6"/>
                </a:solidFill>
              </a:rPr>
              <a:t>（锁眼）是光学成像侦察卫星，</a:t>
            </a:r>
            <a:br>
              <a:rPr lang="en-US" altLang="zh-CN" dirty="0">
                <a:solidFill>
                  <a:schemeClr val="accent6"/>
                </a:solidFill>
              </a:rPr>
            </a:br>
            <a:r>
              <a:rPr lang="en-US" altLang="zh-CN" dirty="0">
                <a:solidFill>
                  <a:schemeClr val="accent6"/>
                </a:solidFill>
              </a:rPr>
              <a:t>Lacrosse</a:t>
            </a:r>
            <a:r>
              <a:rPr lang="zh-CN" altLang="en-US" dirty="0">
                <a:solidFill>
                  <a:schemeClr val="accent6"/>
                </a:solidFill>
              </a:rPr>
              <a:t>（长曲棍球）是雷达成像侦察卫星</a:t>
            </a:r>
            <a:endParaRPr lang="en-US" altLang="zh-CN" dirty="0">
              <a:solidFill>
                <a:schemeClr val="accent6"/>
              </a:solidFill>
            </a:endParaRPr>
          </a:p>
        </p:txBody>
      </p:sp>
      <p:graphicFrame>
        <p:nvGraphicFramePr>
          <p:cNvPr id="27652" name="Object 4"/>
          <p:cNvGraphicFramePr>
            <a:graphicFrameLocks noGrp="1" noChangeAspect="1"/>
          </p:cNvGraphicFramePr>
          <p:nvPr>
            <p:ph sz="half" idx="2"/>
          </p:nvPr>
        </p:nvGraphicFramePr>
        <p:xfrm>
          <a:off x="5580063" y="3448050"/>
          <a:ext cx="2422525" cy="863600"/>
        </p:xfrm>
        <a:graphic>
          <a:graphicData uri="http://schemas.openxmlformats.org/presentationml/2006/ole">
            <mc:AlternateContent xmlns:mc="http://schemas.openxmlformats.org/markup-compatibility/2006">
              <mc:Choice xmlns:v="urn:schemas-microsoft-com:vml" Requires="v">
                <p:oleObj spid="_x0000_s2" name="公式" r:id="rId1" imgW="1104900" imgH="393700" progId="Equation.3">
                  <p:embed/>
                </p:oleObj>
              </mc:Choice>
              <mc:Fallback>
                <p:oleObj name="公式" r:id="rId1" imgW="1104900" imgH="393700" progId="Equation.3">
                  <p:embed/>
                  <p:pic>
                    <p:nvPicPr>
                      <p:cNvPr id="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3448050"/>
                        <a:ext cx="242252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dirty="0"/>
              <a:t>光学与雷达成像侦察卫星比较</a:t>
            </a:r>
            <a:endParaRPr lang="zh-CN" altLang="en-US" dirty="0"/>
          </a:p>
        </p:txBody>
      </p:sp>
      <p:graphicFrame>
        <p:nvGraphicFramePr>
          <p:cNvPr id="4" name="内容占位符 3"/>
          <p:cNvGraphicFramePr>
            <a:graphicFrameLocks noGrp="1"/>
          </p:cNvGraphicFramePr>
          <p:nvPr>
            <p:ph idx="1"/>
          </p:nvPr>
        </p:nvGraphicFramePr>
        <p:xfrm>
          <a:off x="179388" y="1484313"/>
          <a:ext cx="8713788" cy="3897678"/>
        </p:xfrm>
        <a:graphic>
          <a:graphicData uri="http://schemas.openxmlformats.org/drawingml/2006/table">
            <a:tbl>
              <a:tblPr firstRow="1" bandRow="1">
                <a:tableStyleId>{5C22544A-7EE6-4342-B048-85BDC9FD1C3A}</a:tableStyleId>
              </a:tblPr>
              <a:tblGrid>
                <a:gridCol w="2904596"/>
                <a:gridCol w="2904596"/>
                <a:gridCol w="2904596"/>
              </a:tblGrid>
              <a:tr h="667895">
                <a:tc>
                  <a:txBody>
                    <a:bodyPr/>
                    <a:lstStyle/>
                    <a:p>
                      <a:pPr algn="ctr"/>
                      <a:r>
                        <a:rPr lang="zh-CN" altLang="en-US" sz="3200" dirty="0">
                          <a:solidFill>
                            <a:schemeClr val="accent2"/>
                          </a:solidFill>
                        </a:rPr>
                        <a:t>项目</a:t>
                      </a:r>
                      <a:endParaRPr lang="zh-CN" altLang="en-US" sz="3200" dirty="0">
                        <a:solidFill>
                          <a:schemeClr val="accent2"/>
                        </a:solidFill>
                      </a:endParaRPr>
                    </a:p>
                  </a:txBody>
                  <a:tcPr anchor="ctr"/>
                </a:tc>
                <a:tc>
                  <a:txBody>
                    <a:bodyPr/>
                    <a:lstStyle/>
                    <a:p>
                      <a:pPr algn="ctr"/>
                      <a:r>
                        <a:rPr lang="zh-CN" altLang="en-US" sz="3200" dirty="0">
                          <a:solidFill>
                            <a:schemeClr val="accent2"/>
                          </a:solidFill>
                        </a:rPr>
                        <a:t>光学成像</a:t>
                      </a:r>
                      <a:endParaRPr lang="zh-CN" altLang="en-US" sz="3200" dirty="0">
                        <a:solidFill>
                          <a:schemeClr val="accent2"/>
                        </a:solidFill>
                      </a:endParaRPr>
                    </a:p>
                  </a:txBody>
                  <a:tcPr anchor="ctr"/>
                </a:tc>
                <a:tc>
                  <a:txBody>
                    <a:bodyPr/>
                    <a:lstStyle/>
                    <a:p>
                      <a:pPr algn="ctr"/>
                      <a:r>
                        <a:rPr lang="zh-CN" altLang="en-US" sz="3200" dirty="0">
                          <a:solidFill>
                            <a:schemeClr val="accent2"/>
                          </a:solidFill>
                        </a:rPr>
                        <a:t>雷达成像</a:t>
                      </a:r>
                      <a:endParaRPr lang="zh-CN" altLang="en-US" sz="3200" dirty="0">
                        <a:solidFill>
                          <a:schemeClr val="accent2"/>
                        </a:solidFill>
                      </a:endParaRPr>
                    </a:p>
                  </a:txBody>
                  <a:tcPr anchor="ctr"/>
                </a:tc>
              </a:tr>
              <a:tr h="1089723">
                <a:tc>
                  <a:txBody>
                    <a:bodyPr/>
                    <a:lstStyle/>
                    <a:p>
                      <a:pPr algn="ctr"/>
                      <a:r>
                        <a:rPr lang="zh-CN" altLang="en-US" sz="2800" dirty="0"/>
                        <a:t>分辨力</a:t>
                      </a:r>
                      <a:endParaRPr lang="zh-CN" altLang="en-US" sz="2800" dirty="0"/>
                    </a:p>
                  </a:txBody>
                  <a:tcPr anchor="ctr"/>
                </a:tc>
                <a:tc>
                  <a:txBody>
                    <a:bodyPr/>
                    <a:lstStyle/>
                    <a:p>
                      <a:pPr algn="ctr"/>
                      <a:r>
                        <a:rPr lang="zh-CN" altLang="en-US" sz="2800" dirty="0"/>
                        <a:t>较高</a:t>
                      </a:r>
                      <a:endParaRPr lang="en-US" altLang="zh-CN" sz="2800" dirty="0"/>
                    </a:p>
                    <a:p>
                      <a:pPr algn="ctr"/>
                      <a:r>
                        <a:rPr lang="zh-CN" altLang="en-US" sz="2800" dirty="0"/>
                        <a:t>（最高</a:t>
                      </a:r>
                      <a:r>
                        <a:rPr lang="en-US" altLang="zh-CN" sz="2800" dirty="0"/>
                        <a:t>0.1m</a:t>
                      </a:r>
                      <a:r>
                        <a:rPr lang="zh-CN" altLang="en-US" sz="2800" dirty="0"/>
                        <a:t>）</a:t>
                      </a:r>
                      <a:endParaRPr lang="zh-CN" altLang="en-US" sz="2800" dirty="0"/>
                    </a:p>
                  </a:txBody>
                  <a:tcPr anchor="ctr"/>
                </a:tc>
                <a:tc>
                  <a:txBody>
                    <a:bodyPr/>
                    <a:lstStyle/>
                    <a:p>
                      <a:pPr algn="ctr"/>
                      <a:r>
                        <a:rPr lang="zh-CN" altLang="en-US" sz="2800" dirty="0"/>
                        <a:t>较低</a:t>
                      </a:r>
                      <a:endParaRPr lang="en-US" altLang="zh-CN" sz="2800" dirty="0"/>
                    </a:p>
                    <a:p>
                      <a:pPr algn="ctr"/>
                      <a:r>
                        <a:rPr lang="zh-CN" altLang="en-US" sz="2800" dirty="0"/>
                        <a:t>（最高</a:t>
                      </a:r>
                      <a:r>
                        <a:rPr lang="en-US" altLang="zh-CN" sz="2800" dirty="0"/>
                        <a:t>0.3m</a:t>
                      </a:r>
                      <a:r>
                        <a:rPr lang="zh-CN" altLang="en-US" sz="2800" dirty="0"/>
                        <a:t>）</a:t>
                      </a:r>
                      <a:endParaRPr lang="zh-CN" altLang="en-US" sz="2800" dirty="0"/>
                    </a:p>
                  </a:txBody>
                  <a:tcPr anchor="ctr"/>
                </a:tc>
              </a:tr>
              <a:tr h="597590">
                <a:tc>
                  <a:txBody>
                    <a:bodyPr/>
                    <a:lstStyle/>
                    <a:p>
                      <a:pPr algn="ctr"/>
                      <a:r>
                        <a:rPr lang="zh-CN" altLang="en-US" sz="2800" dirty="0"/>
                        <a:t>易受天气影响</a:t>
                      </a:r>
                      <a:endParaRPr lang="zh-CN" altLang="en-US" sz="2800" dirty="0"/>
                    </a:p>
                  </a:txBody>
                  <a:tcPr anchor="ctr"/>
                </a:tc>
                <a:tc>
                  <a:txBody>
                    <a:bodyPr/>
                    <a:lstStyle/>
                    <a:p>
                      <a:pPr algn="ctr"/>
                      <a:r>
                        <a:rPr lang="zh-CN" altLang="en-US" sz="2800" dirty="0"/>
                        <a:t>是</a:t>
                      </a:r>
                      <a:endParaRPr lang="zh-CN" altLang="en-US" sz="2800" dirty="0"/>
                    </a:p>
                  </a:txBody>
                  <a:tcPr anchor="ctr"/>
                </a:tc>
                <a:tc>
                  <a:txBody>
                    <a:bodyPr/>
                    <a:lstStyle/>
                    <a:p>
                      <a:pPr algn="ctr"/>
                      <a:r>
                        <a:rPr lang="zh-CN" altLang="en-US" sz="2800" dirty="0"/>
                        <a:t>否</a:t>
                      </a:r>
                      <a:endParaRPr lang="zh-CN" altLang="en-US" sz="2800" dirty="0"/>
                    </a:p>
                  </a:txBody>
                  <a:tcPr anchor="ctr"/>
                </a:tc>
              </a:tr>
              <a:tr h="597590">
                <a:tc>
                  <a:txBody>
                    <a:bodyPr/>
                    <a:lstStyle/>
                    <a:p>
                      <a:pPr algn="ctr"/>
                      <a:r>
                        <a:rPr lang="zh-CN" altLang="en-US" sz="2800" dirty="0"/>
                        <a:t>识别伪装能力</a:t>
                      </a:r>
                      <a:endParaRPr lang="zh-CN" altLang="en-US" sz="2800" dirty="0"/>
                    </a:p>
                  </a:txBody>
                  <a:tcPr anchor="ctr"/>
                </a:tc>
                <a:tc>
                  <a:txBody>
                    <a:bodyPr/>
                    <a:lstStyle/>
                    <a:p>
                      <a:pPr algn="ctr"/>
                      <a:r>
                        <a:rPr lang="zh-CN" altLang="en-US" sz="2800" dirty="0"/>
                        <a:t>差</a:t>
                      </a:r>
                      <a:endParaRPr lang="zh-CN" altLang="en-US" sz="2800" dirty="0"/>
                    </a:p>
                  </a:txBody>
                  <a:tcPr anchor="ctr"/>
                </a:tc>
                <a:tc>
                  <a:txBody>
                    <a:bodyPr/>
                    <a:lstStyle/>
                    <a:p>
                      <a:pPr algn="ctr"/>
                      <a:r>
                        <a:rPr lang="zh-CN" altLang="en-US" sz="2800" dirty="0"/>
                        <a:t>较好</a:t>
                      </a:r>
                      <a:endParaRPr lang="zh-CN" altLang="en-US" sz="2800" dirty="0"/>
                    </a:p>
                  </a:txBody>
                  <a:tcPr anchor="ctr"/>
                </a:tc>
              </a:tr>
              <a:tr h="597590">
                <a:tc>
                  <a:txBody>
                    <a:bodyPr/>
                    <a:lstStyle/>
                    <a:p>
                      <a:pPr algn="ctr"/>
                      <a:r>
                        <a:rPr lang="zh-CN" altLang="en-US" sz="2800" dirty="0"/>
                        <a:t>代表卫星</a:t>
                      </a:r>
                      <a:endParaRPr lang="zh-CN" altLang="en-US" sz="2800" dirty="0"/>
                    </a:p>
                  </a:txBody>
                  <a:tcPr anchor="ctr"/>
                </a:tc>
                <a:tc>
                  <a:txBody>
                    <a:bodyPr/>
                    <a:lstStyle/>
                    <a:p>
                      <a:pPr algn="ctr"/>
                      <a:r>
                        <a:rPr lang="zh-CN" altLang="en-US" sz="2800" dirty="0"/>
                        <a:t>锁眼</a:t>
                      </a:r>
                      <a:endParaRPr lang="en-US" altLang="zh-CN" sz="2800" dirty="0"/>
                    </a:p>
                    <a:p>
                      <a:pPr algn="ctr"/>
                      <a:r>
                        <a:rPr lang="en-US" altLang="zh-CN" sz="2800" dirty="0"/>
                        <a:t>(Keyhole</a:t>
                      </a:r>
                      <a:r>
                        <a:rPr lang="zh-CN" altLang="en-US" sz="2800" dirty="0"/>
                        <a:t>）</a:t>
                      </a:r>
                      <a:endParaRPr lang="zh-CN" altLang="en-US" sz="2800" dirty="0"/>
                    </a:p>
                  </a:txBody>
                  <a:tcPr anchor="ctr"/>
                </a:tc>
                <a:tc>
                  <a:txBody>
                    <a:bodyPr/>
                    <a:lstStyle/>
                    <a:p>
                      <a:pPr algn="ctr"/>
                      <a:r>
                        <a:rPr lang="zh-CN" altLang="en-US" sz="2800" dirty="0"/>
                        <a:t>长曲棍球</a:t>
                      </a:r>
                      <a:endParaRPr lang="en-US" altLang="zh-CN" sz="2800" dirty="0"/>
                    </a:p>
                    <a:p>
                      <a:pPr algn="ctr"/>
                      <a:r>
                        <a:rPr lang="en-US" altLang="zh-CN" sz="2800" dirty="0"/>
                        <a:t>(Lacrosse)</a:t>
                      </a:r>
                      <a:endParaRPr lang="zh-CN" altLang="en-US" sz="2800" dirty="0"/>
                    </a:p>
                  </a:txBody>
                  <a:tcPr anchor="ctr"/>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t>成像侦察卫星</a:t>
            </a:r>
            <a:endParaRPr lang="zh-CN" altLang="en-US" dirty="0"/>
          </a:p>
        </p:txBody>
      </p:sp>
      <p:sp>
        <p:nvSpPr>
          <p:cNvPr id="29699" name="Rectangle 3"/>
          <p:cNvSpPr>
            <a:spLocks noGrp="1" noChangeArrowheads="1"/>
          </p:cNvSpPr>
          <p:nvPr>
            <p:ph idx="1"/>
          </p:nvPr>
        </p:nvSpPr>
        <p:spPr>
          <a:xfrm>
            <a:off x="250825" y="1484313"/>
            <a:ext cx="8642350" cy="4824412"/>
          </a:xfrm>
        </p:spPr>
        <p:txBody>
          <a:bodyPr/>
          <a:lstStyle/>
          <a:p>
            <a:r>
              <a:rPr lang="zh-CN" altLang="en-US"/>
              <a:t>局限性：</a:t>
            </a:r>
            <a:endParaRPr lang="zh-CN" altLang="en-US"/>
          </a:p>
          <a:p>
            <a:pPr lvl="1"/>
            <a:r>
              <a:rPr lang="zh-CN" altLang="en-US"/>
              <a:t>只能沿预定轨道飞行，无法跟踪运动目标</a:t>
            </a:r>
            <a:endParaRPr lang="zh-CN" altLang="en-US"/>
          </a:p>
          <a:p>
            <a:pPr lvl="1"/>
            <a:r>
              <a:rPr lang="zh-CN" altLang="en-US"/>
              <a:t>获得的情报在时间上不连续</a:t>
            </a:r>
            <a:endParaRPr lang="zh-CN" altLang="en-US"/>
          </a:p>
          <a:p>
            <a:pPr lvl="1"/>
            <a:r>
              <a:rPr lang="zh-CN" altLang="en-US"/>
              <a:t>照相侦察卫星受气象影响较大，夜间侦察效果差</a:t>
            </a:r>
            <a:endParaRPr lang="zh-CN" altLang="en-US"/>
          </a:p>
          <a:p>
            <a:pPr lvl="1"/>
            <a:r>
              <a:rPr lang="zh-CN" altLang="en-US"/>
              <a:t>存在侦察空白</a:t>
            </a:r>
            <a:endParaRPr lang="zh-CN" altLang="en-US"/>
          </a:p>
          <a:p>
            <a:pPr lvl="1"/>
            <a:r>
              <a:rPr lang="zh-CN" altLang="en-US"/>
              <a:t>回收侦察照片技术较复杂</a:t>
            </a:r>
            <a:r>
              <a:rPr lang="zh-CN" altLang="en-US" sz="2000"/>
              <a:t>（电子成像方式可避免此问题）</a:t>
            </a:r>
            <a:endParaRPr lang="zh-CN" altLang="en-US" sz="20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zh-CN" altLang="en-US" dirty="0"/>
              <a:t>电子侦察卫星</a:t>
            </a:r>
            <a:endParaRPr lang="zh-CN" altLang="en-US" dirty="0"/>
          </a:p>
        </p:txBody>
      </p:sp>
      <p:sp>
        <p:nvSpPr>
          <p:cNvPr id="39939" name="Rectangle 3"/>
          <p:cNvSpPr>
            <a:spLocks noGrp="1" noChangeArrowheads="1"/>
          </p:cNvSpPr>
          <p:nvPr>
            <p:ph idx="1"/>
          </p:nvPr>
        </p:nvSpPr>
        <p:spPr>
          <a:xfrm>
            <a:off x="250825" y="1484313"/>
            <a:ext cx="8199438" cy="4114800"/>
          </a:xfrm>
        </p:spPr>
        <p:txBody>
          <a:bodyPr/>
          <a:lstStyle/>
          <a:p>
            <a:r>
              <a:rPr lang="zh-CN" altLang="en-US"/>
              <a:t>目的：侦收敌方电子设备的电磁辐射信号以获取军事情报</a:t>
            </a:r>
            <a:endParaRPr lang="zh-CN" altLang="en-US"/>
          </a:p>
          <a:p>
            <a:r>
              <a:rPr lang="zh-CN" altLang="en-US"/>
              <a:t>任务：</a:t>
            </a:r>
            <a:endParaRPr lang="zh-CN" altLang="en-US"/>
          </a:p>
          <a:p>
            <a:pPr lvl="1"/>
            <a:r>
              <a:rPr lang="zh-CN" altLang="en-US">
                <a:latin typeface="Times New Roman" panose="02020603050405020304" pitchFamily="18" charset="0"/>
              </a:rPr>
              <a:t>侦察敌方雷达的位置、使用频率等参数（为战略轰炸机、导弹突防和电子干扰提供数据）</a:t>
            </a:r>
            <a:endParaRPr lang="zh-CN" altLang="en-US">
              <a:latin typeface="Times New Roman" panose="02020603050405020304" pitchFamily="18" charset="0"/>
            </a:endParaRPr>
          </a:p>
          <a:p>
            <a:pPr lvl="1"/>
            <a:r>
              <a:rPr lang="zh-CN" altLang="en-US">
                <a:latin typeface="Times New Roman" panose="02020603050405020304" pitchFamily="18" charset="0"/>
              </a:rPr>
              <a:t>探测敌方军用电台和发信设施的位置（以便窃听和破坏）</a:t>
            </a:r>
            <a:endParaRPr lang="zh-CN" altLang="en-US">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8"/>
          <p:cNvSpPr>
            <a:spLocks noChangeArrowheads="1"/>
          </p:cNvSpPr>
          <p:nvPr/>
        </p:nvSpPr>
        <p:spPr bwMode="auto">
          <a:xfrm>
            <a:off x="692912" y="1306312"/>
            <a:ext cx="6810107"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457200">
              <a:lnSpc>
                <a:spcPct val="120000"/>
              </a:lnSpc>
              <a:spcBef>
                <a:spcPts val="600"/>
              </a:spcBef>
              <a:spcAft>
                <a:spcPts val="600"/>
              </a:spcAft>
            </a:pPr>
            <a:r>
              <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习主席为何要开启这轮改革？</a:t>
            </a:r>
            <a:endParaRPr lang="zh-CN" altLang="en-US" sz="24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819522" y="1951590"/>
            <a:ext cx="6183000" cy="34289"/>
          </a:xfrm>
          <a:prstGeom prst="rect">
            <a:avLst/>
          </a:prstGeom>
          <a:solidFill>
            <a:srgbClr val="F96C1A"/>
          </a:solidFill>
          <a:ln>
            <a:solidFill>
              <a:srgbClr val="E1472F"/>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
          </a:p>
        </p:txBody>
      </p:sp>
      <p:sp>
        <p:nvSpPr>
          <p:cNvPr id="7" name="矩形 48"/>
          <p:cNvSpPr>
            <a:spLocks noChangeArrowheads="1"/>
          </p:cNvSpPr>
          <p:nvPr/>
        </p:nvSpPr>
        <p:spPr bwMode="auto">
          <a:xfrm>
            <a:off x="923893" y="2305560"/>
            <a:ext cx="5436219"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2400" dirty="0">
                <a:solidFill>
                  <a:srgbClr val="7F7F7F"/>
                </a:solidFill>
                <a:latin typeface="微软雅黑" panose="020B0503020204020204" pitchFamily="34" charset="-122"/>
                <a:ea typeface="微软雅黑" panose="020B0503020204020204" pitchFamily="34" charset="-122"/>
              </a:rPr>
              <a:t>我军发展面临突出的矛盾问题</a:t>
            </a:r>
            <a:endParaRPr lang="zh-CN" altLang="en-US" sz="2400" dirty="0">
              <a:solidFill>
                <a:srgbClr val="7F7F7F"/>
              </a:solidFill>
              <a:latin typeface="微软雅黑" panose="020B0503020204020204" pitchFamily="34" charset="-122"/>
              <a:ea typeface="微软雅黑" panose="020B0503020204020204" pitchFamily="34" charset="-122"/>
            </a:endParaRPr>
          </a:p>
        </p:txBody>
      </p:sp>
      <p:pic>
        <p:nvPicPr>
          <p:cNvPr id="8"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19109" y="2922176"/>
            <a:ext cx="2509938" cy="1984175"/>
          </a:xfrm>
          <a:prstGeom prst="roundRect">
            <a:avLst/>
          </a:prstGeom>
          <a:noFill/>
          <a:ln w="9525">
            <a:solidFill>
              <a:schemeClr val="accent1"/>
            </a:solidFill>
          </a:ln>
        </p:spPr>
      </p:pic>
      <p:sp>
        <p:nvSpPr>
          <p:cNvPr id="9" name="矩形 8"/>
          <p:cNvSpPr/>
          <p:nvPr/>
        </p:nvSpPr>
        <p:spPr>
          <a:xfrm>
            <a:off x="819522" y="2951924"/>
            <a:ext cx="4656327" cy="188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500"/>
              </a:lnSpc>
            </a:pP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我军建设发展中面临的体制性障碍、结构性矛盾、政策性问题如果不解决，军队是要打败仗的</a:t>
            </a:r>
            <a:endParaRPr lang="en-US" altLang="zh-CN" sz="2400" b="1" dirty="0">
              <a:latin typeface="微软雅黑" panose="020B0503020204020204" pitchFamily="34" charset="-122"/>
              <a:ea typeface="微软雅黑" panose="020B0503020204020204" pitchFamily="34" charset="-122"/>
              <a:sym typeface="+mn-ea"/>
            </a:endParaRPr>
          </a:p>
          <a:p>
            <a:pPr>
              <a:lnSpc>
                <a:spcPts val="3500"/>
              </a:lnSpc>
            </a:pPr>
            <a:r>
              <a:rPr lang="en-US" altLang="zh-CN" sz="2400" b="1" dirty="0">
                <a:latin typeface="微软雅黑" panose="020B0503020204020204" pitchFamily="34" charset="-122"/>
                <a:ea typeface="微软雅黑" panose="020B0503020204020204" pitchFamily="34" charset="-122"/>
                <a:sym typeface="+mn-ea"/>
              </a:rPr>
              <a:t>                             </a:t>
            </a:r>
            <a:r>
              <a:rPr lang="zh-CN" altLang="en-US" sz="2400" b="1" dirty="0">
                <a:latin typeface="微软雅黑" panose="020B0503020204020204" pitchFamily="34" charset="-122"/>
                <a:ea typeface="微软雅黑" panose="020B0503020204020204" pitchFamily="34" charset="-122"/>
                <a:sym typeface="+mn-ea"/>
              </a:rPr>
              <a:t>——习近平</a:t>
            </a:r>
            <a:endParaRPr lang="zh-CN" altLang="en-US" sz="2400" b="1" dirty="0">
              <a:latin typeface="微软雅黑" panose="020B0503020204020204" pitchFamily="34" charset="-122"/>
              <a:ea typeface="微软雅黑" panose="020B0503020204020204" pitchFamily="34" charset="-122"/>
              <a:sym typeface="+mn-ea"/>
            </a:endParaRPr>
          </a:p>
        </p:txBody>
      </p:sp>
      <p:sp>
        <p:nvSpPr>
          <p:cNvPr id="11"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dirty="0"/>
              <a:t>导弹</a:t>
            </a:r>
            <a:r>
              <a:rPr lang="zh-CN" altLang="en-US"/>
              <a:t>预警卫星（</a:t>
            </a:r>
            <a:r>
              <a:rPr lang="en-US" altLang="zh-CN"/>
              <a:t>DSP</a:t>
            </a:r>
            <a:r>
              <a:rPr lang="zh-CN" altLang="en-US"/>
              <a:t>）</a:t>
            </a:r>
            <a:endParaRPr lang="zh-CN" altLang="en-US" dirty="0"/>
          </a:p>
        </p:txBody>
      </p:sp>
      <p:sp>
        <p:nvSpPr>
          <p:cNvPr id="40963" name="Rectangle 3"/>
          <p:cNvSpPr>
            <a:spLocks noGrp="1" noChangeArrowheads="1"/>
          </p:cNvSpPr>
          <p:nvPr>
            <p:ph idx="1"/>
          </p:nvPr>
        </p:nvSpPr>
        <p:spPr>
          <a:xfrm>
            <a:off x="250824" y="1484312"/>
            <a:ext cx="8713663" cy="5041031"/>
          </a:xfrm>
        </p:spPr>
        <p:txBody>
          <a:bodyPr>
            <a:normAutofit/>
          </a:bodyPr>
          <a:lstStyle/>
          <a:p>
            <a:r>
              <a:rPr lang="zh-CN" altLang="en-US" dirty="0"/>
              <a:t>目的：</a:t>
            </a:r>
            <a:r>
              <a:rPr lang="zh-CN" altLang="en-US" sz="2800" dirty="0"/>
              <a:t>利用红外探测等遥感装置，测量敌方战略导弹的发射与飞行参数，并进行报警</a:t>
            </a:r>
            <a:endParaRPr lang="zh-CN" altLang="en-US" sz="2800" dirty="0"/>
          </a:p>
          <a:p>
            <a:r>
              <a:rPr lang="zh-CN" altLang="en-US" dirty="0"/>
              <a:t>当前问题：</a:t>
            </a:r>
            <a:endParaRPr lang="zh-CN" altLang="en-US" dirty="0"/>
          </a:p>
          <a:p>
            <a:pPr lvl="1"/>
            <a:r>
              <a:rPr lang="zh-CN" altLang="en-US" dirty="0"/>
              <a:t>只能监视导弹飞行的主动段</a:t>
            </a:r>
            <a:endParaRPr lang="zh-CN" altLang="en-US" dirty="0"/>
          </a:p>
          <a:p>
            <a:pPr lvl="1"/>
            <a:r>
              <a:rPr lang="zh-CN" altLang="en-US" dirty="0"/>
              <a:t>只能探测飞出稠密大气层的导弹</a:t>
            </a:r>
            <a:endParaRPr lang="zh-CN" altLang="en-US" dirty="0"/>
          </a:p>
          <a:p>
            <a:pPr lvl="1"/>
            <a:r>
              <a:rPr lang="zh-CN" altLang="en-US" dirty="0"/>
              <a:t>不能完全排除虚警</a:t>
            </a:r>
            <a:endParaRPr lang="zh-CN" altLang="en-US" dirty="0"/>
          </a:p>
          <a:p>
            <a:r>
              <a:rPr lang="zh-CN" altLang="en-US" dirty="0"/>
              <a:t>美国：</a:t>
            </a:r>
            <a:endParaRPr lang="en-US" altLang="zh-CN" dirty="0"/>
          </a:p>
          <a:p>
            <a:pPr lvl="1"/>
            <a:r>
              <a:rPr lang="en-US" altLang="zh-CN" dirty="0"/>
              <a:t>NMD</a:t>
            </a:r>
            <a:r>
              <a:rPr lang="zh-CN" altLang="en-US" dirty="0"/>
              <a:t>系统的重要组成部分之一</a:t>
            </a:r>
            <a:endParaRPr lang="en-US" altLang="zh-CN" dirty="0"/>
          </a:p>
          <a:p>
            <a:pPr lvl="1"/>
            <a:r>
              <a:rPr lang="zh-CN" altLang="en-US" dirty="0">
                <a:solidFill>
                  <a:schemeClr val="accent6"/>
                </a:solidFill>
              </a:rPr>
              <a:t>搭载在</a:t>
            </a:r>
            <a:r>
              <a:rPr lang="en-US" altLang="zh-CN" dirty="0">
                <a:solidFill>
                  <a:schemeClr val="accent6"/>
                </a:solidFill>
              </a:rPr>
              <a:t>GPS</a:t>
            </a:r>
            <a:r>
              <a:rPr lang="zh-CN" altLang="en-US" dirty="0">
                <a:solidFill>
                  <a:schemeClr val="accent6"/>
                </a:solidFill>
              </a:rPr>
              <a:t>卫星上</a:t>
            </a:r>
            <a:endParaRPr lang="zh-CN" altLang="en-US" dirty="0">
              <a:solidFill>
                <a:schemeClr val="accent6"/>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altLang="en-US" dirty="0"/>
              <a:t>海洋与核爆炸监视卫星</a:t>
            </a:r>
            <a:endParaRPr lang="zh-CN" altLang="en-US" dirty="0"/>
          </a:p>
        </p:txBody>
      </p:sp>
      <p:sp>
        <p:nvSpPr>
          <p:cNvPr id="41987" name="Rectangle 3"/>
          <p:cNvSpPr>
            <a:spLocks noGrp="1" noChangeArrowheads="1"/>
          </p:cNvSpPr>
          <p:nvPr>
            <p:ph idx="1"/>
          </p:nvPr>
        </p:nvSpPr>
        <p:spPr>
          <a:xfrm>
            <a:off x="250825" y="1484313"/>
            <a:ext cx="8199438" cy="4114800"/>
          </a:xfrm>
        </p:spPr>
        <p:txBody>
          <a:bodyPr/>
          <a:lstStyle/>
          <a:p>
            <a:pPr>
              <a:lnSpc>
                <a:spcPct val="110000"/>
              </a:lnSpc>
            </a:pPr>
            <a:r>
              <a:rPr lang="zh-CN" altLang="en-US"/>
              <a:t>海洋监视卫星的目的：</a:t>
            </a:r>
            <a:endParaRPr lang="zh-CN" altLang="en-US"/>
          </a:p>
          <a:p>
            <a:pPr lvl="1">
              <a:lnSpc>
                <a:spcPct val="110000"/>
              </a:lnSpc>
            </a:pPr>
            <a:r>
              <a:rPr lang="zh-CN" altLang="en-US"/>
              <a:t>监视全球水面舰只和水下潜艇的活动</a:t>
            </a:r>
            <a:endParaRPr lang="zh-CN" altLang="en-US"/>
          </a:p>
          <a:p>
            <a:pPr lvl="1">
              <a:lnSpc>
                <a:spcPct val="110000"/>
              </a:lnSpc>
            </a:pPr>
            <a:r>
              <a:rPr lang="zh-CN" altLang="en-US">
                <a:latin typeface="Times New Roman" panose="02020603050405020304" pitchFamily="18" charset="0"/>
              </a:rPr>
              <a:t>有时提供舰船之间、舰岸之间的通信</a:t>
            </a:r>
            <a:endParaRPr lang="zh-CN" altLang="en-US"/>
          </a:p>
          <a:p>
            <a:pPr>
              <a:lnSpc>
                <a:spcPct val="110000"/>
              </a:lnSpc>
            </a:pPr>
            <a:r>
              <a:rPr lang="zh-CN" altLang="en-US"/>
              <a:t>核爆炸监视卫星的目的：</a:t>
            </a:r>
            <a:endParaRPr lang="zh-CN" altLang="en-US"/>
          </a:p>
          <a:p>
            <a:pPr lvl="1">
              <a:lnSpc>
                <a:spcPct val="110000"/>
              </a:lnSpc>
            </a:pPr>
            <a:r>
              <a:rPr lang="zh-CN" altLang="en-US"/>
              <a:t>监视大气层及外层空间的核爆炸</a:t>
            </a:r>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dirty="0"/>
              <a:t>反卫星侦察的方法</a:t>
            </a:r>
            <a:endParaRPr lang="zh-CN" altLang="en-US" dirty="0"/>
          </a:p>
        </p:txBody>
      </p:sp>
      <p:sp>
        <p:nvSpPr>
          <p:cNvPr id="43011" name="Rectangle 3"/>
          <p:cNvSpPr>
            <a:spLocks noGrp="1" noChangeArrowheads="1"/>
          </p:cNvSpPr>
          <p:nvPr>
            <p:ph idx="1"/>
          </p:nvPr>
        </p:nvSpPr>
        <p:spPr>
          <a:xfrm>
            <a:off x="250825" y="1484313"/>
            <a:ext cx="8199438" cy="4114800"/>
          </a:xfrm>
        </p:spPr>
        <p:txBody>
          <a:bodyPr/>
          <a:lstStyle/>
          <a:p>
            <a:r>
              <a:rPr lang="zh-CN" altLang="en-US">
                <a:latin typeface="Times New Roman" panose="02020603050405020304" pitchFamily="18" charset="0"/>
              </a:rPr>
              <a:t>掌握卫星运行规律，实施机动规避</a:t>
            </a:r>
            <a:endParaRPr lang="zh-CN" altLang="en-US">
              <a:latin typeface="Times New Roman" panose="02020603050405020304" pitchFamily="18" charset="0"/>
            </a:endParaRPr>
          </a:p>
          <a:p>
            <a:r>
              <a:rPr lang="zh-CN" altLang="en-US">
                <a:latin typeface="Times New Roman" panose="02020603050405020304" pitchFamily="18" charset="0"/>
              </a:rPr>
              <a:t>针对卫星侦察手段，改变活动方式</a:t>
            </a:r>
            <a:endParaRPr lang="zh-CN" altLang="en-US">
              <a:latin typeface="Times New Roman" panose="02020603050405020304" pitchFamily="18" charset="0"/>
            </a:endParaRPr>
          </a:p>
          <a:p>
            <a:r>
              <a:rPr lang="zh-CN" altLang="en-US">
                <a:latin typeface="Times New Roman" panose="02020603050405020304" pitchFamily="18" charset="0"/>
              </a:rPr>
              <a:t>研究图像分析过程，加强伪装隐蔽</a:t>
            </a:r>
            <a:endParaRPr lang="zh-CN" altLang="en-US">
              <a:latin typeface="Times New Roman" panose="02020603050405020304" pitchFamily="18" charset="0"/>
            </a:endParaRPr>
          </a:p>
          <a:p>
            <a:r>
              <a:rPr lang="zh-CN" altLang="en-US">
                <a:latin typeface="Times New Roman" panose="02020603050405020304" pitchFamily="18" charset="0"/>
              </a:rPr>
              <a:t>破坏卫星系统</a:t>
            </a:r>
            <a:endParaRPr lang="zh-CN" altLang="en-US">
              <a:latin typeface="Times New Roman" panose="02020603050405020304" pitchFamily="18"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zh-CN" altLang="en-US" dirty="0"/>
              <a:t>例题</a:t>
            </a:r>
            <a:endParaRPr lang="zh-CN" altLang="en-US" dirty="0"/>
          </a:p>
        </p:txBody>
      </p:sp>
      <p:sp>
        <p:nvSpPr>
          <p:cNvPr id="120835" name="Rectangle 3"/>
          <p:cNvSpPr>
            <a:spLocks noGrp="1" noChangeArrowheads="1"/>
          </p:cNvSpPr>
          <p:nvPr>
            <p:ph idx="1"/>
          </p:nvPr>
        </p:nvSpPr>
        <p:spPr>
          <a:xfrm>
            <a:off x="250825" y="1484313"/>
            <a:ext cx="8713788" cy="5040312"/>
          </a:xfrm>
        </p:spPr>
        <p:txBody>
          <a:bodyPr>
            <a:normAutofit/>
          </a:bodyPr>
          <a:lstStyle/>
          <a:p>
            <a:pPr marL="533400" indent="-533400">
              <a:lnSpc>
                <a:spcPct val="90000"/>
              </a:lnSpc>
            </a:pPr>
            <a:r>
              <a:rPr lang="zh-CN" altLang="en-US" sz="2800" dirty="0"/>
              <a:t>侦察卫星运行高度越高，则侦察范围越大，故高度越高越好。</a:t>
            </a:r>
            <a:endParaRPr lang="zh-CN" altLang="en-US" sz="2800" dirty="0"/>
          </a:p>
          <a:p>
            <a:pPr marL="914400" lvl="1" indent="-457200">
              <a:lnSpc>
                <a:spcPct val="90000"/>
              </a:lnSpc>
            </a:pPr>
            <a:r>
              <a:rPr lang="en-US" altLang="zh-CN" sz="2400" dirty="0"/>
              <a:t>(.F.)</a:t>
            </a:r>
            <a:endParaRPr lang="en-US" altLang="zh-CN" sz="2400" dirty="0"/>
          </a:p>
          <a:p>
            <a:pPr marL="533400" indent="-533400">
              <a:lnSpc>
                <a:spcPct val="90000"/>
              </a:lnSpc>
            </a:pPr>
            <a:r>
              <a:rPr lang="zh-CN" altLang="en-US" sz="2800" dirty="0"/>
              <a:t>影响照相侦察卫星分辨力的因素有：</a:t>
            </a:r>
            <a:endParaRPr lang="zh-CN" altLang="en-US" sz="2800" dirty="0"/>
          </a:p>
          <a:p>
            <a:pPr marL="914400" lvl="1" indent="-457200">
              <a:lnSpc>
                <a:spcPct val="90000"/>
              </a:lnSpc>
            </a:pPr>
            <a:r>
              <a:rPr lang="en-US" altLang="zh-CN" sz="2400" dirty="0"/>
              <a:t>a. </a:t>
            </a:r>
            <a:r>
              <a:rPr lang="zh-CN" altLang="en-US" sz="2400" dirty="0"/>
              <a:t>轨道倾角			</a:t>
            </a:r>
            <a:r>
              <a:rPr lang="en-US" altLang="zh-CN" sz="2400" dirty="0"/>
              <a:t>b. </a:t>
            </a:r>
            <a:r>
              <a:rPr lang="zh-CN" altLang="en-US" sz="2400" dirty="0"/>
              <a:t>相机焦距</a:t>
            </a:r>
            <a:endParaRPr lang="zh-CN" altLang="en-US" sz="2400" dirty="0"/>
          </a:p>
          <a:p>
            <a:pPr marL="914400" lvl="1" indent="-457200">
              <a:lnSpc>
                <a:spcPct val="90000"/>
              </a:lnSpc>
            </a:pPr>
            <a:r>
              <a:rPr lang="en-US" altLang="zh-CN" sz="2400" dirty="0"/>
              <a:t>c. </a:t>
            </a:r>
            <a:r>
              <a:rPr lang="zh-CN" altLang="en-US" sz="2400" dirty="0"/>
              <a:t>感光材料分辨率		</a:t>
            </a:r>
            <a:r>
              <a:rPr lang="en-US" altLang="zh-CN" sz="2400" dirty="0"/>
              <a:t>d. </a:t>
            </a:r>
            <a:r>
              <a:rPr lang="zh-CN" altLang="en-US" sz="2400" dirty="0"/>
              <a:t>卫星速度</a:t>
            </a:r>
            <a:endParaRPr lang="zh-CN" altLang="en-US" sz="2400" dirty="0"/>
          </a:p>
          <a:p>
            <a:pPr marL="914400" lvl="1" indent="-457200">
              <a:lnSpc>
                <a:spcPct val="90000"/>
              </a:lnSpc>
            </a:pPr>
            <a:r>
              <a:rPr lang="en-US" altLang="zh-CN" sz="2400" dirty="0"/>
              <a:t>(</a:t>
            </a:r>
            <a:r>
              <a:rPr lang="en-US" altLang="zh-CN" sz="2400" dirty="0" err="1"/>
              <a:t>bcd</a:t>
            </a:r>
            <a:r>
              <a:rPr lang="en-US" altLang="zh-CN" sz="2400" dirty="0"/>
              <a:t>)</a:t>
            </a:r>
            <a:endParaRPr lang="en-US" altLang="zh-CN" sz="2400" dirty="0"/>
          </a:p>
          <a:p>
            <a:pPr marL="533400" indent="-533400">
              <a:lnSpc>
                <a:spcPct val="90000"/>
              </a:lnSpc>
            </a:pPr>
            <a:r>
              <a:rPr lang="zh-CN" altLang="en-US" sz="2400" dirty="0"/>
              <a:t>某成像侦察卫星</a:t>
            </a:r>
            <a:r>
              <a:rPr lang="zh-CN" altLang="en-US" sz="2800" dirty="0"/>
              <a:t>的轨道倾角为</a:t>
            </a:r>
            <a:r>
              <a:rPr lang="en-US" altLang="zh-CN" sz="2800" dirty="0"/>
              <a:t>60</a:t>
            </a:r>
            <a:r>
              <a:rPr lang="en-US" altLang="zh-CN" sz="2800" dirty="0">
                <a:latin typeface="微软雅黑" panose="020B0503020204020204" pitchFamily="34" charset="-122"/>
              </a:rPr>
              <a:t>º</a:t>
            </a:r>
            <a:r>
              <a:rPr lang="zh-CN" altLang="en-US" sz="2800" dirty="0"/>
              <a:t>，则它一天内观察某一固定目标的最大次数为：</a:t>
            </a:r>
            <a:endParaRPr lang="zh-CN" altLang="en-US" sz="2800" dirty="0"/>
          </a:p>
          <a:p>
            <a:pPr marL="914400" lvl="1" indent="-457200">
              <a:lnSpc>
                <a:spcPct val="90000"/>
              </a:lnSpc>
            </a:pPr>
            <a:r>
              <a:rPr lang="en-US" altLang="zh-CN" sz="2400" dirty="0"/>
              <a:t>a</a:t>
            </a:r>
            <a:r>
              <a:rPr lang="zh-CN" altLang="en-US" sz="2400" dirty="0"/>
              <a:t>、</a:t>
            </a:r>
            <a:r>
              <a:rPr lang="en-US" altLang="zh-CN" sz="2400" dirty="0"/>
              <a:t>1</a:t>
            </a:r>
            <a:r>
              <a:rPr lang="zh-CN" altLang="en-US" sz="2400" dirty="0"/>
              <a:t>次	</a:t>
            </a:r>
            <a:r>
              <a:rPr lang="en-US" altLang="zh-CN" sz="2400" dirty="0"/>
              <a:t>b</a:t>
            </a:r>
            <a:r>
              <a:rPr lang="zh-CN" altLang="en-US" sz="2400" dirty="0"/>
              <a:t>、</a:t>
            </a:r>
            <a:r>
              <a:rPr lang="en-US" altLang="zh-CN" sz="2400" dirty="0"/>
              <a:t>2</a:t>
            </a:r>
            <a:r>
              <a:rPr lang="zh-CN" altLang="en-US" sz="2400" dirty="0"/>
              <a:t>次	</a:t>
            </a:r>
            <a:r>
              <a:rPr lang="en-US" altLang="zh-CN" sz="2400" dirty="0"/>
              <a:t>c</a:t>
            </a:r>
            <a:r>
              <a:rPr lang="zh-CN" altLang="en-US" sz="2400" dirty="0"/>
              <a:t>、</a:t>
            </a:r>
            <a:r>
              <a:rPr lang="en-US" altLang="zh-CN" sz="2400" dirty="0"/>
              <a:t>17</a:t>
            </a:r>
            <a:r>
              <a:rPr lang="zh-CN" altLang="en-US" sz="2400" dirty="0"/>
              <a:t>次	</a:t>
            </a:r>
            <a:r>
              <a:rPr lang="en-US" altLang="zh-CN" sz="2400" dirty="0"/>
              <a:t>d</a:t>
            </a:r>
            <a:r>
              <a:rPr lang="zh-CN" altLang="en-US" sz="2400" dirty="0"/>
              <a:t>、</a:t>
            </a:r>
            <a:r>
              <a:rPr lang="en-US" altLang="zh-CN" sz="2400" dirty="0"/>
              <a:t>18</a:t>
            </a:r>
            <a:r>
              <a:rPr lang="zh-CN" altLang="en-US" sz="2400" dirty="0"/>
              <a:t>次 </a:t>
            </a:r>
            <a:endParaRPr lang="zh-CN" altLang="en-US" sz="2400" dirty="0"/>
          </a:p>
          <a:p>
            <a:pPr marL="914400" lvl="1" indent="-457200">
              <a:lnSpc>
                <a:spcPct val="90000"/>
              </a:lnSpc>
            </a:pPr>
            <a:r>
              <a:rPr lang="en-US" altLang="zh-CN" sz="2400" dirty="0"/>
              <a:t>(b)</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0835">
                                            <p:txEl>
                                              <p:pRg st="4294967295" end="4294967295"/>
                                            </p:txEl>
                                          </p:spTgt>
                                        </p:tgtEl>
                                        <p:attrNameLst>
                                          <p:attrName>style.visibility</p:attrName>
                                        </p:attrNameLst>
                                      </p:cBhvr>
                                      <p:to>
                                        <p:strVal val="visible"/>
                                      </p:to>
                                    </p:set>
                                    <p:anim calcmode="lin" valueType="num">
                                      <p:cBhvr additive="base">
                                        <p:cTn id="7" dur="500" fill="hold"/>
                                        <p:tgtEl>
                                          <p:spTgt spid="120835">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0835">
                                            <p:txEl>
                                              <p:pRg st="4294967295" end="4294967295"/>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0835">
                                            <p:txEl>
                                              <p:pRg st="0" end="0"/>
                                            </p:txEl>
                                          </p:spTgt>
                                        </p:tgtEl>
                                        <p:attrNameLst>
                                          <p:attrName>style.visibility</p:attrName>
                                        </p:attrNameLst>
                                      </p:cBhvr>
                                      <p:to>
                                        <p:strVal val="visible"/>
                                      </p:to>
                                    </p:set>
                                    <p:anim calcmode="lin" valueType="num">
                                      <p:cBhvr additive="base">
                                        <p:cTn id="12" dur="500" fill="hold"/>
                                        <p:tgtEl>
                                          <p:spTgt spid="12083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08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0835">
                                            <p:txEl>
                                              <p:pRg st="1" end="1"/>
                                            </p:txEl>
                                          </p:spTgt>
                                        </p:tgtEl>
                                        <p:attrNameLst>
                                          <p:attrName>style.visibility</p:attrName>
                                        </p:attrNameLst>
                                      </p:cBhvr>
                                      <p:to>
                                        <p:strVal val="visible"/>
                                      </p:to>
                                    </p:set>
                                    <p:anim calcmode="lin" valueType="num">
                                      <p:cBhvr additive="base">
                                        <p:cTn id="18" dur="500" fill="hold"/>
                                        <p:tgtEl>
                                          <p:spTgt spid="12083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08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0835">
                                            <p:txEl>
                                              <p:pRg st="2" end="2"/>
                                            </p:txEl>
                                          </p:spTgt>
                                        </p:tgtEl>
                                        <p:attrNameLst>
                                          <p:attrName>style.visibility</p:attrName>
                                        </p:attrNameLst>
                                      </p:cBhvr>
                                      <p:to>
                                        <p:strVal val="visible"/>
                                      </p:to>
                                    </p:set>
                                    <p:anim calcmode="lin" valueType="num">
                                      <p:cBhvr additive="base">
                                        <p:cTn id="24" dur="500" fill="hold"/>
                                        <p:tgtEl>
                                          <p:spTgt spid="12083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0835">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20835">
                                            <p:txEl>
                                              <p:pRg st="3" end="3"/>
                                            </p:txEl>
                                          </p:spTgt>
                                        </p:tgtEl>
                                        <p:attrNameLst>
                                          <p:attrName>style.visibility</p:attrName>
                                        </p:attrNameLst>
                                      </p:cBhvr>
                                      <p:to>
                                        <p:strVal val="visible"/>
                                      </p:to>
                                    </p:set>
                                    <p:anim calcmode="lin" valueType="num">
                                      <p:cBhvr additive="base">
                                        <p:cTn id="28" dur="500" fill="hold"/>
                                        <p:tgtEl>
                                          <p:spTgt spid="120835">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0835">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0835">
                                            <p:txEl>
                                              <p:pRg st="4" end="4"/>
                                            </p:txEl>
                                          </p:spTgt>
                                        </p:tgtEl>
                                        <p:attrNameLst>
                                          <p:attrName>style.visibility</p:attrName>
                                        </p:attrNameLst>
                                      </p:cBhvr>
                                      <p:to>
                                        <p:strVal val="visible"/>
                                      </p:to>
                                    </p:set>
                                    <p:anim calcmode="lin" valueType="num">
                                      <p:cBhvr additive="base">
                                        <p:cTn id="32" dur="500" fill="hold"/>
                                        <p:tgtEl>
                                          <p:spTgt spid="120835">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08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20835">
                                            <p:txEl>
                                              <p:pRg st="5" end="5"/>
                                            </p:txEl>
                                          </p:spTgt>
                                        </p:tgtEl>
                                        <p:attrNameLst>
                                          <p:attrName>style.visibility</p:attrName>
                                        </p:attrNameLst>
                                      </p:cBhvr>
                                      <p:to>
                                        <p:strVal val="visible"/>
                                      </p:to>
                                    </p:set>
                                    <p:anim calcmode="lin" valueType="num">
                                      <p:cBhvr additive="base">
                                        <p:cTn id="38" dur="500" fill="hold"/>
                                        <p:tgtEl>
                                          <p:spTgt spid="120835">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208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0835">
                                            <p:txEl>
                                              <p:pRg st="6" end="6"/>
                                            </p:txEl>
                                          </p:spTgt>
                                        </p:tgtEl>
                                        <p:attrNameLst>
                                          <p:attrName>style.visibility</p:attrName>
                                        </p:attrNameLst>
                                      </p:cBhvr>
                                      <p:to>
                                        <p:strVal val="visible"/>
                                      </p:to>
                                    </p:set>
                                    <p:anim calcmode="lin" valueType="num">
                                      <p:cBhvr additive="base">
                                        <p:cTn id="44" dur="500" fill="hold"/>
                                        <p:tgtEl>
                                          <p:spTgt spid="120835">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20835">
                                            <p:txEl>
                                              <p:pRg st="6" end="6"/>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0835">
                                            <p:txEl>
                                              <p:pRg st="7" end="7"/>
                                            </p:txEl>
                                          </p:spTgt>
                                        </p:tgtEl>
                                        <p:attrNameLst>
                                          <p:attrName>style.visibility</p:attrName>
                                        </p:attrNameLst>
                                      </p:cBhvr>
                                      <p:to>
                                        <p:strVal val="visible"/>
                                      </p:to>
                                    </p:set>
                                    <p:anim calcmode="lin" valueType="num">
                                      <p:cBhvr additive="base">
                                        <p:cTn id="48" dur="500" fill="hold"/>
                                        <p:tgtEl>
                                          <p:spTgt spid="120835">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208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20835">
                                            <p:txEl>
                                              <p:pRg st="8" end="8"/>
                                            </p:txEl>
                                          </p:spTgt>
                                        </p:tgtEl>
                                        <p:attrNameLst>
                                          <p:attrName>style.visibility</p:attrName>
                                        </p:attrNameLst>
                                      </p:cBhvr>
                                      <p:to>
                                        <p:strVal val="visible"/>
                                      </p:to>
                                    </p:set>
                                    <p:anim calcmode="lin" valueType="num">
                                      <p:cBhvr additive="base">
                                        <p:cTn id="54" dur="500" fill="hold"/>
                                        <p:tgtEl>
                                          <p:spTgt spid="120835">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2083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zh-CN" altLang="en-US" dirty="0"/>
              <a:t>军事通信卫星</a:t>
            </a:r>
            <a:endParaRPr lang="zh-CN" altLang="en-US" dirty="0"/>
          </a:p>
        </p:txBody>
      </p:sp>
      <p:sp>
        <p:nvSpPr>
          <p:cNvPr id="122883" name="Rectangle 3"/>
          <p:cNvSpPr>
            <a:spLocks noGrp="1" noChangeArrowheads="1"/>
          </p:cNvSpPr>
          <p:nvPr>
            <p:ph idx="1"/>
          </p:nvPr>
        </p:nvSpPr>
        <p:spPr>
          <a:xfrm>
            <a:off x="250825" y="1484313"/>
            <a:ext cx="8199438" cy="4114800"/>
          </a:xfrm>
        </p:spPr>
        <p:txBody>
          <a:bodyPr/>
          <a:lstStyle/>
          <a:p>
            <a:r>
              <a:rPr lang="en-US" altLang="zh-CN" dirty="0"/>
              <a:t>1960</a:t>
            </a:r>
            <a:r>
              <a:rPr lang="zh-CN" altLang="en-US" dirty="0"/>
              <a:t>年</a:t>
            </a:r>
            <a:r>
              <a:rPr lang="en-US" altLang="zh-CN" dirty="0"/>
              <a:t>8</a:t>
            </a:r>
            <a:r>
              <a:rPr lang="zh-CN" altLang="en-US" dirty="0"/>
              <a:t>月，美国发射了第一颗通信用卫星</a:t>
            </a:r>
            <a:r>
              <a:rPr lang="zh-CN" altLang="en-US" dirty="0">
                <a:latin typeface="微软雅黑" panose="020B0503020204020204" pitchFamily="34" charset="-122"/>
              </a:rPr>
              <a:t>“</a:t>
            </a:r>
            <a:r>
              <a:rPr lang="zh-CN" altLang="en-US" dirty="0"/>
              <a:t>回声</a:t>
            </a:r>
            <a:r>
              <a:rPr lang="en-US" altLang="zh-CN" dirty="0"/>
              <a:t>1</a:t>
            </a:r>
            <a:r>
              <a:rPr lang="zh-CN" altLang="en-US" dirty="0"/>
              <a:t>号</a:t>
            </a:r>
            <a:r>
              <a:rPr lang="zh-CN" altLang="en-US" dirty="0">
                <a:latin typeface="微软雅黑" panose="020B0503020204020204" pitchFamily="34" charset="-122"/>
              </a:rPr>
              <a:t>”</a:t>
            </a:r>
            <a:r>
              <a:rPr lang="zh-CN" altLang="en-US" dirty="0"/>
              <a:t>，直径</a:t>
            </a:r>
            <a:r>
              <a:rPr lang="en-US" altLang="zh-CN" dirty="0"/>
              <a:t>30</a:t>
            </a:r>
            <a:r>
              <a:rPr lang="zh-CN" altLang="en-US" dirty="0"/>
              <a:t>米。实为镀铝塑料薄膜制成的气球</a:t>
            </a:r>
            <a:r>
              <a:rPr lang="zh-CN" altLang="en-US" sz="2400"/>
              <a:t>（并非实用</a:t>
            </a:r>
            <a:r>
              <a:rPr lang="zh-CN" altLang="en-US" sz="2400" dirty="0"/>
              <a:t>的通信卫星）</a:t>
            </a:r>
            <a:endParaRPr lang="zh-CN" altLang="en-US" sz="2400" dirty="0"/>
          </a:p>
          <a:p>
            <a:r>
              <a:rPr lang="en-US" altLang="zh-CN" b="1" dirty="0"/>
              <a:t>1963</a:t>
            </a:r>
            <a:r>
              <a:rPr lang="zh-CN" altLang="en-US" b="1" dirty="0"/>
              <a:t>年</a:t>
            </a:r>
            <a:r>
              <a:rPr lang="en-US" altLang="zh-CN" dirty="0"/>
              <a:t>2</a:t>
            </a:r>
            <a:r>
              <a:rPr lang="zh-CN" altLang="en-US" dirty="0"/>
              <a:t>月，美国发射</a:t>
            </a:r>
            <a:r>
              <a:rPr lang="zh-CN" altLang="en-US" b="1" dirty="0"/>
              <a:t>第一颗</a:t>
            </a:r>
            <a:r>
              <a:rPr lang="zh-CN" altLang="en-US" dirty="0"/>
              <a:t>地球同步轨道通信卫星</a:t>
            </a:r>
            <a:endParaRPr lang="zh-CN" altLang="en-US" dirty="0"/>
          </a:p>
          <a:p>
            <a:r>
              <a:rPr lang="en-US" altLang="zh-CN" dirty="0"/>
              <a:t>1976</a:t>
            </a:r>
            <a:r>
              <a:rPr lang="zh-CN" altLang="en-US" dirty="0"/>
              <a:t>年美国开始研制跟踪和数据中继卫星（</a:t>
            </a:r>
            <a:r>
              <a:rPr lang="en-US" altLang="zh-CN" dirty="0"/>
              <a:t>TDRS</a:t>
            </a:r>
            <a:r>
              <a:rPr lang="zh-CN" altLang="en-US" dirty="0"/>
              <a:t>）</a:t>
            </a:r>
            <a:endParaRPr lang="zh-CN" alt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dirty="0"/>
              <a:t>军事通信卫星</a:t>
            </a:r>
            <a:endParaRPr lang="zh-CN" altLang="en-US" dirty="0"/>
          </a:p>
        </p:txBody>
      </p:sp>
      <p:sp>
        <p:nvSpPr>
          <p:cNvPr id="44035" name="Rectangle 3"/>
          <p:cNvSpPr>
            <a:spLocks noGrp="1" noChangeArrowheads="1"/>
          </p:cNvSpPr>
          <p:nvPr>
            <p:ph idx="1"/>
          </p:nvPr>
        </p:nvSpPr>
        <p:spPr>
          <a:xfrm>
            <a:off x="250825" y="1484313"/>
            <a:ext cx="8199438" cy="4114800"/>
          </a:xfrm>
        </p:spPr>
        <p:txBody>
          <a:bodyPr/>
          <a:lstStyle/>
          <a:p>
            <a:r>
              <a:rPr lang="zh-CN" altLang="en-US"/>
              <a:t>在军事通讯中起着越来越大的作用</a:t>
            </a:r>
            <a:endParaRPr lang="zh-CN" altLang="en-US"/>
          </a:p>
          <a:p>
            <a:r>
              <a:rPr lang="zh-CN" altLang="en-US"/>
              <a:t>特点：</a:t>
            </a:r>
            <a:endParaRPr lang="zh-CN" altLang="en-US"/>
          </a:p>
          <a:p>
            <a:pPr lvl="1"/>
            <a:r>
              <a:rPr lang="zh-CN" altLang="en-US"/>
              <a:t>覆盖范围大</a:t>
            </a:r>
            <a:endParaRPr lang="zh-CN" altLang="en-US"/>
          </a:p>
          <a:p>
            <a:pPr lvl="1"/>
            <a:r>
              <a:rPr lang="zh-CN" altLang="en-US"/>
              <a:t>通信距离远</a:t>
            </a:r>
            <a:endParaRPr lang="zh-CN" altLang="en-US"/>
          </a:p>
          <a:p>
            <a:pPr lvl="1"/>
            <a:r>
              <a:rPr lang="zh-CN" altLang="en-US"/>
              <a:t>通信容量大</a:t>
            </a:r>
            <a:endParaRPr lang="zh-CN" altLang="en-US"/>
          </a:p>
          <a:p>
            <a:pPr lvl="1"/>
            <a:r>
              <a:rPr lang="zh-CN" altLang="en-US"/>
              <a:t>传输质量高</a:t>
            </a:r>
            <a:endParaRPr lang="zh-CN" altLang="en-US"/>
          </a:p>
          <a:p>
            <a:pPr lvl="1"/>
            <a:r>
              <a:rPr lang="zh-CN" altLang="en-US"/>
              <a:t>机动性和生存能力强</a:t>
            </a:r>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zh-CN" altLang="en-US" dirty="0"/>
              <a:t>当前的卫星导航定位系统</a:t>
            </a:r>
            <a:endParaRPr lang="zh-CN" altLang="en-US" dirty="0"/>
          </a:p>
        </p:txBody>
      </p:sp>
      <p:sp>
        <p:nvSpPr>
          <p:cNvPr id="148483" name="Rectangle 3"/>
          <p:cNvSpPr>
            <a:spLocks noGrp="1" noChangeArrowheads="1"/>
          </p:cNvSpPr>
          <p:nvPr>
            <p:ph idx="1"/>
          </p:nvPr>
        </p:nvSpPr>
        <p:spPr>
          <a:xfrm>
            <a:off x="250825" y="1484312"/>
            <a:ext cx="8559800" cy="4897015"/>
          </a:xfrm>
        </p:spPr>
        <p:txBody>
          <a:bodyPr>
            <a:normAutofit/>
          </a:bodyPr>
          <a:lstStyle/>
          <a:p>
            <a:r>
              <a:rPr lang="zh-CN" altLang="en-US" dirty="0"/>
              <a:t>全球导航定位系统：</a:t>
            </a:r>
            <a:endParaRPr lang="zh-CN" altLang="en-US" dirty="0"/>
          </a:p>
          <a:p>
            <a:pPr lvl="1"/>
            <a:r>
              <a:rPr lang="zh-CN" altLang="en-US" dirty="0"/>
              <a:t>美国</a:t>
            </a:r>
            <a:r>
              <a:rPr lang="en-US" altLang="zh-CN" dirty="0"/>
              <a:t>——Global Positioning System</a:t>
            </a:r>
            <a:endParaRPr lang="en-US" altLang="zh-CN" dirty="0"/>
          </a:p>
          <a:p>
            <a:pPr lvl="1"/>
            <a:r>
              <a:rPr lang="zh-CN" altLang="en-US" dirty="0"/>
              <a:t>俄国</a:t>
            </a:r>
            <a:r>
              <a:rPr lang="en-US" altLang="zh-CN" dirty="0"/>
              <a:t>——GLONASS</a:t>
            </a:r>
            <a:endParaRPr lang="en-US" altLang="zh-CN" dirty="0"/>
          </a:p>
          <a:p>
            <a:pPr lvl="1"/>
            <a:r>
              <a:rPr lang="zh-CN" altLang="en-US" dirty="0"/>
              <a:t>中国</a:t>
            </a:r>
            <a:r>
              <a:rPr lang="en-US" altLang="zh-CN" dirty="0"/>
              <a:t>——</a:t>
            </a:r>
            <a:r>
              <a:rPr lang="zh-CN" altLang="en-US" dirty="0"/>
              <a:t>北斗</a:t>
            </a:r>
            <a:endParaRPr lang="zh-CN" altLang="en-US" dirty="0"/>
          </a:p>
          <a:p>
            <a:pPr lvl="1"/>
            <a:r>
              <a:rPr lang="zh-CN" altLang="en-US" dirty="0"/>
              <a:t>欧盟</a:t>
            </a:r>
            <a:r>
              <a:rPr lang="en-US" altLang="zh-CN" dirty="0"/>
              <a:t>——Galileo</a:t>
            </a:r>
            <a:endParaRPr lang="en-US" altLang="zh-CN" dirty="0"/>
          </a:p>
          <a:p>
            <a:r>
              <a:rPr lang="zh-CN" altLang="en-US" dirty="0"/>
              <a:t>区域导航定位系统：</a:t>
            </a:r>
            <a:endParaRPr lang="en-US" altLang="zh-CN" dirty="0"/>
          </a:p>
          <a:p>
            <a:pPr lvl="1"/>
            <a:r>
              <a:rPr lang="zh-CN" altLang="en-US" dirty="0"/>
              <a:t>日本</a:t>
            </a:r>
            <a:r>
              <a:rPr lang="en-US" altLang="zh-CN" dirty="0"/>
              <a:t>——QZSS</a:t>
            </a:r>
            <a:r>
              <a:rPr lang="zh-CN" altLang="en-US" dirty="0"/>
              <a:t>“准天顶系统”</a:t>
            </a:r>
            <a:endParaRPr lang="en-US" altLang="zh-CN" dirty="0"/>
          </a:p>
          <a:p>
            <a:pPr lvl="1"/>
            <a:r>
              <a:rPr lang="zh-CN" altLang="en-US" dirty="0"/>
              <a:t>印度</a:t>
            </a:r>
            <a:r>
              <a:rPr lang="en-US" altLang="zh-CN" dirty="0"/>
              <a:t>——IRNSS</a:t>
            </a:r>
            <a:endParaRPr lang="zh-CN" alt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dirty="0"/>
              <a:t>军事测地卫星</a:t>
            </a:r>
            <a:endParaRPr lang="zh-CN" altLang="en-US" dirty="0"/>
          </a:p>
        </p:txBody>
      </p:sp>
      <p:sp>
        <p:nvSpPr>
          <p:cNvPr id="49155" name="Rectangle 3"/>
          <p:cNvSpPr>
            <a:spLocks noGrp="1" noChangeArrowheads="1"/>
          </p:cNvSpPr>
          <p:nvPr>
            <p:ph idx="1"/>
          </p:nvPr>
        </p:nvSpPr>
        <p:spPr>
          <a:xfrm>
            <a:off x="250825" y="1484313"/>
            <a:ext cx="8199438" cy="4114800"/>
          </a:xfrm>
        </p:spPr>
        <p:txBody>
          <a:bodyPr/>
          <a:lstStyle/>
          <a:p>
            <a:r>
              <a:rPr lang="zh-CN" altLang="en-US"/>
              <a:t>目的：</a:t>
            </a:r>
            <a:endParaRPr lang="zh-CN" altLang="en-US"/>
          </a:p>
          <a:p>
            <a:pPr lvl="1"/>
            <a:r>
              <a:rPr lang="zh-CN" altLang="en-US">
                <a:latin typeface="Times New Roman" panose="02020603050405020304" pitchFamily="18" charset="0"/>
              </a:rPr>
              <a:t>测定地球的形状及大小、地球重力场的分布、地面的城市、村庄和军事目标的地理位置等。</a:t>
            </a:r>
            <a:endParaRPr lang="zh-CN" altLang="en-US">
              <a:latin typeface="Times New Roman" panose="02020603050405020304" pitchFamily="18" charset="0"/>
            </a:endParaRPr>
          </a:p>
          <a:p>
            <a:r>
              <a:rPr lang="zh-CN" altLang="en-US">
                <a:latin typeface="Times New Roman" panose="02020603050405020304" pitchFamily="18" charset="0"/>
              </a:rPr>
              <a:t>特点：</a:t>
            </a:r>
            <a:endParaRPr lang="zh-CN" altLang="en-US">
              <a:latin typeface="Times New Roman" panose="02020603050405020304" pitchFamily="18" charset="0"/>
            </a:endParaRPr>
          </a:p>
          <a:p>
            <a:pPr lvl="1"/>
            <a:r>
              <a:rPr lang="zh-CN" altLang="en-US">
                <a:latin typeface="Times New Roman" panose="02020603050405020304" pitchFamily="18" charset="0"/>
              </a:rPr>
              <a:t>周期短、精度高</a:t>
            </a:r>
            <a:endParaRPr lang="zh-CN" altLang="en-US">
              <a:latin typeface="Times New Roman" panose="02020603050405020304" pitchFamily="18"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dirty="0"/>
              <a:t>天基武器系统</a:t>
            </a:r>
            <a:endParaRPr lang="zh-CN" altLang="en-US" dirty="0"/>
          </a:p>
        </p:txBody>
      </p:sp>
      <p:sp>
        <p:nvSpPr>
          <p:cNvPr id="51203" name="Rectangle 3"/>
          <p:cNvSpPr>
            <a:spLocks noGrp="1" noChangeArrowheads="1"/>
          </p:cNvSpPr>
          <p:nvPr>
            <p:ph idx="1"/>
          </p:nvPr>
        </p:nvSpPr>
        <p:spPr>
          <a:xfrm>
            <a:off x="250825" y="1484313"/>
            <a:ext cx="8199438" cy="4114800"/>
          </a:xfrm>
        </p:spPr>
        <p:txBody>
          <a:bodyPr/>
          <a:lstStyle/>
          <a:p>
            <a:r>
              <a:rPr lang="zh-CN" altLang="en-US"/>
              <a:t>含义：</a:t>
            </a:r>
            <a:endParaRPr lang="zh-CN" altLang="en-US"/>
          </a:p>
          <a:p>
            <a:pPr lvl="1"/>
            <a:r>
              <a:rPr lang="zh-CN" altLang="en-US"/>
              <a:t>攻击敌方航天器用的卫星及卫星平台</a:t>
            </a:r>
            <a:endParaRPr lang="zh-CN" altLang="en-US"/>
          </a:p>
          <a:p>
            <a:r>
              <a:rPr lang="zh-CN" altLang="en-US"/>
              <a:t>分类：</a:t>
            </a:r>
            <a:endParaRPr lang="zh-CN" altLang="en-US"/>
          </a:p>
          <a:p>
            <a:pPr lvl="1"/>
            <a:r>
              <a:rPr lang="zh-CN" altLang="en-US"/>
              <a:t>反卫星武器系统</a:t>
            </a:r>
            <a:endParaRPr lang="zh-CN" altLang="en-US"/>
          </a:p>
          <a:p>
            <a:pPr lvl="1"/>
            <a:r>
              <a:rPr lang="zh-CN" altLang="en-US"/>
              <a:t>定向能（激光、粒子束、微波等）武器系统</a:t>
            </a:r>
            <a:endParaRPr lang="zh-CN" altLang="en-US"/>
          </a:p>
          <a:p>
            <a:pPr lvl="1"/>
            <a:r>
              <a:rPr lang="zh-CN" altLang="en-US"/>
              <a:t>空间反弹道导弹武器系统</a:t>
            </a:r>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dirty="0"/>
              <a:t>载人航天器</a:t>
            </a:r>
            <a:endParaRPr lang="zh-CN" altLang="en-US" dirty="0"/>
          </a:p>
        </p:txBody>
      </p:sp>
      <p:sp>
        <p:nvSpPr>
          <p:cNvPr id="52227" name="Rectangle 3"/>
          <p:cNvSpPr>
            <a:spLocks noGrp="1" noChangeArrowheads="1"/>
          </p:cNvSpPr>
          <p:nvPr>
            <p:ph idx="1"/>
          </p:nvPr>
        </p:nvSpPr>
        <p:spPr>
          <a:xfrm>
            <a:off x="179388" y="1412875"/>
            <a:ext cx="8785225" cy="4895850"/>
          </a:xfrm>
        </p:spPr>
        <p:txBody>
          <a:bodyPr/>
          <a:lstStyle/>
          <a:p>
            <a:r>
              <a:rPr lang="zh-CN" altLang="en-US" dirty="0"/>
              <a:t>载人飞船</a:t>
            </a:r>
            <a:r>
              <a:rPr lang="zh-CN" altLang="en-US" sz="2400" dirty="0"/>
              <a:t>（宇宙飞船）</a:t>
            </a:r>
            <a:endParaRPr lang="zh-CN" altLang="en-US" sz="2400" dirty="0"/>
          </a:p>
          <a:p>
            <a:r>
              <a:rPr lang="zh-CN" altLang="en-US" dirty="0"/>
              <a:t>航天站</a:t>
            </a:r>
            <a:r>
              <a:rPr lang="zh-CN" altLang="en-US" sz="2400" dirty="0"/>
              <a:t>（</a:t>
            </a:r>
            <a:r>
              <a:rPr lang="zh-CN" altLang="en-US" sz="2000" dirty="0"/>
              <a:t>又称</a:t>
            </a:r>
            <a:r>
              <a:rPr lang="zh-CN" altLang="en-US" sz="2400" dirty="0"/>
              <a:t>太空站、空间站）</a:t>
            </a:r>
            <a:endParaRPr lang="zh-CN" altLang="en-US" sz="2400" dirty="0"/>
          </a:p>
          <a:p>
            <a:r>
              <a:rPr lang="zh-CN" altLang="en-US" dirty="0"/>
              <a:t>航天飞机</a:t>
            </a:r>
            <a:r>
              <a:rPr lang="zh-CN" altLang="en-US" sz="2400" dirty="0"/>
              <a:t>（美国的航天飞机已全部退役）</a:t>
            </a:r>
            <a:endParaRPr lang="zh-CN" altLang="en-US" sz="2400" dirty="0"/>
          </a:p>
          <a:p>
            <a:pPr lvl="1"/>
            <a:r>
              <a:rPr lang="zh-CN" altLang="en-US" noProof="1">
                <a:latin typeface="Times New Roman" panose="02020603050405020304" pitchFamily="18" charset="0"/>
              </a:rPr>
              <a:t>充当太空间谍</a:t>
            </a:r>
            <a:endParaRPr lang="zh-CN" altLang="en-US" noProof="1">
              <a:latin typeface="Times New Roman" panose="02020603050405020304" pitchFamily="18" charset="0"/>
            </a:endParaRPr>
          </a:p>
          <a:p>
            <a:pPr lvl="1" algn="just"/>
            <a:r>
              <a:rPr lang="zh-CN" altLang="en-US" noProof="1">
                <a:latin typeface="Times New Roman" panose="02020603050405020304" pitchFamily="18" charset="0"/>
              </a:rPr>
              <a:t>作为侦察、通信、导航等军用卫星的理想运载器和发射场</a:t>
            </a:r>
            <a:endParaRPr lang="zh-CN" altLang="en-US" noProof="1">
              <a:latin typeface="Times New Roman" panose="02020603050405020304" pitchFamily="18" charset="0"/>
            </a:endParaRPr>
          </a:p>
          <a:p>
            <a:pPr lvl="1" algn="just"/>
            <a:r>
              <a:rPr lang="zh-CN" altLang="en-US" noProof="1">
                <a:latin typeface="Times New Roman" panose="02020603050405020304" pitchFamily="18" charset="0"/>
              </a:rPr>
              <a:t>担负拦截和捕获太空“敌人”等军事任务</a:t>
            </a:r>
            <a:endParaRPr lang="zh-CN" altLang="en-US" noProof="1">
              <a:latin typeface="Times New Roman" panose="02020603050405020304" pitchFamily="18" charset="0"/>
            </a:endParaRPr>
          </a:p>
          <a:p>
            <a:pPr lvl="1" algn="just"/>
            <a:r>
              <a:rPr lang="zh-CN" altLang="en-US" noProof="1">
                <a:latin typeface="Times New Roman" panose="02020603050405020304" pitchFamily="18" charset="0"/>
              </a:rPr>
              <a:t>充当太空武器的理想试验基地</a:t>
            </a:r>
            <a:endParaRPr lang="zh-CN" altLang="en-US" noProof="1">
              <a:latin typeface="Times New Roman" panose="02020603050405020304" pitchFamily="18" charset="0"/>
            </a:endParaRPr>
          </a:p>
          <a:p>
            <a:pPr lvl="1" algn="just"/>
            <a:r>
              <a:rPr lang="zh-CN" altLang="en-US" noProof="1">
                <a:latin typeface="Times New Roman" panose="02020603050405020304" pitchFamily="18" charset="0"/>
              </a:rPr>
              <a:t>充当太空维护（加“油”、维修）站和转运站</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2227">
                                            <p:txEl>
                                              <p:pRg st="4294967295" end="4294967295"/>
                                            </p:txEl>
                                          </p:spTgt>
                                        </p:tgtEl>
                                        <p:attrNameLst>
                                          <p:attrName>style.visibility</p:attrName>
                                        </p:attrNameLst>
                                      </p:cBhvr>
                                      <p:to>
                                        <p:strVal val="visible"/>
                                      </p:to>
                                    </p:set>
                                    <p:animEffect transition="in" filter="dissolve">
                                      <p:cBhvr>
                                        <p:cTn id="7" dur="500"/>
                                        <p:tgtEl>
                                          <p:spTgt spid="52227">
                                            <p:txEl>
                                              <p:pRg st="4294967295" end="4294967295"/>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227">
                                            <p:txEl>
                                              <p:pRg st="0" end="0"/>
                                            </p:txEl>
                                          </p:spTgt>
                                        </p:tgtEl>
                                        <p:attrNameLst>
                                          <p:attrName>style.visibility</p:attrName>
                                        </p:attrNameLst>
                                      </p:cBhvr>
                                      <p:to>
                                        <p:strVal val="visible"/>
                                      </p:to>
                                    </p:set>
                                    <p:animEffect transition="in" filter="dissolve">
                                      <p:cBhvr>
                                        <p:cTn id="10" dur="500"/>
                                        <p:tgtEl>
                                          <p:spTgt spid="52227">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2227">
                                            <p:txEl>
                                              <p:pRg st="1" end="1"/>
                                            </p:txEl>
                                          </p:spTgt>
                                        </p:tgtEl>
                                        <p:attrNameLst>
                                          <p:attrName>style.visibility</p:attrName>
                                        </p:attrNameLst>
                                      </p:cBhvr>
                                      <p:to>
                                        <p:strVal val="visible"/>
                                      </p:to>
                                    </p:set>
                                    <p:animEffect transition="in" filter="dissolve">
                                      <p:cBhvr>
                                        <p:cTn id="13" dur="500"/>
                                        <p:tgtEl>
                                          <p:spTgt spid="52227">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2227">
                                            <p:txEl>
                                              <p:pRg st="2" end="2"/>
                                            </p:txEl>
                                          </p:spTgt>
                                        </p:tgtEl>
                                        <p:attrNameLst>
                                          <p:attrName>style.visibility</p:attrName>
                                        </p:attrNameLst>
                                      </p:cBhvr>
                                      <p:to>
                                        <p:strVal val="visible"/>
                                      </p:to>
                                    </p:set>
                                    <p:animEffect transition="in" filter="dissolve">
                                      <p:cBhvr>
                                        <p:cTn id="16" dur="500"/>
                                        <p:tgtEl>
                                          <p:spTgt spid="5222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2227">
                                            <p:txEl>
                                              <p:pRg st="3" end="3"/>
                                            </p:txEl>
                                          </p:spTgt>
                                        </p:tgtEl>
                                        <p:attrNameLst>
                                          <p:attrName>style.visibility</p:attrName>
                                        </p:attrNameLst>
                                      </p:cBhvr>
                                      <p:to>
                                        <p:strVal val="visible"/>
                                      </p:to>
                                    </p:set>
                                    <p:animEffect transition="in" filter="dissolve">
                                      <p:cBhvr>
                                        <p:cTn id="21" dur="500"/>
                                        <p:tgtEl>
                                          <p:spTgt spid="5222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2227">
                                            <p:txEl>
                                              <p:pRg st="4" end="4"/>
                                            </p:txEl>
                                          </p:spTgt>
                                        </p:tgtEl>
                                        <p:attrNameLst>
                                          <p:attrName>style.visibility</p:attrName>
                                        </p:attrNameLst>
                                      </p:cBhvr>
                                      <p:to>
                                        <p:strVal val="visible"/>
                                      </p:to>
                                    </p:set>
                                    <p:animEffect transition="in" filter="dissolve">
                                      <p:cBhvr>
                                        <p:cTn id="26" dur="500"/>
                                        <p:tgtEl>
                                          <p:spTgt spid="5222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2227">
                                            <p:txEl>
                                              <p:pRg st="5" end="5"/>
                                            </p:txEl>
                                          </p:spTgt>
                                        </p:tgtEl>
                                        <p:attrNameLst>
                                          <p:attrName>style.visibility</p:attrName>
                                        </p:attrNameLst>
                                      </p:cBhvr>
                                      <p:to>
                                        <p:strVal val="visible"/>
                                      </p:to>
                                    </p:set>
                                    <p:animEffect transition="in" filter="dissolve">
                                      <p:cBhvr>
                                        <p:cTn id="31" dur="500"/>
                                        <p:tgtEl>
                                          <p:spTgt spid="5222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2227">
                                            <p:txEl>
                                              <p:pRg st="6" end="6"/>
                                            </p:txEl>
                                          </p:spTgt>
                                        </p:tgtEl>
                                        <p:attrNameLst>
                                          <p:attrName>style.visibility</p:attrName>
                                        </p:attrNameLst>
                                      </p:cBhvr>
                                      <p:to>
                                        <p:strVal val="visible"/>
                                      </p:to>
                                    </p:set>
                                    <p:animEffect transition="in" filter="dissolve">
                                      <p:cBhvr>
                                        <p:cTn id="36" dur="500"/>
                                        <p:tgtEl>
                                          <p:spTgt spid="5222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2227">
                                            <p:txEl>
                                              <p:pRg st="7" end="7"/>
                                            </p:txEl>
                                          </p:spTgt>
                                        </p:tgtEl>
                                        <p:attrNameLst>
                                          <p:attrName>style.visibility</p:attrName>
                                        </p:attrNameLst>
                                      </p:cBhvr>
                                      <p:to>
                                        <p:strVal val="visible"/>
                                      </p:to>
                                    </p:set>
                                    <p:animEffect transition="in" filter="dissolve">
                                      <p:cBhvr>
                                        <p:cTn id="41" dur="500"/>
                                        <p:tgtEl>
                                          <p:spTgt spid="522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8"/>
          <p:cNvSpPr>
            <a:spLocks noChangeArrowheads="1"/>
          </p:cNvSpPr>
          <p:nvPr/>
        </p:nvSpPr>
        <p:spPr bwMode="auto">
          <a:xfrm>
            <a:off x="1059866" y="2144363"/>
            <a:ext cx="6810107"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457200">
              <a:lnSpc>
                <a:spcPct val="120000"/>
              </a:lnSpc>
              <a:spcBef>
                <a:spcPts val="600"/>
              </a:spcBef>
              <a:spcAft>
                <a:spcPts val="600"/>
              </a:spcAft>
            </a:pPr>
            <a:r>
              <a:rPr lang="zh-CN" altLang="en-US"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一是</a:t>
            </a:r>
            <a:r>
              <a:rPr lang="zh-CN"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按照</a:t>
            </a:r>
            <a:r>
              <a:rPr lang="zh-CN" altLang="zh-CN"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军委管总</a:t>
            </a:r>
            <a:r>
              <a:rPr lang="zh-CN" altLang="en-US"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a:t>
            </a:r>
            <a:r>
              <a:rPr lang="zh-CN" altLang="zh-CN"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战区主战</a:t>
            </a:r>
            <a:r>
              <a:rPr lang="zh-CN" altLang="en-US"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a:t>
            </a:r>
            <a:r>
              <a:rPr lang="zh-CN" altLang="zh-CN"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军种主建</a:t>
            </a:r>
            <a:r>
              <a:rPr lang="zh-CN"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的总原则，构建起新的</a:t>
            </a:r>
            <a:r>
              <a:rPr lang="zh-CN" altLang="zh-CN"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作战指挥体系</a:t>
            </a:r>
            <a:r>
              <a:rPr lang="zh-CN"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和</a:t>
            </a:r>
            <a:r>
              <a:rPr lang="zh-CN" altLang="zh-CN"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领导管理体系</a:t>
            </a:r>
            <a:endParaRPr lang="zh-CN" altLang="en-US"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1114563" y="3207132"/>
            <a:ext cx="6513644" cy="34289"/>
          </a:xfrm>
          <a:prstGeom prst="rect">
            <a:avLst/>
          </a:prstGeom>
          <a:solidFill>
            <a:srgbClr val="F96C1A"/>
          </a:solidFill>
          <a:ln>
            <a:solidFill>
              <a:srgbClr val="E1472F"/>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
          </a:p>
        </p:txBody>
      </p:sp>
      <p:sp>
        <p:nvSpPr>
          <p:cNvPr id="5" name="矩形 48"/>
          <p:cNvSpPr>
            <a:spLocks noChangeArrowheads="1"/>
          </p:cNvSpPr>
          <p:nvPr/>
        </p:nvSpPr>
        <p:spPr bwMode="auto">
          <a:xfrm>
            <a:off x="1025299" y="4572204"/>
            <a:ext cx="5436219"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遵循三个原则：军委管总、战区主战、军种主建</a:t>
            </a:r>
            <a:endPar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48"/>
          <p:cNvSpPr>
            <a:spLocks noChangeArrowheads="1"/>
          </p:cNvSpPr>
          <p:nvPr/>
        </p:nvSpPr>
        <p:spPr bwMode="auto">
          <a:xfrm>
            <a:off x="953784" y="3429008"/>
            <a:ext cx="6674422"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核心目标</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建立两个体系：作战指挥体系、领导管理体系</a:t>
            </a:r>
            <a:endParaRPr lang="zh-CN" altLang="en-US" sz="2400" dirty="0">
              <a:solidFill>
                <a:srgbClr val="7F7F7F"/>
              </a:solidFill>
              <a:latin typeface="微软雅黑" panose="020B0503020204020204" pitchFamily="34" charset="-122"/>
              <a:ea typeface="微软雅黑" panose="020B0503020204020204" pitchFamily="34" charset="-122"/>
            </a:endParaRPr>
          </a:p>
        </p:txBody>
      </p:sp>
      <p:sp>
        <p:nvSpPr>
          <p:cNvPr id="10"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zh-CN" altLang="en-US" dirty="0"/>
              <a:t>空间站</a:t>
            </a:r>
            <a:endParaRPr lang="zh-CN" altLang="en-US" dirty="0"/>
          </a:p>
        </p:txBody>
      </p:sp>
      <p:sp>
        <p:nvSpPr>
          <p:cNvPr id="147459" name="Rectangle 3"/>
          <p:cNvSpPr>
            <a:spLocks noGrp="1" noChangeArrowheads="1"/>
          </p:cNvSpPr>
          <p:nvPr>
            <p:ph idx="1"/>
          </p:nvPr>
        </p:nvSpPr>
        <p:spPr>
          <a:xfrm>
            <a:off x="250824" y="1484312"/>
            <a:ext cx="8713663" cy="4825007"/>
          </a:xfrm>
        </p:spPr>
        <p:txBody>
          <a:bodyPr>
            <a:norm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1971</a:t>
            </a:r>
            <a:r>
              <a:rPr lang="zh-CN" altLang="en-US" dirty="0">
                <a:latin typeface="Tahoma" panose="020B0604030504040204" pitchFamily="34" charset="0"/>
                <a:ea typeface="微软雅黑" panose="020B0503020204020204" pitchFamily="34" charset="-122"/>
                <a:cs typeface="Tahoma" panose="020B0604030504040204" pitchFamily="34" charset="0"/>
              </a:rPr>
              <a:t>年，前苏联发射“礼炮</a:t>
            </a:r>
            <a:r>
              <a:rPr lang="en-US" altLang="zh-CN" dirty="0">
                <a:latin typeface="Tahoma" panose="020B0604030504040204" pitchFamily="34" charset="0"/>
                <a:ea typeface="Tahoma" panose="020B0604030504040204" pitchFamily="34" charset="0"/>
                <a:cs typeface="Tahoma" panose="020B0604030504040204" pitchFamily="34" charset="0"/>
              </a:rPr>
              <a:t>-1</a:t>
            </a:r>
            <a:r>
              <a:rPr lang="zh-CN" altLang="en-US" dirty="0">
                <a:latin typeface="Tahoma" panose="020B0604030504040204" pitchFamily="34" charset="0"/>
                <a:ea typeface="微软雅黑" panose="020B0503020204020204" pitchFamily="34" charset="-122"/>
                <a:cs typeface="Tahoma" panose="020B0604030504040204" pitchFamily="34" charset="0"/>
              </a:rPr>
              <a:t>号”，美国</a:t>
            </a:r>
            <a:r>
              <a:rPr lang="en-US" altLang="zh-CN" dirty="0">
                <a:latin typeface="Tahoma" panose="020B0604030504040204" pitchFamily="34" charset="0"/>
                <a:ea typeface="Tahoma" panose="020B0604030504040204" pitchFamily="34" charset="0"/>
                <a:cs typeface="Tahoma" panose="020B0604030504040204" pitchFamily="34" charset="0"/>
              </a:rPr>
              <a:t>73</a:t>
            </a:r>
            <a:r>
              <a:rPr lang="zh-CN" altLang="en-US" dirty="0">
                <a:latin typeface="Tahoma" panose="020B0604030504040204" pitchFamily="34" charset="0"/>
                <a:ea typeface="微软雅黑" panose="020B0503020204020204" pitchFamily="34" charset="-122"/>
                <a:cs typeface="Tahoma" panose="020B0604030504040204" pitchFamily="34" charset="0"/>
              </a:rPr>
              <a:t>年实施“天空实验室”计划</a:t>
            </a:r>
            <a:endParaRPr lang="en-US" altLang="zh-CN" dirty="0">
              <a:latin typeface="Tahoma" panose="020B0604030504040204" pitchFamily="34" charset="0"/>
              <a:ea typeface="微软雅黑" panose="020B0503020204020204" pitchFamily="34" charset="-122"/>
              <a:cs typeface="Tahoma" panose="020B0604030504040204" pitchFamily="34" charset="0"/>
            </a:endParaRPr>
          </a:p>
          <a:p>
            <a:r>
              <a:rPr lang="zh-CN" altLang="en-US" dirty="0">
                <a:latin typeface="Tahoma" panose="020B0604030504040204" pitchFamily="34" charset="0"/>
                <a:ea typeface="微软雅黑" panose="020B0503020204020204" pitchFamily="34" charset="-122"/>
                <a:cs typeface="Tahoma" panose="020B0604030504040204" pitchFamily="34" charset="0"/>
              </a:rPr>
              <a:t>国际空间站</a:t>
            </a:r>
            <a:endParaRPr lang="en-US" altLang="zh-CN" dirty="0">
              <a:latin typeface="Tahoma" panose="020B0604030504040204" pitchFamily="34" charset="0"/>
              <a:ea typeface="微软雅黑" panose="020B0503020204020204" pitchFamily="34" charset="-122"/>
              <a:cs typeface="Tahoma" panose="020B0604030504040204" pitchFamily="34" charset="0"/>
            </a:endParaRPr>
          </a:p>
          <a:p>
            <a:pPr lvl="1"/>
            <a:r>
              <a:rPr lang="zh-CN" altLang="en-US" dirty="0"/>
              <a:t>由美国、俄罗斯、欧洲航天局、日本、加拿大等建造</a:t>
            </a:r>
            <a:endParaRPr lang="zh-CN" altLang="en-US" dirty="0"/>
          </a:p>
          <a:p>
            <a:pPr lvl="1"/>
            <a:r>
              <a:rPr lang="zh-CN" altLang="en-US" dirty="0"/>
              <a:t>建成后总重</a:t>
            </a:r>
            <a:r>
              <a:rPr lang="en-US" altLang="zh-CN" dirty="0"/>
              <a:t>420</a:t>
            </a:r>
            <a:r>
              <a:rPr lang="zh-CN" altLang="en-US" dirty="0"/>
              <a:t>吨，</a:t>
            </a:r>
            <a:r>
              <a:rPr lang="zh-CN" altLang="en-US" sz="2400" dirty="0"/>
              <a:t>工作寿命</a:t>
            </a:r>
            <a:r>
              <a:rPr lang="en-US" altLang="zh-CN" sz="2400" dirty="0"/>
              <a:t>10</a:t>
            </a:r>
            <a:r>
              <a:rPr lang="zh-CN" altLang="en-US" sz="2400" dirty="0"/>
              <a:t>～</a:t>
            </a:r>
            <a:r>
              <a:rPr lang="en-US" altLang="zh-CN" sz="2400" dirty="0"/>
              <a:t>15</a:t>
            </a:r>
            <a:r>
              <a:rPr lang="zh-CN" altLang="en-US" sz="2400" dirty="0"/>
              <a:t>年，最多可同时接纳</a:t>
            </a:r>
            <a:r>
              <a:rPr lang="en-US" altLang="zh-CN" sz="2400" dirty="0"/>
              <a:t>7</a:t>
            </a:r>
            <a:r>
              <a:rPr lang="zh-CN" altLang="en-US" sz="2400" dirty="0"/>
              <a:t>名航天员</a:t>
            </a:r>
            <a:endParaRPr lang="zh-CN" altLang="en-US" sz="2400" dirty="0"/>
          </a:p>
          <a:p>
            <a:pPr lvl="1"/>
            <a:r>
              <a:rPr lang="en-US" altLang="zh-CN" sz="2400" dirty="0"/>
              <a:t>6</a:t>
            </a:r>
            <a:r>
              <a:rPr lang="zh-CN" altLang="en-US" sz="2400" dirty="0"/>
              <a:t>个实验舱可提供</a:t>
            </a:r>
            <a:r>
              <a:rPr lang="en-US" altLang="zh-CN" sz="2400" dirty="0"/>
              <a:t>40</a:t>
            </a:r>
            <a:r>
              <a:rPr lang="zh-CN" altLang="en-US" sz="2400" dirty="0"/>
              <a:t>个研究机柜和</a:t>
            </a:r>
            <a:r>
              <a:rPr lang="en-US" altLang="zh-CN" sz="2400" dirty="0"/>
              <a:t>110</a:t>
            </a:r>
            <a:r>
              <a:rPr lang="zh-CN" altLang="en-US" sz="2400" dirty="0"/>
              <a:t>千瓦的电能</a:t>
            </a:r>
            <a:endParaRPr lang="en-US" altLang="zh-CN" sz="2400" dirty="0"/>
          </a:p>
          <a:p>
            <a:r>
              <a:rPr lang="zh-CN" altLang="en-US" dirty="0">
                <a:latin typeface="Tahoma" panose="020B0604030504040204" pitchFamily="34" charset="0"/>
                <a:ea typeface="微软雅黑" panose="020B0503020204020204" pitchFamily="34" charset="-122"/>
                <a:cs typeface="Tahoma" panose="020B0604030504040204" pitchFamily="34" charset="0"/>
              </a:rPr>
              <a:t>中国“天宫”系列</a:t>
            </a:r>
            <a:endParaRPr lang="zh-CN" altLang="en-US" dirty="0">
              <a:latin typeface="Tahoma" panose="020B0604030504040204" pitchFamily="34" charset="0"/>
              <a:ea typeface="微软雅黑" panose="020B0503020204020204" pitchFamily="34" charset="-122"/>
              <a:cs typeface="Tahoma" panose="020B060403050404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endParaRPr lang="zh-CN" altLang="en-US" dirty="0"/>
          </a:p>
        </p:txBody>
      </p:sp>
      <p:sp>
        <p:nvSpPr>
          <p:cNvPr id="3" name="内容占位符 2"/>
          <p:cNvSpPr>
            <a:spLocks noGrp="1"/>
          </p:cNvSpPr>
          <p:nvPr>
            <p:ph idx="1"/>
          </p:nvPr>
        </p:nvSpPr>
        <p:spPr/>
        <p:txBody>
          <a:bodyPr/>
          <a:lstStyle/>
          <a:p>
            <a:r>
              <a:rPr lang="zh-CN" altLang="en-US" dirty="0"/>
              <a:t>可能运行在地球同步轨道的军用卫星有：</a:t>
            </a:r>
            <a:endParaRPr lang="en-US" altLang="zh-CN" dirty="0"/>
          </a:p>
          <a:p>
            <a:pPr lvl="1"/>
            <a:r>
              <a:rPr lang="en-US" altLang="zh-CN" dirty="0"/>
              <a:t>a. </a:t>
            </a:r>
            <a:r>
              <a:rPr lang="zh-CN" altLang="en-US" dirty="0"/>
              <a:t>成像侦察卫星</a:t>
            </a:r>
            <a:r>
              <a:rPr lang="en-US" altLang="zh-CN"/>
              <a:t>		b</a:t>
            </a:r>
            <a:r>
              <a:rPr lang="en-US" altLang="zh-CN" dirty="0"/>
              <a:t>. </a:t>
            </a:r>
            <a:r>
              <a:rPr lang="zh-CN" altLang="en-US" dirty="0"/>
              <a:t>电子侦察卫星</a:t>
            </a:r>
            <a:endParaRPr lang="en-US" altLang="zh-CN" dirty="0"/>
          </a:p>
          <a:p>
            <a:pPr lvl="1"/>
            <a:r>
              <a:rPr lang="en-US" altLang="zh-CN" dirty="0"/>
              <a:t>c. </a:t>
            </a:r>
            <a:r>
              <a:rPr lang="zh-CN" altLang="en-US" dirty="0"/>
              <a:t>气象卫星</a:t>
            </a:r>
            <a:r>
              <a:rPr lang="en-US" altLang="zh-CN" dirty="0"/>
              <a:t>	</a:t>
            </a:r>
            <a:r>
              <a:rPr lang="en-US" altLang="zh-CN"/>
              <a:t>		d</a:t>
            </a:r>
            <a:r>
              <a:rPr lang="en-US" altLang="zh-CN" dirty="0"/>
              <a:t>. </a:t>
            </a:r>
            <a:r>
              <a:rPr lang="zh-CN" altLang="en-US" dirty="0"/>
              <a:t>通信卫星</a:t>
            </a:r>
            <a:endParaRPr lang="en-US" altLang="zh-CN" dirty="0"/>
          </a:p>
          <a:p>
            <a:pPr lvl="1"/>
            <a:r>
              <a:rPr lang="zh-CN" altLang="en-US"/>
              <a:t>（</a:t>
            </a:r>
            <a:r>
              <a:rPr lang="en-US" altLang="zh-CN"/>
              <a:t>abcd</a:t>
            </a:r>
            <a:r>
              <a:rPr lang="en-US" altLang="zh-CN" dirty="0"/>
              <a:t>)</a:t>
            </a:r>
            <a:endParaRPr lang="en-US" altLang="zh-CN" dirty="0"/>
          </a:p>
          <a:p>
            <a:r>
              <a:rPr lang="zh-CN" altLang="en-US"/>
              <a:t>可具有</a:t>
            </a:r>
            <a:r>
              <a:rPr lang="zh-CN" altLang="en-US" dirty="0"/>
              <a:t>军事用途的航天器有：</a:t>
            </a:r>
            <a:endParaRPr lang="en-US" altLang="zh-CN" dirty="0"/>
          </a:p>
          <a:p>
            <a:pPr lvl="1"/>
            <a:r>
              <a:rPr lang="en-US" altLang="zh-CN" dirty="0"/>
              <a:t>a. </a:t>
            </a:r>
            <a:r>
              <a:rPr lang="zh-CN" altLang="en-US" dirty="0"/>
              <a:t>人造地球卫星</a:t>
            </a:r>
            <a:r>
              <a:rPr lang="en-US" altLang="zh-CN"/>
              <a:t>		b</a:t>
            </a:r>
            <a:r>
              <a:rPr lang="en-US" altLang="zh-CN" dirty="0"/>
              <a:t>. </a:t>
            </a:r>
            <a:r>
              <a:rPr lang="zh-CN" altLang="en-US" dirty="0"/>
              <a:t>航天飞机</a:t>
            </a:r>
            <a:endParaRPr lang="en-US" altLang="zh-CN" dirty="0"/>
          </a:p>
          <a:p>
            <a:pPr lvl="1"/>
            <a:r>
              <a:rPr lang="en-US" altLang="zh-CN" dirty="0"/>
              <a:t>c. </a:t>
            </a:r>
            <a:r>
              <a:rPr lang="zh-CN" altLang="en-US" dirty="0"/>
              <a:t>空间站</a:t>
            </a:r>
            <a:r>
              <a:rPr lang="en-US" altLang="zh-CN" dirty="0"/>
              <a:t>	</a:t>
            </a:r>
            <a:r>
              <a:rPr lang="en-US" altLang="zh-CN"/>
              <a:t>		d</a:t>
            </a:r>
            <a:r>
              <a:rPr lang="en-US" altLang="zh-CN" dirty="0"/>
              <a:t>. </a:t>
            </a:r>
            <a:r>
              <a:rPr lang="zh-CN" altLang="en-US" dirty="0"/>
              <a:t>深空探测器</a:t>
            </a:r>
            <a:endParaRPr lang="en-US" altLang="zh-CN" dirty="0"/>
          </a:p>
          <a:p>
            <a:pPr lvl="1"/>
            <a:r>
              <a:rPr lang="zh-CN" altLang="en-US" dirty="0"/>
              <a:t>（</a:t>
            </a:r>
            <a:r>
              <a:rPr lang="en-US" altLang="zh-CN" dirty="0" err="1"/>
              <a:t>abc</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sz="7200"/>
              <a:t>指挥自动化技术</a:t>
            </a:r>
            <a:endParaRPr lang="zh-CN" altLang="en-US" sz="7200"/>
          </a:p>
        </p:txBody>
      </p:sp>
      <p:sp>
        <p:nvSpPr>
          <p:cNvPr id="2051" name="Rectangle 3"/>
          <p:cNvSpPr>
            <a:spLocks noGrp="1" noChangeArrowheads="1"/>
          </p:cNvSpPr>
          <p:nvPr>
            <p:ph type="subTitle" idx="1"/>
          </p:nvPr>
        </p:nvSpPr>
        <p:spPr>
          <a:xfrm>
            <a:off x="1116013" y="3886200"/>
            <a:ext cx="6985000" cy="2207096"/>
          </a:xfrm>
        </p:spPr>
        <p:txBody>
          <a:bodyPr>
            <a:normAutofit/>
          </a:bodyPr>
          <a:lstStyle/>
          <a:p>
            <a:pPr>
              <a:lnSpc>
                <a:spcPct val="80000"/>
              </a:lnSpc>
            </a:pPr>
            <a:r>
              <a:rPr lang="en-US" altLang="zh-CN"/>
              <a:t>Command, Control, Communication, Computer, Intelligence, Surveillance, Reconnaissance</a:t>
            </a:r>
            <a:endParaRPr lang="en-US" altLang="zh-CN"/>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zh-CN" altLang="en-US"/>
              <a:t>我军对指挥自动化的定义</a:t>
            </a:r>
            <a:endParaRPr lang="zh-CN" altLang="en-US"/>
          </a:p>
        </p:txBody>
      </p:sp>
      <p:sp>
        <p:nvSpPr>
          <p:cNvPr id="78851" name="Rectangle 3"/>
          <p:cNvSpPr>
            <a:spLocks noGrp="1" noChangeArrowheads="1"/>
          </p:cNvSpPr>
          <p:nvPr>
            <p:ph idx="1"/>
          </p:nvPr>
        </p:nvSpPr>
        <p:spPr/>
        <p:txBody>
          <a:bodyPr/>
          <a:lstStyle/>
          <a:p>
            <a:r>
              <a:rPr lang="zh-CN" altLang="en-US"/>
              <a:t>在军队指挥体系中建立和运用指挥自动化系统，辅助指挥员和指挥机关实现科学、高效的指挥控制与管理的活动。</a:t>
            </a:r>
            <a:endParaRPr lang="zh-CN" altLang="en-US"/>
          </a:p>
          <a:p>
            <a:r>
              <a:rPr lang="zh-CN" altLang="en-US"/>
              <a:t>是军队现代化建设的重要目标</a:t>
            </a:r>
            <a:endParaRPr lang="zh-CN" altLang="en-US"/>
          </a:p>
          <a:p>
            <a:r>
              <a:rPr lang="zh-CN" altLang="en-US"/>
              <a:t>强调增强军队联合作战能力和信息作战能力</a:t>
            </a:r>
            <a:endParaRPr lang="zh-CN" altLang="en-US"/>
          </a:p>
          <a:p>
            <a:r>
              <a:rPr lang="zh-CN" altLang="en-US"/>
              <a:t>内涵与外延不断扩大</a:t>
            </a:r>
            <a:endParaRPr lang="zh-CN" alt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a:t>指挥自动化系统分类</a:t>
            </a:r>
            <a:r>
              <a:rPr lang="en-US" altLang="zh-CN"/>
              <a:t>(</a:t>
            </a:r>
            <a:r>
              <a:rPr lang="zh-CN" altLang="en-US"/>
              <a:t>按层次</a:t>
            </a:r>
            <a:r>
              <a:rPr lang="en-US" altLang="zh-CN"/>
              <a:t>)</a:t>
            </a:r>
            <a:endParaRPr lang="en-US" altLang="zh-CN"/>
          </a:p>
        </p:txBody>
      </p:sp>
      <p:sp>
        <p:nvSpPr>
          <p:cNvPr id="79875" name="Rectangle 3"/>
          <p:cNvSpPr>
            <a:spLocks noGrp="1" noChangeArrowheads="1"/>
          </p:cNvSpPr>
          <p:nvPr>
            <p:ph idx="1"/>
          </p:nvPr>
        </p:nvSpPr>
        <p:spPr/>
        <p:txBody>
          <a:bodyPr/>
          <a:lstStyle/>
          <a:p>
            <a:r>
              <a:rPr lang="zh-CN" altLang="en-US"/>
              <a:t>战略指挥自动化系统</a:t>
            </a:r>
            <a:endParaRPr lang="zh-CN" altLang="en-US"/>
          </a:p>
          <a:p>
            <a:r>
              <a:rPr lang="zh-CN" altLang="en-US"/>
              <a:t>战役指挥自动化系统</a:t>
            </a:r>
            <a:endParaRPr lang="zh-CN" altLang="en-US"/>
          </a:p>
          <a:p>
            <a:pPr lvl="1"/>
            <a:r>
              <a:rPr lang="zh-CN" altLang="en-US"/>
              <a:t>包括战区</a:t>
            </a:r>
            <a:r>
              <a:rPr lang="en-US" altLang="zh-CN"/>
              <a:t>C3I</a:t>
            </a:r>
            <a:r>
              <a:rPr lang="zh-CN" altLang="en-US"/>
              <a:t>、各军兵种战役</a:t>
            </a:r>
            <a:r>
              <a:rPr lang="en-US" altLang="zh-CN"/>
              <a:t>C3I</a:t>
            </a:r>
            <a:endParaRPr lang="en-US" altLang="zh-CN"/>
          </a:p>
          <a:p>
            <a:r>
              <a:rPr lang="zh-CN" altLang="en-US"/>
              <a:t>战术指挥自动化系统及作战平台</a:t>
            </a:r>
            <a:endParaRPr lang="zh-CN" altLang="en-US"/>
          </a:p>
          <a:p>
            <a:pPr lvl="1"/>
            <a:r>
              <a:rPr lang="zh-CN" altLang="en-US"/>
              <a:t>各军兵种师旅级</a:t>
            </a:r>
            <a:r>
              <a:rPr lang="en-US" altLang="zh-CN"/>
              <a:t>C3I</a:t>
            </a:r>
            <a:endParaRPr lang="en-US" altLang="zh-CN"/>
          </a:p>
          <a:p>
            <a:r>
              <a:rPr lang="zh-CN" altLang="en-US"/>
              <a:t>单兵指挥自动化系统</a:t>
            </a:r>
            <a:endParaRPr lang="zh-CN"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en-US"/>
              <a:t>战略指挥自动化系统</a:t>
            </a:r>
            <a:endParaRPr lang="zh-CN" altLang="en-US"/>
          </a:p>
        </p:txBody>
      </p:sp>
      <p:sp>
        <p:nvSpPr>
          <p:cNvPr id="80899" name="Rectangle 3"/>
          <p:cNvSpPr>
            <a:spLocks noGrp="1" noChangeArrowheads="1"/>
          </p:cNvSpPr>
          <p:nvPr>
            <p:ph idx="1"/>
          </p:nvPr>
        </p:nvSpPr>
        <p:spPr/>
        <p:txBody>
          <a:bodyPr/>
          <a:lstStyle/>
          <a:p>
            <a:r>
              <a:rPr lang="zh-CN" altLang="en-US"/>
              <a:t>保障最高统帅部或各军种执行战略指挥任务</a:t>
            </a:r>
            <a:endParaRPr lang="zh-CN" altLang="en-US"/>
          </a:p>
          <a:p>
            <a:r>
              <a:rPr lang="zh-CN" altLang="en-US"/>
              <a:t>包括国家军事指挥中心、 国防通信网、战略情报系统等</a:t>
            </a:r>
            <a:endParaRPr lang="zh-CN" altLang="en-US"/>
          </a:p>
          <a:p>
            <a:r>
              <a:rPr lang="zh-CN" altLang="en-US"/>
              <a:t>国家军事指挥中心是核心</a:t>
            </a:r>
            <a:endParaRPr lang="zh-CN"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a:t>战役指挥自动化系统</a:t>
            </a:r>
            <a:endParaRPr lang="zh-CN" altLang="en-US"/>
          </a:p>
        </p:txBody>
      </p:sp>
      <p:sp>
        <p:nvSpPr>
          <p:cNvPr id="81923" name="Rectangle 3"/>
          <p:cNvSpPr>
            <a:spLocks noGrp="1" noChangeArrowheads="1"/>
          </p:cNvSpPr>
          <p:nvPr>
            <p:ph idx="1"/>
          </p:nvPr>
        </p:nvSpPr>
        <p:spPr/>
        <p:txBody>
          <a:bodyPr/>
          <a:lstStyle/>
          <a:p>
            <a:r>
              <a:rPr lang="zh-CN" altLang="en-US"/>
              <a:t>保障执行战役指挥任务</a:t>
            </a:r>
            <a:endParaRPr lang="zh-CN" altLang="en-US"/>
          </a:p>
          <a:p>
            <a:r>
              <a:rPr lang="zh-CN" altLang="en-US"/>
              <a:t>包括战区</a:t>
            </a:r>
            <a:r>
              <a:rPr lang="en-US" altLang="zh-CN"/>
              <a:t>C3I</a:t>
            </a:r>
            <a:r>
              <a:rPr lang="zh-CN" altLang="en-US"/>
              <a:t>、陆军战役</a:t>
            </a:r>
            <a:r>
              <a:rPr lang="en-US" altLang="zh-CN"/>
              <a:t>C3I</a:t>
            </a:r>
            <a:r>
              <a:rPr lang="zh-CN" altLang="en-US"/>
              <a:t>、海军战役</a:t>
            </a:r>
            <a:r>
              <a:rPr lang="en-US" altLang="zh-CN"/>
              <a:t>C3I</a:t>
            </a:r>
            <a:r>
              <a:rPr lang="zh-CN" altLang="en-US"/>
              <a:t>、空军战役</a:t>
            </a:r>
            <a:r>
              <a:rPr lang="en-US" altLang="zh-CN"/>
              <a:t>C3I</a:t>
            </a:r>
            <a:r>
              <a:rPr lang="zh-CN" altLang="en-US"/>
              <a:t>、战略导弹部队</a:t>
            </a:r>
            <a:r>
              <a:rPr lang="en-US" altLang="zh-CN"/>
              <a:t>C3I</a:t>
            </a:r>
            <a:endParaRPr lang="en-US" altLang="zh-CN"/>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zh-CN" altLang="en-US"/>
              <a:t>战术指挥自动化系统</a:t>
            </a:r>
            <a:endParaRPr lang="zh-CN" altLang="en-US"/>
          </a:p>
        </p:txBody>
      </p:sp>
      <p:sp>
        <p:nvSpPr>
          <p:cNvPr id="82947" name="Rectangle 3"/>
          <p:cNvSpPr>
            <a:spLocks noGrp="1" noChangeArrowheads="1"/>
          </p:cNvSpPr>
          <p:nvPr>
            <p:ph idx="1"/>
          </p:nvPr>
        </p:nvSpPr>
        <p:spPr/>
        <p:txBody>
          <a:bodyPr/>
          <a:lstStyle/>
          <a:p>
            <a:r>
              <a:rPr lang="zh-CN" altLang="en-US"/>
              <a:t>保障执行战斗指挥任务</a:t>
            </a:r>
            <a:endParaRPr lang="zh-CN" altLang="en-US"/>
          </a:p>
          <a:p>
            <a:r>
              <a:rPr lang="zh-CN" altLang="en-US"/>
              <a:t>包括陆军师旅</a:t>
            </a:r>
            <a:r>
              <a:rPr lang="en-US" altLang="zh-CN"/>
              <a:t>C3I</a:t>
            </a:r>
            <a:r>
              <a:rPr lang="zh-CN" altLang="en-US"/>
              <a:t>，海军基地、舰艇支队、海上编队</a:t>
            </a:r>
            <a:r>
              <a:rPr lang="en-US" altLang="zh-CN"/>
              <a:t>C3I</a:t>
            </a:r>
            <a:r>
              <a:rPr lang="zh-CN" altLang="en-US"/>
              <a:t>，空军航空兵师</a:t>
            </a:r>
            <a:r>
              <a:rPr lang="en-US" altLang="zh-CN"/>
              <a:t>(</a:t>
            </a:r>
            <a:r>
              <a:rPr lang="zh-CN" altLang="en-US"/>
              <a:t>联队</a:t>
            </a:r>
            <a:r>
              <a:rPr lang="en-US" altLang="zh-CN"/>
              <a:t>)</a:t>
            </a:r>
            <a:r>
              <a:rPr lang="zh-CN" altLang="en-US"/>
              <a:t>和空降师</a:t>
            </a:r>
            <a:r>
              <a:rPr lang="en-US" altLang="zh-CN"/>
              <a:t>C3I</a:t>
            </a:r>
            <a:r>
              <a:rPr lang="zh-CN" altLang="en-US"/>
              <a:t>，地地导弹旅</a:t>
            </a:r>
            <a:r>
              <a:rPr lang="en-US" altLang="zh-CN"/>
              <a:t>C3I</a:t>
            </a:r>
            <a:r>
              <a:rPr lang="zh-CN" altLang="en-US"/>
              <a:t>等</a:t>
            </a:r>
            <a:endParaRPr lang="zh-CN" altLang="en-US"/>
          </a:p>
          <a:p>
            <a:r>
              <a:rPr lang="zh-CN" altLang="en-US"/>
              <a:t>要求机动性强、实时性高</a:t>
            </a:r>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zh-CN" altLang="en-US"/>
              <a:t>作战平台指挥自动化系统</a:t>
            </a:r>
            <a:endParaRPr lang="zh-CN" altLang="en-US"/>
          </a:p>
        </p:txBody>
      </p:sp>
      <p:sp>
        <p:nvSpPr>
          <p:cNvPr id="83971" name="Rectangle 3"/>
          <p:cNvSpPr>
            <a:spLocks noGrp="1" noChangeArrowheads="1"/>
          </p:cNvSpPr>
          <p:nvPr>
            <p:ph idx="1"/>
          </p:nvPr>
        </p:nvSpPr>
        <p:spPr/>
        <p:txBody>
          <a:bodyPr/>
          <a:lstStyle/>
          <a:p>
            <a:r>
              <a:rPr lang="zh-CN" altLang="en-US"/>
              <a:t>亦称武器控制系统</a:t>
            </a:r>
            <a:endParaRPr lang="zh-CN" altLang="en-US"/>
          </a:p>
          <a:p>
            <a:r>
              <a:rPr lang="zh-CN" altLang="en-US"/>
              <a:t>既能控制战役战术武器，又能控制单个的战略武器</a:t>
            </a:r>
            <a:endParaRPr lang="zh-CN" altLang="en-US"/>
          </a:p>
          <a:p>
            <a:r>
              <a:rPr lang="zh-CN" altLang="en-US"/>
              <a:t>通常包括警戒系统、目标分配系统、引导系统和武器本身</a:t>
            </a:r>
            <a:endParaRPr lang="zh-CN" altLang="en-US"/>
          </a:p>
          <a:p>
            <a:r>
              <a:rPr lang="zh-CN" altLang="en-US"/>
              <a:t>实现从发现目标、区分目标、引导攻击到判明打击效果全过程的自动化</a:t>
            </a:r>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en-US"/>
              <a:t>单兵指挥自动化系统</a:t>
            </a:r>
            <a:endParaRPr lang="zh-CN" altLang="en-US"/>
          </a:p>
        </p:txBody>
      </p:sp>
      <p:sp>
        <p:nvSpPr>
          <p:cNvPr id="84995" name="Rectangle 3"/>
          <p:cNvSpPr>
            <a:spLocks noGrp="1" noChangeArrowheads="1"/>
          </p:cNvSpPr>
          <p:nvPr>
            <p:ph idx="1"/>
          </p:nvPr>
        </p:nvSpPr>
        <p:spPr/>
        <p:txBody>
          <a:bodyPr/>
          <a:lstStyle/>
          <a:p>
            <a:r>
              <a:rPr lang="zh-CN" altLang="en-US"/>
              <a:t>又称单兵数字化设备，是保障单兵执行作战任务的信息系统</a:t>
            </a:r>
            <a:endParaRPr lang="zh-CN" altLang="en-US"/>
          </a:p>
          <a:p>
            <a:r>
              <a:rPr lang="zh-CN" altLang="en-US"/>
              <a:t>包括整体式头盔子系统、单兵武器子系统、个人便携式计算机</a:t>
            </a:r>
            <a:r>
              <a:rPr lang="en-US" altLang="zh-CN"/>
              <a:t>/</a:t>
            </a:r>
            <a:r>
              <a:rPr lang="zh-CN" altLang="en-US"/>
              <a:t>通信子系统、</a:t>
            </a:r>
            <a:r>
              <a:rPr lang="en-US" altLang="zh-CN"/>
              <a:t>GPS</a:t>
            </a:r>
            <a:r>
              <a:rPr lang="zh-CN" altLang="en-US"/>
              <a:t>系统和生存子系统等</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1"/>
          <p:cNvSpPr/>
          <p:nvPr/>
        </p:nvSpPr>
        <p:spPr>
          <a:xfrm>
            <a:off x="1076325" y="2102168"/>
            <a:ext cx="5048250" cy="2645569"/>
          </a:xfrm>
          <a:prstGeom prst="rect">
            <a:avLst/>
          </a:prstGeom>
          <a:solidFill>
            <a:schemeClr val="bg1"/>
          </a:solidFill>
          <a:ln w="25400" cap="flat" cmpd="sng">
            <a:solidFill>
              <a:srgbClr val="FFC000"/>
            </a:solidFill>
            <a:prstDash val="solid"/>
            <a:miter/>
            <a:headEnd type="none" w="med" len="med"/>
            <a:tailEnd type="none" w="med" len="med"/>
          </a:ln>
        </p:spPr>
        <p:txBody>
          <a:bodyPr anchor="ctr"/>
          <a:lstStyle/>
          <a:p>
            <a:pPr algn="ctr"/>
            <a:endParaRPr lang="zh-CN" altLang="en-US" sz="1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 name="直接连接符 43"/>
          <p:cNvSpPr/>
          <p:nvPr/>
        </p:nvSpPr>
        <p:spPr>
          <a:xfrm>
            <a:off x="1278731" y="2689384"/>
            <a:ext cx="4698206" cy="0"/>
          </a:xfrm>
          <a:prstGeom prst="line">
            <a:avLst/>
          </a:prstGeom>
          <a:ln w="9525" cap="flat" cmpd="sng">
            <a:solidFill>
              <a:srgbClr val="FFC000"/>
            </a:solidFill>
            <a:prstDash val="solid"/>
            <a:round/>
            <a:headEnd type="none" w="med" len="med"/>
            <a:tailEnd type="none" w="med" len="med"/>
          </a:ln>
        </p:spPr>
        <p:txBody>
          <a:bodyPr/>
          <a:lstStyle/>
          <a:p>
            <a:endParaRPr lang="zh-CN" altLang="en-US" sz="100"/>
          </a:p>
        </p:txBody>
      </p:sp>
      <p:sp>
        <p:nvSpPr>
          <p:cNvPr id="6" name="TextBox 25"/>
          <p:cNvSpPr/>
          <p:nvPr/>
        </p:nvSpPr>
        <p:spPr>
          <a:xfrm>
            <a:off x="1549241" y="2288381"/>
            <a:ext cx="4441984" cy="106680"/>
          </a:xfrm>
          <a:prstGeom prst="rect">
            <a:avLst/>
          </a:prstGeom>
          <a:noFill/>
          <a:ln w="9525">
            <a:noFill/>
          </a:ln>
        </p:spPr>
        <p:txBody>
          <a:bodyPr wrap="square" anchor="t">
            <a:spAutoFit/>
          </a:bodyPr>
          <a:lstStyle/>
          <a:p>
            <a:r>
              <a:rPr lang="zh-CN" altLang="en-US" sz="100" b="1" dirty="0">
                <a:solidFill>
                  <a:srgbClr val="FFC000"/>
                </a:solidFill>
                <a:latin typeface="微软雅黑" panose="020B0503020204020204" pitchFamily="34" charset="-122"/>
                <a:ea typeface="微软雅黑" panose="020B0503020204020204" pitchFamily="34" charset="-122"/>
              </a:rPr>
              <a:t>改革前领导管理指挥体制弊端</a:t>
            </a:r>
            <a:endParaRPr lang="zh-CN" altLang="en-US"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45"/>
          <p:cNvSpPr/>
          <p:nvPr/>
        </p:nvSpPr>
        <p:spPr>
          <a:xfrm>
            <a:off x="1278731" y="2326720"/>
            <a:ext cx="216694" cy="216694"/>
          </a:xfrm>
          <a:prstGeom prst="rect">
            <a:avLst/>
          </a:prstGeom>
          <a:solidFill>
            <a:srgbClr val="FFC000"/>
          </a:solidFill>
          <a:ln w="25400">
            <a:noFill/>
          </a:ln>
        </p:spPr>
        <p:txBody>
          <a:bodyPr anchor="ctr"/>
          <a:lstStyle/>
          <a:p>
            <a:pPr algn="ctr"/>
            <a:r>
              <a:rPr lang="en-US" altLang="x-none" sz="100" dirty="0">
                <a:solidFill>
                  <a:srgbClr val="FFFFFF"/>
                </a:solidFill>
                <a:latin typeface="Impact" panose="020B0806030902050204" pitchFamily="2" charset="0"/>
                <a:ea typeface="Tahoma" panose="020B0604030504040204" pitchFamily="34" charset="0"/>
                <a:sym typeface="Times New Roman" panose="02020603050405020304" pitchFamily="18" charset="0"/>
              </a:rPr>
              <a:t>1</a:t>
            </a:r>
            <a:endParaRPr lang="zh-CN" altLang="en-US" sz="100" dirty="0">
              <a:ea typeface="宋体" panose="02010600030101010101" pitchFamily="2" charset="-122"/>
            </a:endParaRPr>
          </a:p>
        </p:txBody>
      </p:sp>
      <p:sp>
        <p:nvSpPr>
          <p:cNvPr id="8" name="Text Box 44"/>
          <p:cNvSpPr/>
          <p:nvPr/>
        </p:nvSpPr>
        <p:spPr>
          <a:xfrm>
            <a:off x="1198873" y="2914969"/>
            <a:ext cx="4752975" cy="275590"/>
          </a:xfrm>
          <a:prstGeom prst="rect">
            <a:avLst/>
          </a:prstGeom>
          <a:noFill/>
          <a:ln w="9525">
            <a:noFill/>
          </a:ln>
        </p:spPr>
        <p:txBody>
          <a:bodyPr wrap="square" anchor="t">
            <a:spAutoFit/>
          </a:bodyPr>
          <a:lstStyle/>
          <a:p>
            <a:pPr indent="457200" fontAlgn="auto"/>
            <a:r>
              <a:rPr lang="zh-CN" altLang="en-US" sz="100" b="1" dirty="0">
                <a:solidFill>
                  <a:srgbClr val="FF0000"/>
                </a:solidFill>
                <a:latin typeface="Calibri" panose="020F0502020204030204" pitchFamily="34" charset="0"/>
                <a:ea typeface="宋体" panose="02010600030101010101" pitchFamily="2" charset="-122"/>
                <a:sym typeface="宋体" panose="02010600030101010101" pitchFamily="2" charset="-122"/>
              </a:rPr>
              <a:t>①</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rPr>
              <a:t>四总部权力过大</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 name="Text Box 44"/>
          <p:cNvSpPr/>
          <p:nvPr/>
        </p:nvSpPr>
        <p:spPr>
          <a:xfrm>
            <a:off x="1198873" y="3384706"/>
            <a:ext cx="4752975" cy="275590"/>
          </a:xfrm>
          <a:prstGeom prst="rect">
            <a:avLst/>
          </a:prstGeom>
          <a:noFill/>
          <a:ln w="9525">
            <a:noFill/>
          </a:ln>
        </p:spPr>
        <p:txBody>
          <a:bodyPr wrap="square" anchor="t">
            <a:spAutoFit/>
          </a:bodyPr>
          <a:lstStyle/>
          <a:p>
            <a:pPr indent="457200"/>
            <a:r>
              <a:rPr lang="zh-CN" altLang="en-US" sz="100" b="1" dirty="0">
                <a:solidFill>
                  <a:srgbClr val="FF0000"/>
                </a:solidFill>
                <a:latin typeface="Calibri" panose="020F0502020204030204" pitchFamily="34" charset="0"/>
                <a:ea typeface="宋体" panose="02010600030101010101" pitchFamily="2" charset="-122"/>
              </a:rPr>
              <a:t>②</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指挥层级过多</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 name="矩形 9"/>
          <p:cNvSpPr/>
          <p:nvPr/>
        </p:nvSpPr>
        <p:spPr>
          <a:xfrm>
            <a:off x="7083812" y="1325610"/>
            <a:ext cx="1012582" cy="41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b="1" dirty="0">
                <a:solidFill>
                  <a:schemeClr val="tx1"/>
                </a:solidFill>
                <a:latin typeface="微软雅黑" panose="020B0503020204020204" pitchFamily="34" charset="-122"/>
                <a:ea typeface="微软雅黑" panose="020B0503020204020204" pitchFamily="34" charset="-122"/>
              </a:rPr>
              <a:t>中央军委</a:t>
            </a:r>
            <a:endParaRPr lang="zh-CN" altLang="en-US" sz="100" b="1" dirty="0">
              <a:solidFill>
                <a:schemeClr val="tx1"/>
              </a:solidFill>
              <a:latin typeface="微软雅黑" panose="020B0503020204020204" pitchFamily="34" charset="-122"/>
              <a:ea typeface="微软雅黑" panose="020B0503020204020204" pitchFamily="34" charset="-122"/>
            </a:endParaRPr>
          </a:p>
        </p:txBody>
      </p:sp>
      <p:sp>
        <p:nvSpPr>
          <p:cNvPr id="11" name="左大括号 10"/>
          <p:cNvSpPr/>
          <p:nvPr/>
        </p:nvSpPr>
        <p:spPr>
          <a:xfrm rot="5400000">
            <a:off x="7401924" y="1409549"/>
            <a:ext cx="426534" cy="11129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a:p>
        </p:txBody>
      </p:sp>
      <p:sp>
        <p:nvSpPr>
          <p:cNvPr id="12" name="矩形 11"/>
          <p:cNvSpPr/>
          <p:nvPr/>
        </p:nvSpPr>
        <p:spPr>
          <a:xfrm>
            <a:off x="6933271" y="2167067"/>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总参谋部</a:t>
            </a:r>
            <a:endParaRPr lang="zh-CN" altLang="en-US" sz="100" dirty="0"/>
          </a:p>
        </p:txBody>
      </p:sp>
      <p:sp>
        <p:nvSpPr>
          <p:cNvPr id="13" name="矩形 12"/>
          <p:cNvSpPr/>
          <p:nvPr/>
        </p:nvSpPr>
        <p:spPr>
          <a:xfrm>
            <a:off x="7298468" y="2172645"/>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总政治部</a:t>
            </a:r>
            <a:endParaRPr lang="zh-CN" altLang="en-US" sz="100" dirty="0"/>
          </a:p>
        </p:txBody>
      </p:sp>
      <p:sp>
        <p:nvSpPr>
          <p:cNvPr id="14" name="矩形 13"/>
          <p:cNvSpPr/>
          <p:nvPr/>
        </p:nvSpPr>
        <p:spPr>
          <a:xfrm>
            <a:off x="7666451" y="2172645"/>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总装备部</a:t>
            </a:r>
            <a:endParaRPr lang="zh-CN" altLang="en-US" sz="100" dirty="0"/>
          </a:p>
        </p:txBody>
      </p:sp>
      <p:sp>
        <p:nvSpPr>
          <p:cNvPr id="15" name="矩形 14"/>
          <p:cNvSpPr/>
          <p:nvPr/>
        </p:nvSpPr>
        <p:spPr>
          <a:xfrm>
            <a:off x="8026071" y="2172645"/>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总后勤部</a:t>
            </a:r>
            <a:endParaRPr lang="zh-CN" altLang="en-US" sz="100" dirty="0"/>
          </a:p>
        </p:txBody>
      </p:sp>
      <p:sp>
        <p:nvSpPr>
          <p:cNvPr id="16" name="左大括号 15"/>
          <p:cNvSpPr/>
          <p:nvPr/>
        </p:nvSpPr>
        <p:spPr>
          <a:xfrm rot="16200000">
            <a:off x="7415865" y="2694704"/>
            <a:ext cx="426534" cy="11129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a:p>
        </p:txBody>
      </p:sp>
      <p:sp>
        <p:nvSpPr>
          <p:cNvPr id="17" name="左大括号 16"/>
          <p:cNvSpPr/>
          <p:nvPr/>
        </p:nvSpPr>
        <p:spPr>
          <a:xfrm rot="5400000">
            <a:off x="7422531" y="2406464"/>
            <a:ext cx="426534" cy="24253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a:p>
        </p:txBody>
      </p:sp>
      <p:sp>
        <p:nvSpPr>
          <p:cNvPr id="18" name="矩形 17"/>
          <p:cNvSpPr/>
          <p:nvPr/>
        </p:nvSpPr>
        <p:spPr>
          <a:xfrm>
            <a:off x="6345058" y="3744936"/>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沈阳军区</a:t>
            </a:r>
            <a:endParaRPr lang="zh-CN" altLang="en-US" sz="100" dirty="0"/>
          </a:p>
        </p:txBody>
      </p:sp>
      <p:sp>
        <p:nvSpPr>
          <p:cNvPr id="19" name="矩形 18"/>
          <p:cNvSpPr/>
          <p:nvPr/>
        </p:nvSpPr>
        <p:spPr>
          <a:xfrm>
            <a:off x="6735345" y="3742151"/>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北京军区</a:t>
            </a:r>
            <a:endParaRPr lang="zh-CN" altLang="en-US" sz="100" dirty="0"/>
          </a:p>
        </p:txBody>
      </p:sp>
      <p:sp>
        <p:nvSpPr>
          <p:cNvPr id="20" name="矩形 19"/>
          <p:cNvSpPr/>
          <p:nvPr/>
        </p:nvSpPr>
        <p:spPr>
          <a:xfrm>
            <a:off x="7128418" y="3733787"/>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兰州军区</a:t>
            </a:r>
            <a:endParaRPr lang="zh-CN" altLang="en-US" sz="100" dirty="0"/>
          </a:p>
        </p:txBody>
      </p:sp>
      <p:sp>
        <p:nvSpPr>
          <p:cNvPr id="21" name="矩形 20"/>
          <p:cNvSpPr/>
          <p:nvPr/>
        </p:nvSpPr>
        <p:spPr>
          <a:xfrm>
            <a:off x="7518705" y="3731002"/>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济南军区</a:t>
            </a:r>
            <a:endParaRPr lang="zh-CN" altLang="en-US" sz="100" dirty="0"/>
          </a:p>
        </p:txBody>
      </p:sp>
      <p:sp>
        <p:nvSpPr>
          <p:cNvPr id="22" name="矩形 21"/>
          <p:cNvSpPr/>
          <p:nvPr/>
        </p:nvSpPr>
        <p:spPr>
          <a:xfrm>
            <a:off x="7900629" y="3744943"/>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南京军区</a:t>
            </a:r>
            <a:endParaRPr lang="zh-CN" altLang="en-US" sz="100" dirty="0"/>
          </a:p>
        </p:txBody>
      </p:sp>
      <p:sp>
        <p:nvSpPr>
          <p:cNvPr id="23" name="矩形 22"/>
          <p:cNvSpPr/>
          <p:nvPr/>
        </p:nvSpPr>
        <p:spPr>
          <a:xfrm>
            <a:off x="8282553" y="3742157"/>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成都军区</a:t>
            </a:r>
            <a:endParaRPr lang="zh-CN" altLang="en-US" sz="100" dirty="0"/>
          </a:p>
        </p:txBody>
      </p:sp>
      <p:sp>
        <p:nvSpPr>
          <p:cNvPr id="24" name="矩形 23"/>
          <p:cNvSpPr/>
          <p:nvPr/>
        </p:nvSpPr>
        <p:spPr>
          <a:xfrm>
            <a:off x="8656114" y="3739372"/>
            <a:ext cx="334532" cy="8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广州军区</a:t>
            </a:r>
            <a:endParaRPr lang="zh-CN" altLang="en-US" sz="100" dirty="0"/>
          </a:p>
        </p:txBody>
      </p:sp>
      <p:sp>
        <p:nvSpPr>
          <p:cNvPr id="25" name="左大括号 24"/>
          <p:cNvSpPr/>
          <p:nvPr/>
        </p:nvSpPr>
        <p:spPr>
          <a:xfrm rot="16200000">
            <a:off x="7523885" y="3552149"/>
            <a:ext cx="318564" cy="24253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a:p>
        </p:txBody>
      </p:sp>
      <p:sp>
        <p:nvSpPr>
          <p:cNvPr id="26" name="矩形 25"/>
          <p:cNvSpPr/>
          <p:nvPr/>
        </p:nvSpPr>
        <p:spPr>
          <a:xfrm>
            <a:off x="7008541" y="4963687"/>
            <a:ext cx="1349282" cy="2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dirty="0"/>
              <a:t>部队</a:t>
            </a:r>
            <a:endParaRPr lang="zh-CN" altLang="en-US" sz="100" dirty="0"/>
          </a:p>
        </p:txBody>
      </p:sp>
      <p:sp>
        <p:nvSpPr>
          <p:cNvPr id="27" name="Text Box 44"/>
          <p:cNvSpPr/>
          <p:nvPr/>
        </p:nvSpPr>
        <p:spPr>
          <a:xfrm>
            <a:off x="1212814" y="3800083"/>
            <a:ext cx="4752975" cy="275590"/>
          </a:xfrm>
          <a:prstGeom prst="rect">
            <a:avLst/>
          </a:prstGeom>
          <a:noFill/>
          <a:ln w="9525">
            <a:noFill/>
          </a:ln>
        </p:spPr>
        <p:txBody>
          <a:bodyPr wrap="square" anchor="t">
            <a:spAutoFit/>
          </a:bodyPr>
          <a:lstStyle/>
          <a:p>
            <a:pPr indent="457200"/>
            <a:r>
              <a:rPr lang="zh-CN" altLang="en-US" sz="100" b="1" dirty="0">
                <a:solidFill>
                  <a:srgbClr val="FF0000"/>
                </a:solidFill>
                <a:latin typeface="Calibri" panose="020F0502020204030204" pitchFamily="34" charset="0"/>
                <a:ea typeface="宋体" panose="02010600030101010101" pitchFamily="2" charset="-122"/>
              </a:rPr>
              <a:t>③</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军区战建一体弊端显现</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filter="fade">
                                      <p:cBhvr>
                                        <p:cTn id="9" dur="1000"/>
                                        <p:tgtEl>
                                          <p:spTgt spid="8"/>
                                        </p:tgtEl>
                                      </p:cBhvr>
                                    </p:animEffect>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Scale>
                                      <p:cBhvr>
                                        <p:cTn id="13"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9"/>
                                        </p:tgtEl>
                                        <p:attrNameLst>
                                          <p:attrName>ppt_x</p:attrName>
                                          <p:attrName>ppt_y</p:attrName>
                                        </p:attrNameLst>
                                      </p:cBhvr>
                                    </p:animMotion>
                                    <p:animEffect filter="fade">
                                      <p:cBhvr>
                                        <p:cTn id="15" dur="1000"/>
                                        <p:tgtEl>
                                          <p:spTgt spid="9"/>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Scale>
                                      <p:cBhvr>
                                        <p:cTn id="19"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7"/>
                                        </p:tgtEl>
                                        <p:attrNameLst>
                                          <p:attrName>ppt_x</p:attrName>
                                          <p:attrName>ppt_y</p:attrName>
                                        </p:attrNameLst>
                                      </p:cBhvr>
                                    </p:animMotion>
                                    <p:animEffect filter="fade">
                                      <p:cBhvr>
                                        <p:cTn id="21"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P spid="9" grpId="0" bldLvl="0"/>
      <p:bldP spid="27" grpId="0" bldLvl="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a:t>指挥自动化系统的一般构成</a:t>
            </a:r>
            <a:endParaRPr lang="zh-CN" altLang="en-US"/>
          </a:p>
        </p:txBody>
      </p:sp>
      <p:sp>
        <p:nvSpPr>
          <p:cNvPr id="86019" name="Rectangle 3"/>
          <p:cNvSpPr>
            <a:spLocks noGrp="1" noChangeArrowheads="1"/>
          </p:cNvSpPr>
          <p:nvPr>
            <p:ph idx="1"/>
          </p:nvPr>
        </p:nvSpPr>
        <p:spPr/>
        <p:txBody>
          <a:bodyPr/>
          <a:lstStyle/>
          <a:p>
            <a:r>
              <a:rPr lang="zh-CN" altLang="en-US"/>
              <a:t>指挥控制分系统</a:t>
            </a:r>
            <a:endParaRPr lang="zh-CN" altLang="en-US"/>
          </a:p>
          <a:p>
            <a:r>
              <a:rPr lang="zh-CN" altLang="en-US"/>
              <a:t>通信分系统</a:t>
            </a:r>
            <a:endParaRPr lang="zh-CN" altLang="en-US"/>
          </a:p>
          <a:p>
            <a:r>
              <a:rPr lang="zh-CN" altLang="en-US"/>
              <a:t>情报分系统</a:t>
            </a:r>
            <a:endParaRPr lang="zh-CN" altLang="en-US"/>
          </a:p>
          <a:p>
            <a:r>
              <a:rPr lang="zh-CN" altLang="en-US"/>
              <a:t>电子对抗分系统</a:t>
            </a:r>
            <a:endParaRPr lang="zh-CN" altLang="en-US"/>
          </a:p>
          <a:p>
            <a:r>
              <a:rPr lang="zh-CN" altLang="en-US"/>
              <a:t>综合保障分系统</a:t>
            </a:r>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en-US"/>
              <a:t>指挥自动化的功能</a:t>
            </a:r>
            <a:endParaRPr lang="zh-CN" altLang="en-US"/>
          </a:p>
        </p:txBody>
      </p:sp>
      <p:sp>
        <p:nvSpPr>
          <p:cNvPr id="87043" name="Rectangle 3"/>
          <p:cNvSpPr>
            <a:spLocks noGrp="1" noChangeArrowheads="1"/>
          </p:cNvSpPr>
          <p:nvPr>
            <p:ph idx="1"/>
          </p:nvPr>
        </p:nvSpPr>
        <p:spPr/>
        <p:txBody>
          <a:bodyPr/>
          <a:lstStyle/>
          <a:p>
            <a:r>
              <a:rPr lang="zh-CN" altLang="en-US"/>
              <a:t>信息功能</a:t>
            </a:r>
            <a:endParaRPr lang="zh-CN" altLang="en-US"/>
          </a:p>
          <a:p>
            <a:pPr lvl="1"/>
            <a:r>
              <a:rPr lang="zh-CN" altLang="en-US"/>
              <a:t>信息的采集、传递、处理、存储与检索、显示</a:t>
            </a:r>
            <a:endParaRPr lang="zh-CN" altLang="en-US"/>
          </a:p>
          <a:p>
            <a:r>
              <a:rPr lang="zh-CN" altLang="en-US"/>
              <a:t>计算功能</a:t>
            </a:r>
            <a:endParaRPr lang="zh-CN" altLang="en-US"/>
          </a:p>
          <a:p>
            <a:r>
              <a:rPr lang="zh-CN" altLang="en-US"/>
              <a:t>决策功能</a:t>
            </a:r>
            <a:endParaRPr lang="zh-CN" altLang="en-US"/>
          </a:p>
          <a:p>
            <a:pPr lvl="1"/>
            <a:r>
              <a:rPr lang="zh-CN" altLang="en-US"/>
              <a:t>作战决策、军事专家系统、作战模拟</a:t>
            </a:r>
            <a:endParaRPr lang="zh-CN" altLang="en-US"/>
          </a:p>
          <a:p>
            <a:r>
              <a:rPr lang="zh-CN" altLang="en-US"/>
              <a:t>监控功能</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zh-CN" altLang="en-US"/>
              <a:t>指挥自动化系统的主要技术</a:t>
            </a:r>
            <a:endParaRPr lang="zh-CN" altLang="en-US"/>
          </a:p>
        </p:txBody>
      </p:sp>
      <p:sp>
        <p:nvSpPr>
          <p:cNvPr id="88067" name="Rectangle 3"/>
          <p:cNvSpPr>
            <a:spLocks noGrp="1" noChangeArrowheads="1"/>
          </p:cNvSpPr>
          <p:nvPr>
            <p:ph idx="1"/>
          </p:nvPr>
        </p:nvSpPr>
        <p:spPr/>
        <p:txBody>
          <a:bodyPr/>
          <a:lstStyle/>
          <a:p>
            <a:r>
              <a:rPr lang="zh-CN" altLang="en-US"/>
              <a:t>计算机及其网络技术</a:t>
            </a:r>
            <a:endParaRPr lang="zh-CN" altLang="en-US"/>
          </a:p>
          <a:p>
            <a:r>
              <a:rPr lang="zh-CN" altLang="en-US"/>
              <a:t>情报侦察与预警探测技术</a:t>
            </a:r>
            <a:endParaRPr lang="zh-CN" altLang="en-US"/>
          </a:p>
          <a:p>
            <a:r>
              <a:rPr lang="zh-CN" altLang="en-US"/>
              <a:t>通信技术</a:t>
            </a:r>
            <a:endParaRPr lang="zh-CN" altLang="en-US"/>
          </a:p>
          <a:p>
            <a:pPr lvl="1"/>
            <a:r>
              <a:rPr lang="zh-CN" altLang="en-US"/>
              <a:t>数字通信、光通信、卫星通信、野战综合通信</a:t>
            </a:r>
            <a:endParaRPr lang="zh-CN" altLang="en-US"/>
          </a:p>
          <a:p>
            <a:r>
              <a:rPr lang="zh-CN" altLang="en-US"/>
              <a:t>综合集成技术</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zh-CN" altLang="en-US"/>
              <a:t>例题</a:t>
            </a:r>
            <a:endParaRPr lang="zh-CN" altLang="en-US"/>
          </a:p>
        </p:txBody>
      </p:sp>
      <p:sp>
        <p:nvSpPr>
          <p:cNvPr id="111619" name="Rectangle 3"/>
          <p:cNvSpPr>
            <a:spLocks noGrp="1" noChangeArrowheads="1"/>
          </p:cNvSpPr>
          <p:nvPr>
            <p:ph idx="1"/>
          </p:nvPr>
        </p:nvSpPr>
        <p:spPr/>
        <p:txBody>
          <a:bodyPr/>
          <a:lstStyle/>
          <a:p>
            <a:pPr marL="609600" indent="-609600"/>
            <a:r>
              <a:rPr lang="zh-CN" altLang="en-US"/>
              <a:t>指挥自动化系统的核心是：</a:t>
            </a:r>
            <a:r>
              <a:rPr lang="en-US" altLang="zh-CN"/>
              <a:t>(a)</a:t>
            </a:r>
            <a:endParaRPr lang="en-US" altLang="zh-CN"/>
          </a:p>
          <a:p>
            <a:pPr marL="990600" lvl="1" indent="-533400"/>
            <a:r>
              <a:rPr lang="en-US" altLang="zh-CN"/>
              <a:t>a. </a:t>
            </a:r>
            <a:r>
              <a:rPr lang="zh-CN" altLang="en-US"/>
              <a:t>指挥控制分系统	</a:t>
            </a:r>
            <a:r>
              <a:rPr lang="en-US" altLang="zh-CN"/>
              <a:t>b. </a:t>
            </a:r>
            <a:r>
              <a:rPr lang="zh-CN" altLang="en-US"/>
              <a:t>情报分系统</a:t>
            </a:r>
            <a:endParaRPr lang="zh-CN" altLang="en-US"/>
          </a:p>
          <a:p>
            <a:pPr marL="990600" lvl="1" indent="-533400"/>
            <a:r>
              <a:rPr lang="en-US" altLang="zh-CN"/>
              <a:t>c. </a:t>
            </a:r>
            <a:r>
              <a:rPr lang="zh-CN" altLang="en-US"/>
              <a:t>通信分系统		</a:t>
            </a:r>
            <a:r>
              <a:rPr lang="en-US" altLang="zh-CN"/>
              <a:t>d. </a:t>
            </a:r>
            <a:r>
              <a:rPr lang="zh-CN" altLang="en-US"/>
              <a:t>综合保障分系统</a:t>
            </a:r>
            <a:endParaRPr lang="zh-CN" altLang="en-US"/>
          </a:p>
          <a:p>
            <a:pPr marL="609600" indent="-609600"/>
            <a:r>
              <a:rPr lang="zh-CN" altLang="en-US"/>
              <a:t>光通信技术中，对潜通信是用：</a:t>
            </a:r>
            <a:r>
              <a:rPr lang="en-US" altLang="zh-CN"/>
              <a:t>(c)</a:t>
            </a:r>
            <a:endParaRPr lang="en-US" altLang="zh-CN"/>
          </a:p>
          <a:p>
            <a:pPr marL="990600" lvl="1" indent="-533400"/>
            <a:r>
              <a:rPr lang="en-US" altLang="zh-CN"/>
              <a:t>a. </a:t>
            </a:r>
            <a:r>
              <a:rPr lang="zh-CN" altLang="en-US"/>
              <a:t>光纤通信		</a:t>
            </a:r>
            <a:r>
              <a:rPr lang="en-US" altLang="zh-CN"/>
              <a:t>b. </a:t>
            </a:r>
            <a:r>
              <a:rPr lang="zh-CN" altLang="en-US"/>
              <a:t>大气激光通信</a:t>
            </a:r>
            <a:endParaRPr lang="zh-CN" altLang="en-US"/>
          </a:p>
          <a:p>
            <a:pPr marL="990600" lvl="1" indent="-533400"/>
            <a:r>
              <a:rPr lang="en-US" altLang="zh-CN"/>
              <a:t>c. </a:t>
            </a:r>
            <a:r>
              <a:rPr lang="zh-CN" altLang="en-US"/>
              <a:t>蓝绿色激光通信	</a:t>
            </a:r>
            <a:r>
              <a:rPr lang="en-US" altLang="zh-CN"/>
              <a:t>d. </a:t>
            </a:r>
            <a:r>
              <a:rPr lang="zh-CN" altLang="en-US"/>
              <a:t>红外通信</a:t>
            </a:r>
            <a:endParaRPr lang="zh-CN" altLang="en-US"/>
          </a:p>
          <a:p>
            <a:pPr marL="609600" indent="-609600"/>
            <a:r>
              <a:rPr lang="zh-CN" altLang="en-US"/>
              <a:t>通信容量最大的通信方式是：</a:t>
            </a:r>
            <a:r>
              <a:rPr lang="en-US" altLang="zh-CN"/>
              <a:t>(d)</a:t>
            </a:r>
            <a:endParaRPr lang="en-US" altLang="zh-CN"/>
          </a:p>
          <a:p>
            <a:pPr marL="990600" lvl="1" indent="-533400"/>
            <a:r>
              <a:rPr lang="en-US" altLang="zh-CN"/>
              <a:t>a. </a:t>
            </a:r>
            <a:r>
              <a:rPr lang="zh-CN" altLang="en-US"/>
              <a:t>有线电通信		</a:t>
            </a:r>
            <a:r>
              <a:rPr lang="en-US" altLang="zh-CN"/>
              <a:t>b. </a:t>
            </a:r>
            <a:r>
              <a:rPr lang="zh-CN" altLang="en-US"/>
              <a:t>无线电通信</a:t>
            </a:r>
            <a:endParaRPr lang="zh-CN" altLang="en-US"/>
          </a:p>
          <a:p>
            <a:pPr marL="990600" lvl="1" indent="-533400"/>
            <a:r>
              <a:rPr lang="en-US" altLang="zh-CN"/>
              <a:t>c. </a:t>
            </a:r>
            <a:r>
              <a:rPr lang="zh-CN" altLang="en-US"/>
              <a:t>卫星通信		</a:t>
            </a:r>
            <a:r>
              <a:rPr lang="en-US" altLang="zh-CN"/>
              <a:t>d. </a:t>
            </a:r>
            <a:r>
              <a:rPr lang="zh-CN" altLang="en-US"/>
              <a:t>激光通信</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5"/>
          <p:cNvSpPr/>
          <p:nvPr/>
        </p:nvSpPr>
        <p:spPr>
          <a:xfrm>
            <a:off x="1065530" y="1703070"/>
            <a:ext cx="5729605" cy="460375"/>
          </a:xfrm>
          <a:prstGeom prst="rect">
            <a:avLst/>
          </a:prstGeom>
          <a:noFill/>
          <a:ln w="9525">
            <a:noFill/>
          </a:ln>
        </p:spPr>
        <p:txBody>
          <a:bodyPr wrap="square" anchor="t">
            <a:spAutoFit/>
          </a:bodyPr>
          <a:lstStyle/>
          <a:p>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措施一</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：裁撤四总部，组建军委机关</a:t>
            </a:r>
            <a:endPar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515" y="3129612"/>
            <a:ext cx="3028220" cy="22778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601" y="3129612"/>
            <a:ext cx="2689656" cy="227786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129611"/>
            <a:ext cx="2950028" cy="2277866"/>
          </a:xfrm>
          <a:prstGeom prst="rect">
            <a:avLst/>
          </a:prstGeom>
        </p:spPr>
      </p:pic>
      <p:sp>
        <p:nvSpPr>
          <p:cNvPr id="8" name="矩形 7"/>
          <p:cNvSpPr/>
          <p:nvPr/>
        </p:nvSpPr>
        <p:spPr>
          <a:xfrm>
            <a:off x="2458848" y="2371028"/>
            <a:ext cx="3863897" cy="45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tx1"/>
                </a:solidFill>
              </a:rPr>
              <a:t>中央军委机关</a:t>
            </a:r>
            <a:endParaRPr lang="zh-CN" altLang="en-US" sz="2100" b="1" dirty="0">
              <a:solidFill>
                <a:schemeClr val="tx1"/>
              </a:solidFill>
            </a:endParaRPr>
          </a:p>
        </p:txBody>
      </p:sp>
      <p:sp>
        <p:nvSpPr>
          <p:cNvPr id="11"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5"/>
          <p:cNvSpPr/>
          <p:nvPr/>
        </p:nvSpPr>
        <p:spPr>
          <a:xfrm>
            <a:off x="833493" y="1426717"/>
            <a:ext cx="4441984" cy="460375"/>
          </a:xfrm>
          <a:prstGeom prst="rect">
            <a:avLst/>
          </a:prstGeom>
          <a:noFill/>
          <a:ln w="9525">
            <a:noFill/>
          </a:ln>
        </p:spPr>
        <p:txBody>
          <a:bodyPr wrap="square" anchor="t">
            <a:spAutoFit/>
          </a:bodyPr>
          <a:lstStyle/>
          <a:p>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措施二</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7</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大军区改为</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大战区</a:t>
            </a:r>
            <a:endPar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7645" y="2161943"/>
            <a:ext cx="4165817" cy="280174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688" y="2161943"/>
            <a:ext cx="4056256" cy="2801744"/>
          </a:xfrm>
          <a:prstGeom prst="rect">
            <a:avLst/>
          </a:prstGeom>
        </p:spPr>
      </p:pic>
      <p:sp>
        <p:nvSpPr>
          <p:cNvPr id="9"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a:latin typeface="Tahoma" panose="020B0604030504040204" pitchFamily="34" charset="0"/>
                <a:ea typeface="微软雅黑" panose="020B0503020204020204" pitchFamily="34" charset="-122"/>
              </a:rPr>
              <a:t>判断题（</a:t>
            </a:r>
            <a:r>
              <a:rPr lang="en-US" altLang="zh-CN">
                <a:latin typeface="Tahoma" panose="020B0604030504040204" pitchFamily="34" charset="0"/>
                <a:ea typeface="微软雅黑" panose="020B0503020204020204" pitchFamily="34" charset="-122"/>
              </a:rPr>
              <a:t>1</a:t>
            </a:r>
            <a:r>
              <a:rPr lang="zh-CN" altLang="en-US">
                <a:latin typeface="Tahoma" panose="020B0604030504040204" pitchFamily="34" charset="0"/>
                <a:ea typeface="微软雅黑" panose="020B0503020204020204" pitchFamily="34" charset="-122"/>
              </a:rPr>
              <a:t>）</a:t>
            </a:r>
            <a:endParaRPr lang="zh-CN" altLang="en-US">
              <a:latin typeface="Tahoma" panose="020B0604030504040204" pitchFamily="34" charset="0"/>
              <a:ea typeface="微软雅黑" panose="020B0503020204020204" pitchFamily="34" charset="-122"/>
            </a:endParaRPr>
          </a:p>
        </p:txBody>
      </p:sp>
      <p:sp>
        <p:nvSpPr>
          <p:cNvPr id="10243" name="Rectangle 3"/>
          <p:cNvSpPr>
            <a:spLocks noGrp="1" noChangeArrowheads="1"/>
          </p:cNvSpPr>
          <p:nvPr>
            <p:ph type="body" idx="1"/>
          </p:nvPr>
        </p:nvSpPr>
        <p:spPr>
          <a:xfrm>
            <a:off x="228600" y="1828800"/>
            <a:ext cx="8726488" cy="4800600"/>
          </a:xfrm>
        </p:spPr>
        <p:txBody>
          <a:bodyPr/>
          <a:lstStyle/>
          <a:p>
            <a:pPr marL="571500" indent="-571500" eaLnBrk="1" hangingPunct="1">
              <a:lnSpc>
                <a:spcPct val="90000"/>
              </a:lnSpc>
              <a:buFont typeface="Wingdings" panose="05000000000000000000" pitchFamily="2" charset="2"/>
              <a:buAutoNum type="arabicPeriod"/>
            </a:pPr>
            <a:r>
              <a:rPr lang="zh-CN" altLang="en-US" sz="2800" dirty="0">
                <a:latin typeface="Tahoma" panose="020B0604030504040204" pitchFamily="34" charset="0"/>
                <a:ea typeface="微软雅黑" panose="020B0503020204020204" pitchFamily="34" charset="-122"/>
              </a:rPr>
              <a:t>西周时流传至今的比较完整的军事文献</a:t>
            </a:r>
            <a:r>
              <a:rPr lang="en-US" altLang="zh-CN" sz="2800" dirty="0">
                <a:latin typeface="Tahoma" panose="020B0604030504040204" pitchFamily="34" charset="0"/>
                <a:ea typeface="微软雅黑" panose="020B0503020204020204" pitchFamily="34" charset="-122"/>
              </a:rPr>
              <a:t>《</a:t>
            </a:r>
            <a:r>
              <a:rPr lang="zh-CN" altLang="en-US" sz="2800" dirty="0">
                <a:latin typeface="Tahoma" panose="020B0604030504040204" pitchFamily="34" charset="0"/>
                <a:ea typeface="微软雅黑" panose="020B0503020204020204" pitchFamily="34" charset="-122"/>
              </a:rPr>
              <a:t>军政</a:t>
            </a:r>
            <a:r>
              <a:rPr lang="en-US" altLang="zh-CN" sz="2800" dirty="0">
                <a:latin typeface="Tahoma" panose="020B0604030504040204" pitchFamily="34" charset="0"/>
                <a:ea typeface="微软雅黑" panose="020B0503020204020204" pitchFamily="34" charset="-122"/>
              </a:rPr>
              <a:t>》</a:t>
            </a:r>
            <a:r>
              <a:rPr lang="zh-CN" altLang="en-US" sz="2800" dirty="0">
                <a:latin typeface="Tahoma" panose="020B0604030504040204" pitchFamily="34" charset="0"/>
                <a:ea typeface="微软雅黑" panose="020B0503020204020204" pitchFamily="34" charset="-122"/>
              </a:rPr>
              <a:t>、</a:t>
            </a:r>
            <a:r>
              <a:rPr lang="en-US" altLang="zh-CN" sz="2800" dirty="0">
                <a:latin typeface="Tahoma" panose="020B0604030504040204" pitchFamily="34" charset="0"/>
                <a:ea typeface="微软雅黑" panose="020B0503020204020204" pitchFamily="34" charset="-122"/>
              </a:rPr>
              <a:t>《</a:t>
            </a:r>
            <a:r>
              <a:rPr lang="zh-CN" altLang="en-US" sz="2800" dirty="0">
                <a:latin typeface="Tahoma" panose="020B0604030504040204" pitchFamily="34" charset="0"/>
                <a:ea typeface="微软雅黑" panose="020B0503020204020204" pitchFamily="34" charset="-122"/>
              </a:rPr>
              <a:t>军志</a:t>
            </a:r>
            <a:r>
              <a:rPr lang="en-US" altLang="zh-CN" sz="2800" dirty="0">
                <a:latin typeface="Tahoma" panose="020B0604030504040204" pitchFamily="34" charset="0"/>
                <a:ea typeface="微软雅黑" panose="020B0503020204020204" pitchFamily="34" charset="-122"/>
              </a:rPr>
              <a:t>》</a:t>
            </a:r>
            <a:r>
              <a:rPr lang="zh-CN" altLang="en-US" sz="2800" dirty="0">
                <a:latin typeface="Tahoma" panose="020B0604030504040204" pitchFamily="34" charset="0"/>
                <a:ea typeface="微软雅黑" panose="020B0503020204020204" pitchFamily="34" charset="-122"/>
              </a:rPr>
              <a:t>是古代军事思想诞生的重要标志。</a:t>
            </a:r>
            <a:endParaRPr lang="zh-CN" altLang="en-US" sz="2800" dirty="0">
              <a:latin typeface="Tahoma" panose="020B0604030504040204" pitchFamily="34" charset="0"/>
              <a:ea typeface="微软雅黑" panose="020B0503020204020204" pitchFamily="34" charset="-122"/>
            </a:endParaRPr>
          </a:p>
          <a:p>
            <a:pPr marL="571500" indent="-571500" eaLnBrk="1" hangingPunct="1">
              <a:lnSpc>
                <a:spcPct val="90000"/>
              </a:lnSpc>
              <a:buFont typeface="Wingdings" panose="05000000000000000000" pitchFamily="2" charset="2"/>
              <a:buAutoNum type="arabicPeriod"/>
            </a:pPr>
            <a:r>
              <a:rPr lang="zh-CN" altLang="en-US" sz="2800" dirty="0">
                <a:latin typeface="Tahoma" panose="020B0604030504040204" pitchFamily="34" charset="0"/>
                <a:ea typeface="微软雅黑" panose="020B0503020204020204" pitchFamily="34" charset="-122"/>
              </a:rPr>
              <a:t>实行后发制人，并不排斥在敌人首先挑起战争的情况下，我们采取先机制敌、先下手为强的进攻行动。</a:t>
            </a:r>
            <a:endParaRPr lang="zh-CN" altLang="en-US" sz="2800" dirty="0">
              <a:latin typeface="Tahoma" panose="020B0604030504040204" pitchFamily="34" charset="0"/>
              <a:ea typeface="微软雅黑" panose="020B0503020204020204" pitchFamily="34" charset="-122"/>
            </a:endParaRPr>
          </a:p>
          <a:p>
            <a:pPr marL="571500" indent="-571500" eaLnBrk="1" hangingPunct="1">
              <a:lnSpc>
                <a:spcPct val="90000"/>
              </a:lnSpc>
              <a:buFont typeface="Wingdings" panose="05000000000000000000" pitchFamily="2" charset="2"/>
              <a:buAutoNum type="arabicPeriod"/>
            </a:pPr>
            <a:r>
              <a:rPr lang="zh-CN" altLang="en-US" sz="2800" dirty="0">
                <a:latin typeface="Tahoma" panose="020B0604030504040204" pitchFamily="34" charset="0"/>
                <a:ea typeface="微软雅黑" panose="020B0503020204020204" pitchFamily="34" charset="-122"/>
              </a:rPr>
              <a:t>著名的“三湾改编”标志着毛泽东军事思想中关于人民军队建设理论已经形成。</a:t>
            </a:r>
            <a:endParaRPr lang="zh-CN" altLang="en-US" sz="2800" dirty="0">
              <a:latin typeface="Tahoma" panose="020B0604030504040204" pitchFamily="34" charset="0"/>
              <a:ea typeface="微软雅黑" panose="020B0503020204020204" pitchFamily="34" charset="-122"/>
            </a:endParaRPr>
          </a:p>
          <a:p>
            <a:pPr marL="571500" indent="-571500" eaLnBrk="1" hangingPunct="1">
              <a:lnSpc>
                <a:spcPct val="90000"/>
              </a:lnSpc>
              <a:buFont typeface="Wingdings" panose="05000000000000000000" pitchFamily="2" charset="2"/>
              <a:buAutoNum type="arabicPeriod"/>
            </a:pPr>
            <a:r>
              <a:rPr lang="zh-CN" altLang="en-US" sz="2800" dirty="0">
                <a:latin typeface="Tahoma" panose="020B0604030504040204" pitchFamily="34" charset="0"/>
                <a:ea typeface="微软雅黑" panose="020B0503020204020204" pitchFamily="34" charset="-122"/>
              </a:rPr>
              <a:t>在人类历史上既有双方都是正义的战争，也有双方都是非正义的战争。</a:t>
            </a:r>
            <a:endParaRPr lang="zh-CN" altLang="en-US" sz="2800" dirty="0">
              <a:latin typeface="Tahoma" panose="020B0604030504040204" pitchFamily="34" charset="0"/>
              <a:ea typeface="微软雅黑" panose="020B0503020204020204" pitchFamily="34" charset="-122"/>
            </a:endParaRPr>
          </a:p>
          <a:p>
            <a:pPr marL="571500" indent="-571500" eaLnBrk="1" hangingPunct="1">
              <a:lnSpc>
                <a:spcPct val="90000"/>
              </a:lnSpc>
              <a:buFont typeface="Wingdings" panose="05000000000000000000" pitchFamily="2" charset="2"/>
              <a:buAutoNum type="arabicPeriod"/>
            </a:pPr>
            <a:r>
              <a:rPr lang="zh-CN" altLang="en-US" sz="2800" dirty="0">
                <a:latin typeface="Tahoma" panose="020B0604030504040204" pitchFamily="34" charset="0"/>
                <a:ea typeface="微软雅黑" panose="020B0503020204020204" pitchFamily="34" charset="-122"/>
              </a:rPr>
              <a:t>正义战争是人民战争，人民战争也一定是正义战争。</a:t>
            </a:r>
            <a:endParaRPr lang="zh-CN" altLang="en-US" sz="2800" dirty="0">
              <a:latin typeface="Tahoma" panose="020B0604030504040204" pitchFamily="34" charset="0"/>
              <a:ea typeface="微软雅黑" panose="020B0503020204020204" pitchFamily="34" charset="-122"/>
            </a:endParaRPr>
          </a:p>
          <a:p>
            <a:pPr marL="571500" indent="-571500" eaLnBrk="1" hangingPunct="1">
              <a:lnSpc>
                <a:spcPct val="90000"/>
              </a:lnSpc>
              <a:buFont typeface="Wingdings" panose="05000000000000000000" pitchFamily="2" charset="2"/>
              <a:buAutoNum type="arabicPeriod"/>
            </a:pPr>
            <a:r>
              <a:rPr lang="zh-CN" altLang="en-US" sz="2800" dirty="0">
                <a:latin typeface="Tahoma" panose="020B0604030504040204" pitchFamily="34" charset="0"/>
                <a:ea typeface="微软雅黑" panose="020B0503020204020204" pitchFamily="34" charset="-122"/>
              </a:rPr>
              <a:t>随着科学技术和武器装备的发展，人在战争中的作用正在相对缩小。</a:t>
            </a:r>
            <a:endParaRPr lang="zh-CN" altLang="en-US" sz="2800" dirty="0">
              <a:latin typeface="Tahoma" panose="020B0604030504040204" pitchFamily="34" charset="0"/>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243">
                                            <p:txEl>
                                              <p:pRg st="0" end="0"/>
                                            </p:txEl>
                                          </p:spTgt>
                                        </p:tgtEl>
                                        <p:attrNameLst>
                                          <p:attrName>ppt_c</p:attrName>
                                        </p:attrNameLst>
                                      </p:cBhvr>
                                      <p:to>
                                        <a:schemeClr val="accent2"/>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3">
                                            <p:txEl>
                                              <p:pRg st="1" end="1"/>
                                            </p:txEl>
                                          </p:spTgt>
                                        </p:tgtEl>
                                        <p:attrNameLst>
                                          <p:attrName>style.visibility</p:attrName>
                                        </p:attrNameLst>
                                      </p:cBhvr>
                                      <p:to>
                                        <p:strVal val="visible"/>
                                      </p:to>
                                    </p:set>
                                    <p:anim calcmode="lin" valueType="num">
                                      <p:cBhvr additive="base">
                                        <p:cTn id="13"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243">
                                            <p:txEl>
                                              <p:pRg st="1" end="1"/>
                                            </p:txEl>
                                          </p:spTgt>
                                        </p:tgtEl>
                                        <p:attrNameLst>
                                          <p:attrName>ppt_c</p:attrName>
                                        </p:attrNameLst>
                                      </p:cBhvr>
                                      <p:to>
                                        <a:schemeClr val="accent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 calcmode="lin" valueType="num">
                                      <p:cBhvr additive="base">
                                        <p:cTn id="19"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243">
                                            <p:txEl>
                                              <p:pRg st="2" end="2"/>
                                            </p:txEl>
                                          </p:spTgt>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anim calcmode="lin" valueType="num">
                                      <p:cBhvr additive="base">
                                        <p:cTn id="25"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3">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243">
                                            <p:txEl>
                                              <p:pRg st="3" end="3"/>
                                            </p:txEl>
                                          </p:spTgt>
                                        </p:tgtEl>
                                        <p:attrNameLst>
                                          <p:attrName>ppt_c</p:attrName>
                                        </p:attrNameLst>
                                      </p:cBhvr>
                                      <p:to>
                                        <a:schemeClr val="accent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3">
                                            <p:txEl>
                                              <p:pRg st="4" end="4"/>
                                            </p:txEl>
                                          </p:spTgt>
                                        </p:tgtEl>
                                        <p:attrNameLst>
                                          <p:attrName>style.visibility</p:attrName>
                                        </p:attrNameLst>
                                      </p:cBhvr>
                                      <p:to>
                                        <p:strVal val="visible"/>
                                      </p:to>
                                    </p:set>
                                    <p:anim calcmode="lin" valueType="num">
                                      <p:cBhvr additive="base">
                                        <p:cTn id="31"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3">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243">
                                            <p:txEl>
                                              <p:pRg st="4" end="4"/>
                                            </p:txEl>
                                          </p:spTgt>
                                        </p:tgtEl>
                                        <p:attrNameLst>
                                          <p:attrName>ppt_c</p:attrName>
                                        </p:attrNameLst>
                                      </p:cBhvr>
                                      <p:to>
                                        <a:schemeClr val="accent2"/>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243">
                                            <p:txEl>
                                              <p:pRg st="5" end="5"/>
                                            </p:txEl>
                                          </p:spTgt>
                                        </p:tgtEl>
                                        <p:attrNameLst>
                                          <p:attrName>style.visibility</p:attrName>
                                        </p:attrNameLst>
                                      </p:cBhvr>
                                      <p:to>
                                        <p:strVal val="visible"/>
                                      </p:to>
                                    </p:set>
                                    <p:anim calcmode="lin" valueType="num">
                                      <p:cBhvr additive="base">
                                        <p:cTn id="37"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243">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243">
                                            <p:txEl>
                                              <p:pRg st="5" end="5"/>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5"/>
          <p:cNvSpPr/>
          <p:nvPr/>
        </p:nvSpPr>
        <p:spPr>
          <a:xfrm>
            <a:off x="1065609" y="1439173"/>
            <a:ext cx="4441984" cy="460375"/>
          </a:xfrm>
          <a:prstGeom prst="rect">
            <a:avLst/>
          </a:prstGeom>
          <a:noFill/>
          <a:ln w="9525">
            <a:noFill/>
          </a:ln>
        </p:spPr>
        <p:txBody>
          <a:bodyPr wrap="square" anchor="t">
            <a:spAutoFit/>
          </a:bodyPr>
          <a:lstStyle/>
          <a:p>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措施三</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：成立军种指挥机关</a:t>
            </a:r>
            <a:endPar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25029" y="2116949"/>
            <a:ext cx="4122785" cy="2809828"/>
          </a:xfrm>
          <a:prstGeom prst="rect">
            <a:avLst/>
          </a:prstGeom>
        </p:spPr>
      </p:pic>
      <p:sp>
        <p:nvSpPr>
          <p:cNvPr id="6" name="Text Box 44"/>
          <p:cNvSpPr/>
          <p:nvPr/>
        </p:nvSpPr>
        <p:spPr>
          <a:xfrm>
            <a:off x="1585103" y="4999539"/>
            <a:ext cx="5473622" cy="829945"/>
          </a:xfrm>
          <a:prstGeom prst="rect">
            <a:avLst/>
          </a:prstGeom>
          <a:noFill/>
          <a:ln w="9525">
            <a:noFill/>
          </a:ln>
        </p:spPr>
        <p:txBody>
          <a:bodyPr wrap="square" anchor="t">
            <a:spAutoFit/>
          </a:bodyPr>
          <a:lstStyle/>
          <a:p>
            <a:pPr indent="457200" fontAlgn="auto"/>
            <a:r>
              <a:rPr lang="zh-CN" altLang="en-US" sz="2400" b="1" dirty="0">
                <a:solidFill>
                  <a:srgbClr val="002060"/>
                </a:solidFill>
                <a:latin typeface="Calibri" panose="020F0502020204030204" pitchFamily="34" charset="0"/>
                <a:ea typeface="宋体" panose="02010600030101010101" pitchFamily="2" charset="-122"/>
                <a:sym typeface="宋体" panose="02010600030101010101" pitchFamily="2" charset="-122"/>
              </a:rPr>
              <a:t>成立陆军、海军、空军、火箭军、战略支援部队指挥机关</a:t>
            </a:r>
            <a:r>
              <a:rPr lang="zh-CN" altLang="en-US" sz="1500" b="1" dirty="0">
                <a:solidFill>
                  <a:srgbClr val="002060"/>
                </a:solidFill>
                <a:latin typeface="Calibri" panose="020F0502020204030204" pitchFamily="34" charset="0"/>
                <a:ea typeface="宋体" panose="02010600030101010101" pitchFamily="2" charset="-122"/>
                <a:sym typeface="宋体" panose="02010600030101010101" pitchFamily="2" charset="-122"/>
              </a:rPr>
              <a:t>。</a:t>
            </a:r>
            <a:endParaRPr lang="zh-CN" altLang="en-US" sz="1500" b="1" dirty="0">
              <a:solidFill>
                <a:srgbClr val="002060"/>
              </a:solidFill>
              <a:latin typeface="Calibri" panose="020F0502020204030204" pitchFamily="34" charset="0"/>
              <a:ea typeface="宋体" panose="02010600030101010101" pitchFamily="2" charset="-122"/>
              <a:sym typeface="宋体" panose="02010600030101010101" pitchFamily="2" charset="-122"/>
            </a:endParaRPr>
          </a:p>
        </p:txBody>
      </p:sp>
      <p:sp>
        <p:nvSpPr>
          <p:cNvPr id="9"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8"/>
          <p:cNvSpPr>
            <a:spLocks noChangeArrowheads="1"/>
          </p:cNvSpPr>
          <p:nvPr/>
        </p:nvSpPr>
        <p:spPr bwMode="auto">
          <a:xfrm>
            <a:off x="1059866" y="2144363"/>
            <a:ext cx="6810107"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spcAft>
                <a:spcPts val="600"/>
              </a:spcAft>
            </a:pPr>
            <a:r>
              <a:rPr lang="zh-CN" altLang="en-US" sz="2400" b="1" dirty="0">
                <a:latin typeface="微软雅黑" panose="020B0503020204020204" pitchFamily="34" charset="-122"/>
                <a:ea typeface="微软雅黑" panose="020B0503020204020204" pitchFamily="34" charset="-122"/>
              </a:rPr>
              <a:t>      </a:t>
            </a:r>
            <a:r>
              <a:rPr lang="zh-CN" altLang="en-US"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二是</a:t>
            </a:r>
            <a:r>
              <a:rPr lang="zh-CN"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抓住</a:t>
            </a:r>
            <a:r>
              <a:rPr lang="zh-CN" altLang="zh-CN"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治权</a:t>
            </a:r>
            <a:r>
              <a:rPr lang="zh-CN"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这个关键，构建严密的权利运行</a:t>
            </a:r>
            <a:r>
              <a:rPr lang="zh-CN" altLang="zh-CN"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制约</a:t>
            </a:r>
            <a:r>
              <a:rPr lang="zh-CN"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和</a:t>
            </a:r>
            <a:r>
              <a:rPr lang="zh-CN" altLang="zh-CN" sz="2400" b="1" dirty="0">
                <a:solidFill>
                  <a:srgbClr val="FF000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监督</a:t>
            </a:r>
            <a:r>
              <a:rPr lang="zh-CN"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体系</a:t>
            </a:r>
            <a:endParaRPr lang="en-US"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endParaRPr>
          </a:p>
        </p:txBody>
      </p:sp>
      <p:sp>
        <p:nvSpPr>
          <p:cNvPr id="4" name="矩形 3"/>
          <p:cNvSpPr/>
          <p:nvPr/>
        </p:nvSpPr>
        <p:spPr>
          <a:xfrm>
            <a:off x="1114563" y="3207132"/>
            <a:ext cx="6513644" cy="34289"/>
          </a:xfrm>
          <a:prstGeom prst="rect">
            <a:avLst/>
          </a:prstGeom>
          <a:solidFill>
            <a:srgbClr val="F96C1A"/>
          </a:solidFill>
          <a:ln>
            <a:solidFill>
              <a:srgbClr val="E1472F"/>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
          </a:p>
        </p:txBody>
      </p:sp>
      <p:sp>
        <p:nvSpPr>
          <p:cNvPr id="7"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1"/>
          <p:cNvSpPr/>
          <p:nvPr/>
        </p:nvSpPr>
        <p:spPr>
          <a:xfrm>
            <a:off x="1076325" y="2102168"/>
            <a:ext cx="5048250" cy="2645569"/>
          </a:xfrm>
          <a:prstGeom prst="rect">
            <a:avLst/>
          </a:prstGeom>
          <a:solidFill>
            <a:schemeClr val="bg1"/>
          </a:solidFill>
          <a:ln w="25400" cap="flat" cmpd="sng">
            <a:solidFill>
              <a:srgbClr val="FFC000"/>
            </a:solidFill>
            <a:prstDash val="solid"/>
            <a:miter/>
            <a:headEnd type="none" w="med" len="med"/>
            <a:tailEnd type="none" w="med" len="med"/>
          </a:ln>
        </p:spPr>
        <p:txBody>
          <a:bodyPr anchor="ctr"/>
          <a:lstStyle/>
          <a:p>
            <a:pPr algn="ctr"/>
            <a:endParaRPr lang="zh-CN" altLang="en-US" sz="1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 name="直接连接符 43"/>
          <p:cNvSpPr/>
          <p:nvPr/>
        </p:nvSpPr>
        <p:spPr>
          <a:xfrm>
            <a:off x="1278731" y="2689384"/>
            <a:ext cx="4698206" cy="0"/>
          </a:xfrm>
          <a:prstGeom prst="line">
            <a:avLst/>
          </a:prstGeom>
          <a:ln w="9525" cap="flat" cmpd="sng">
            <a:solidFill>
              <a:srgbClr val="FFC000"/>
            </a:solidFill>
            <a:prstDash val="solid"/>
            <a:round/>
            <a:headEnd type="none" w="med" len="med"/>
            <a:tailEnd type="none" w="med" len="med"/>
          </a:ln>
        </p:spPr>
        <p:txBody>
          <a:bodyPr/>
          <a:lstStyle/>
          <a:p>
            <a:endParaRPr lang="zh-CN" altLang="en-US" sz="100"/>
          </a:p>
        </p:txBody>
      </p:sp>
      <p:sp>
        <p:nvSpPr>
          <p:cNvPr id="6" name="TextBox 25"/>
          <p:cNvSpPr/>
          <p:nvPr/>
        </p:nvSpPr>
        <p:spPr>
          <a:xfrm>
            <a:off x="1549241" y="2288381"/>
            <a:ext cx="4441984" cy="106680"/>
          </a:xfrm>
          <a:prstGeom prst="rect">
            <a:avLst/>
          </a:prstGeom>
          <a:noFill/>
          <a:ln w="9525">
            <a:noFill/>
          </a:ln>
        </p:spPr>
        <p:txBody>
          <a:bodyPr wrap="square" anchor="t">
            <a:spAutoFit/>
          </a:bodyPr>
          <a:lstStyle/>
          <a:p>
            <a:r>
              <a:rPr lang="zh-CN" altLang="zh-CN" sz="100" b="1" dirty="0">
                <a:solidFill>
                  <a:srgbClr val="FFC000"/>
                </a:solidFill>
                <a:latin typeface="微软雅黑" panose="020B0503020204020204" pitchFamily="34" charset="-122"/>
                <a:ea typeface="微软雅黑" panose="020B0503020204020204" pitchFamily="34" charset="-122"/>
              </a:rPr>
              <a:t>组建新的军委纪委</a:t>
            </a:r>
            <a:endParaRPr lang="zh-CN" altLang="en-US"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45"/>
          <p:cNvSpPr/>
          <p:nvPr/>
        </p:nvSpPr>
        <p:spPr>
          <a:xfrm>
            <a:off x="1278731" y="2326720"/>
            <a:ext cx="216694" cy="216694"/>
          </a:xfrm>
          <a:prstGeom prst="rect">
            <a:avLst/>
          </a:prstGeom>
          <a:solidFill>
            <a:srgbClr val="FFC000"/>
          </a:solidFill>
          <a:ln w="25400">
            <a:noFill/>
          </a:ln>
        </p:spPr>
        <p:txBody>
          <a:bodyPr anchor="ctr"/>
          <a:lstStyle/>
          <a:p>
            <a:pPr algn="ctr"/>
            <a:r>
              <a:rPr lang="en-US" altLang="x-none" sz="100" dirty="0">
                <a:solidFill>
                  <a:srgbClr val="FFFFFF"/>
                </a:solidFill>
                <a:latin typeface="Impact" panose="020B0806030902050204" pitchFamily="2" charset="0"/>
                <a:ea typeface="Tahoma" panose="020B0604030504040204" pitchFamily="34" charset="0"/>
                <a:sym typeface="Times New Roman" panose="02020603050405020304" pitchFamily="18" charset="0"/>
              </a:rPr>
              <a:t>1</a:t>
            </a:r>
            <a:endParaRPr lang="zh-CN" altLang="en-US" sz="100" dirty="0">
              <a:ea typeface="宋体" panose="02010600030101010101" pitchFamily="2" charset="-122"/>
            </a:endParaRPr>
          </a:p>
        </p:txBody>
      </p:sp>
      <p:sp>
        <p:nvSpPr>
          <p:cNvPr id="8" name="Text Box 44"/>
          <p:cNvSpPr/>
          <p:nvPr/>
        </p:nvSpPr>
        <p:spPr>
          <a:xfrm>
            <a:off x="1127056" y="2814162"/>
            <a:ext cx="4752975" cy="1938020"/>
          </a:xfrm>
          <a:prstGeom prst="rect">
            <a:avLst/>
          </a:prstGeom>
          <a:noFill/>
          <a:ln w="9525">
            <a:noFill/>
          </a:ln>
        </p:spPr>
        <p:txBody>
          <a:bodyPr wrap="square" anchor="t">
            <a:spAutoFit/>
          </a:bodyPr>
          <a:lstStyle/>
          <a:p>
            <a:pPr indent="457200" fontAlgn="auto"/>
            <a:r>
              <a:rPr lang="zh-CN" altLang="zh-CN" sz="2400" dirty="0">
                <a:latin typeface="+mn-ea"/>
              </a:rPr>
              <a:t>军委纪委实体化编设，各军兵种、武警部队和战区也实现纪委实体化，纪检监察工作专司主管，强化了纪检监督的独立性和权威性</a:t>
            </a:r>
            <a:endParaRPr lang="zh-CN" altLang="en-US" sz="2400" dirty="0">
              <a:latin typeface="+mn-ea"/>
              <a:sym typeface="宋体" panose="02010600030101010101" pitchFamily="2" charset="-122"/>
            </a:endParaRPr>
          </a:p>
        </p:txBody>
      </p:sp>
      <p:pic>
        <p:nvPicPr>
          <p:cNvPr id="9" name="图片 4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26981" y="2102168"/>
            <a:ext cx="1992630" cy="2645569"/>
          </a:xfrm>
          <a:prstGeom prst="rect">
            <a:avLst/>
          </a:prstGeom>
          <a:noFill/>
          <a:ln w="28575" cap="flat" cmpd="sng">
            <a:solidFill>
              <a:srgbClr val="FFC000"/>
            </a:solidFill>
            <a:prstDash val="solid"/>
            <a:miter/>
            <a:headEnd type="none" w="med" len="med"/>
            <a:tailEnd type="none" w="med" len="med"/>
          </a:ln>
        </p:spPr>
      </p:pic>
      <p:sp>
        <p:nvSpPr>
          <p:cNvPr id="12"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1"/>
          <p:cNvSpPr/>
          <p:nvPr/>
        </p:nvSpPr>
        <p:spPr>
          <a:xfrm>
            <a:off x="1223963" y="2288381"/>
            <a:ext cx="5048250" cy="2645569"/>
          </a:xfrm>
          <a:prstGeom prst="rect">
            <a:avLst/>
          </a:prstGeom>
          <a:solidFill>
            <a:schemeClr val="bg1"/>
          </a:solidFill>
          <a:ln w="25400" cap="flat" cmpd="sng">
            <a:solidFill>
              <a:srgbClr val="FFC000"/>
            </a:solidFill>
            <a:prstDash val="solid"/>
            <a:miter/>
            <a:headEnd type="none" w="med" len="med"/>
            <a:tailEnd type="none" w="med" len="med"/>
          </a:ln>
        </p:spPr>
        <p:txBody>
          <a:bodyPr anchor="ctr"/>
          <a:lstStyle/>
          <a:p>
            <a:pPr algn="ctr"/>
            <a:endParaRPr lang="zh-CN" altLang="en-US"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 name="直接连接符 43"/>
          <p:cNvSpPr/>
          <p:nvPr/>
        </p:nvSpPr>
        <p:spPr>
          <a:xfrm>
            <a:off x="1278731" y="2689384"/>
            <a:ext cx="4698206" cy="0"/>
          </a:xfrm>
          <a:prstGeom prst="line">
            <a:avLst/>
          </a:prstGeom>
          <a:ln w="9525" cap="flat" cmpd="sng">
            <a:solidFill>
              <a:srgbClr val="FFC000"/>
            </a:solidFill>
            <a:prstDash val="solid"/>
            <a:round/>
            <a:headEnd type="none" w="med" len="med"/>
            <a:tailEnd type="none" w="med" len="med"/>
          </a:ln>
        </p:spPr>
        <p:txBody>
          <a:bodyPr/>
          <a:lstStyle/>
          <a:p>
            <a:endParaRPr lang="zh-CN" altLang="en-US" sz="100"/>
          </a:p>
        </p:txBody>
      </p:sp>
      <p:sp>
        <p:nvSpPr>
          <p:cNvPr id="6" name="TextBox 25"/>
          <p:cNvSpPr/>
          <p:nvPr/>
        </p:nvSpPr>
        <p:spPr>
          <a:xfrm>
            <a:off x="1549241" y="2288381"/>
            <a:ext cx="4441984" cy="106680"/>
          </a:xfrm>
          <a:prstGeom prst="rect">
            <a:avLst/>
          </a:prstGeom>
          <a:noFill/>
          <a:ln w="9525">
            <a:noFill/>
          </a:ln>
        </p:spPr>
        <p:txBody>
          <a:bodyPr wrap="square" anchor="t">
            <a:spAutoFit/>
          </a:bodyPr>
          <a:lstStyle/>
          <a:p>
            <a:r>
              <a:rPr lang="zh-CN" altLang="zh-CN" sz="100" b="1" dirty="0">
                <a:solidFill>
                  <a:srgbClr val="FFC000"/>
                </a:solidFill>
                <a:latin typeface="微软雅黑" panose="020B0503020204020204" pitchFamily="34" charset="-122"/>
                <a:ea typeface="微软雅黑" panose="020B0503020204020204" pitchFamily="34" charset="-122"/>
              </a:rPr>
              <a:t>组建军委审计署</a:t>
            </a:r>
            <a:endParaRPr lang="zh-CN" altLang="en-US"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45"/>
          <p:cNvSpPr/>
          <p:nvPr/>
        </p:nvSpPr>
        <p:spPr>
          <a:xfrm>
            <a:off x="1278731" y="2326720"/>
            <a:ext cx="216694" cy="216694"/>
          </a:xfrm>
          <a:prstGeom prst="rect">
            <a:avLst/>
          </a:prstGeom>
          <a:solidFill>
            <a:srgbClr val="FFC000"/>
          </a:solidFill>
          <a:ln w="25400">
            <a:noFill/>
          </a:ln>
        </p:spPr>
        <p:txBody>
          <a:bodyPr anchor="ctr"/>
          <a:lstStyle/>
          <a:p>
            <a:pPr algn="ctr"/>
            <a:r>
              <a:rPr lang="en-US" altLang="x-none" sz="100" dirty="0">
                <a:solidFill>
                  <a:srgbClr val="FFFFFF"/>
                </a:solidFill>
                <a:latin typeface="Impact" panose="020B0806030902050204" pitchFamily="2" charset="0"/>
                <a:ea typeface="Tahoma" panose="020B0604030504040204" pitchFamily="34" charset="0"/>
                <a:sym typeface="Times New Roman" panose="02020603050405020304" pitchFamily="18" charset="0"/>
              </a:rPr>
              <a:t>2</a:t>
            </a:r>
            <a:endParaRPr lang="zh-CN" altLang="en-US" sz="100" dirty="0">
              <a:ea typeface="宋体" panose="02010600030101010101" pitchFamily="2" charset="-122"/>
            </a:endParaRPr>
          </a:p>
        </p:txBody>
      </p:sp>
      <p:sp>
        <p:nvSpPr>
          <p:cNvPr id="8" name="Text Box 44"/>
          <p:cNvSpPr/>
          <p:nvPr/>
        </p:nvSpPr>
        <p:spPr>
          <a:xfrm>
            <a:off x="1278731" y="2791324"/>
            <a:ext cx="4580387" cy="1938020"/>
          </a:xfrm>
          <a:prstGeom prst="rect">
            <a:avLst/>
          </a:prstGeom>
          <a:noFill/>
          <a:ln w="9525">
            <a:noFill/>
          </a:ln>
        </p:spPr>
        <p:txBody>
          <a:bodyPr wrap="square" anchor="t">
            <a:spAutoFit/>
          </a:bodyPr>
          <a:lstStyle/>
          <a:p>
            <a:pPr indent="457200" fontAlgn="auto"/>
            <a:r>
              <a:rPr lang="zh-CN" altLang="zh-CN" sz="2400" dirty="0">
                <a:latin typeface="+mn-ea"/>
              </a:rPr>
              <a:t>解放军审计署由原总后勤部划归中央军委建制，全部实行派驻审计，成为军委财经管理的“监督哨”和经济决策的“大参谋”</a:t>
            </a:r>
            <a:endParaRPr lang="zh-CN" altLang="en-US" sz="2400" dirty="0">
              <a:latin typeface="+mn-ea"/>
              <a:sym typeface="宋体" panose="02010600030101010101" pitchFamily="2" charset="-122"/>
            </a:endParaRPr>
          </a:p>
        </p:txBody>
      </p:sp>
      <p:pic>
        <p:nvPicPr>
          <p:cNvPr id="9" name="图片 4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26981" y="2288381"/>
            <a:ext cx="1992630" cy="2645569"/>
          </a:xfrm>
          <a:prstGeom prst="rect">
            <a:avLst/>
          </a:prstGeom>
          <a:noFill/>
          <a:ln w="28575" cap="flat" cmpd="sng">
            <a:solidFill>
              <a:srgbClr val="FFC000"/>
            </a:solidFill>
            <a:prstDash val="solid"/>
            <a:miter/>
            <a:headEnd type="none" w="med" len="med"/>
            <a:tailEnd type="none" w="med" len="med"/>
          </a:ln>
        </p:spPr>
      </p:pic>
      <p:sp>
        <p:nvSpPr>
          <p:cNvPr id="12"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1"/>
          <p:cNvSpPr/>
          <p:nvPr/>
        </p:nvSpPr>
        <p:spPr>
          <a:xfrm>
            <a:off x="1223963" y="2129480"/>
            <a:ext cx="5048250" cy="2645569"/>
          </a:xfrm>
          <a:prstGeom prst="rect">
            <a:avLst/>
          </a:prstGeom>
          <a:solidFill>
            <a:schemeClr val="bg1"/>
          </a:solidFill>
          <a:ln w="25400" cap="flat" cmpd="sng">
            <a:solidFill>
              <a:srgbClr val="FFC000"/>
            </a:solidFill>
            <a:prstDash val="solid"/>
            <a:miter/>
            <a:headEnd type="none" w="med" len="med"/>
            <a:tailEnd type="none" w="med" len="med"/>
          </a:ln>
        </p:spPr>
        <p:txBody>
          <a:bodyPr anchor="ctr"/>
          <a:lstStyle/>
          <a:p>
            <a:pPr algn="ctr"/>
            <a:endParaRPr lang="zh-CN" altLang="en-US"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 name="直接连接符 43"/>
          <p:cNvSpPr/>
          <p:nvPr/>
        </p:nvSpPr>
        <p:spPr>
          <a:xfrm>
            <a:off x="1278731" y="2580662"/>
            <a:ext cx="4698206" cy="0"/>
          </a:xfrm>
          <a:prstGeom prst="line">
            <a:avLst/>
          </a:prstGeom>
          <a:ln w="9525" cap="flat" cmpd="sng">
            <a:solidFill>
              <a:srgbClr val="FFC000"/>
            </a:solidFill>
            <a:prstDash val="solid"/>
            <a:round/>
            <a:headEnd type="none" w="med" len="med"/>
            <a:tailEnd type="none" w="med" len="med"/>
          </a:ln>
        </p:spPr>
        <p:txBody>
          <a:bodyPr/>
          <a:lstStyle/>
          <a:p>
            <a:endParaRPr lang="zh-CN" altLang="en-US" sz="100"/>
          </a:p>
        </p:txBody>
      </p:sp>
      <p:sp>
        <p:nvSpPr>
          <p:cNvPr id="6" name="TextBox 25"/>
          <p:cNvSpPr/>
          <p:nvPr/>
        </p:nvSpPr>
        <p:spPr>
          <a:xfrm>
            <a:off x="1549241" y="2238202"/>
            <a:ext cx="4441984" cy="106680"/>
          </a:xfrm>
          <a:prstGeom prst="rect">
            <a:avLst/>
          </a:prstGeom>
          <a:noFill/>
          <a:ln w="9525">
            <a:noFill/>
          </a:ln>
        </p:spPr>
        <p:txBody>
          <a:bodyPr wrap="square" anchor="t">
            <a:spAutoFit/>
          </a:bodyPr>
          <a:lstStyle/>
          <a:p>
            <a:r>
              <a:rPr lang="zh-CN" altLang="zh-CN" sz="100" b="1" dirty="0">
                <a:solidFill>
                  <a:srgbClr val="FFC000"/>
                </a:solidFill>
                <a:latin typeface="微软雅黑" panose="020B0503020204020204" pitchFamily="34" charset="-122"/>
                <a:ea typeface="微软雅黑" panose="020B0503020204020204" pitchFamily="34" charset="-122"/>
              </a:rPr>
              <a:t>组建新的军委政法委</a:t>
            </a:r>
            <a:endParaRPr lang="zh-CN" altLang="en-US"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45"/>
          <p:cNvSpPr/>
          <p:nvPr/>
        </p:nvSpPr>
        <p:spPr>
          <a:xfrm>
            <a:off x="1278731" y="2259814"/>
            <a:ext cx="216694" cy="216694"/>
          </a:xfrm>
          <a:prstGeom prst="rect">
            <a:avLst/>
          </a:prstGeom>
          <a:solidFill>
            <a:srgbClr val="FFC000"/>
          </a:solidFill>
          <a:ln w="25400">
            <a:noFill/>
          </a:ln>
        </p:spPr>
        <p:txBody>
          <a:bodyPr anchor="ctr"/>
          <a:lstStyle/>
          <a:p>
            <a:pPr algn="ctr"/>
            <a:r>
              <a:rPr lang="en-US" altLang="x-none" sz="100" dirty="0">
                <a:solidFill>
                  <a:srgbClr val="FFFFFF"/>
                </a:solidFill>
                <a:latin typeface="Impact" panose="020B0806030902050204" pitchFamily="2" charset="0"/>
                <a:ea typeface="Tahoma" panose="020B0604030504040204" pitchFamily="34" charset="0"/>
                <a:sym typeface="Times New Roman" panose="02020603050405020304" pitchFamily="18" charset="0"/>
              </a:rPr>
              <a:t>3</a:t>
            </a:r>
            <a:endParaRPr lang="zh-CN" altLang="en-US" sz="100" dirty="0">
              <a:ea typeface="宋体" panose="02010600030101010101" pitchFamily="2" charset="-122"/>
            </a:endParaRPr>
          </a:p>
        </p:txBody>
      </p:sp>
      <p:sp>
        <p:nvSpPr>
          <p:cNvPr id="8" name="Text Box 44"/>
          <p:cNvSpPr/>
          <p:nvPr/>
        </p:nvSpPr>
        <p:spPr>
          <a:xfrm>
            <a:off x="1251347" y="2731162"/>
            <a:ext cx="4752975" cy="1938020"/>
          </a:xfrm>
          <a:prstGeom prst="rect">
            <a:avLst/>
          </a:prstGeom>
          <a:noFill/>
          <a:ln w="9525">
            <a:noFill/>
          </a:ln>
        </p:spPr>
        <p:txBody>
          <a:bodyPr wrap="square" anchor="t">
            <a:spAutoFit/>
          </a:bodyPr>
          <a:lstStyle/>
          <a:p>
            <a:pPr indent="457200" fontAlgn="auto"/>
            <a:r>
              <a:rPr lang="zh-CN" altLang="zh-CN" sz="2400" dirty="0">
                <a:latin typeface="+mn-ea"/>
              </a:rPr>
              <a:t>领导管理解放军军事法院、解放军军事检察院和保卫部门，同时，调整军事司法体制，按区域设置军事法院、军事检察院，确保他们依法独立公正行使职权。</a:t>
            </a:r>
            <a:endParaRPr lang="zh-CN" altLang="en-US" sz="2400" dirty="0">
              <a:latin typeface="+mn-ea"/>
              <a:sym typeface="宋体" panose="02010600030101010101" pitchFamily="2" charset="-122"/>
            </a:endParaRPr>
          </a:p>
        </p:txBody>
      </p:sp>
      <p:pic>
        <p:nvPicPr>
          <p:cNvPr id="9" name="图片 4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26981" y="2129480"/>
            <a:ext cx="1992630" cy="2645569"/>
          </a:xfrm>
          <a:prstGeom prst="rect">
            <a:avLst/>
          </a:prstGeom>
          <a:noFill/>
          <a:ln w="28575" cap="flat" cmpd="sng">
            <a:solidFill>
              <a:srgbClr val="FFC000"/>
            </a:solidFill>
            <a:prstDash val="solid"/>
            <a:miter/>
            <a:headEnd type="none" w="med" len="med"/>
            <a:tailEnd type="none" w="med" len="med"/>
          </a:ln>
        </p:spPr>
      </p:pic>
      <p:sp>
        <p:nvSpPr>
          <p:cNvPr id="12"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8"/>
          <p:cNvSpPr>
            <a:spLocks noChangeArrowheads="1"/>
          </p:cNvSpPr>
          <p:nvPr/>
        </p:nvSpPr>
        <p:spPr bwMode="auto">
          <a:xfrm>
            <a:off x="1059866" y="2144363"/>
            <a:ext cx="6810107" cy="140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spcAft>
                <a:spcPts val="600"/>
              </a:spcAft>
            </a:pPr>
            <a:r>
              <a:rPr lang="zh-CN" altLang="en-US" sz="2400" b="1" dirty="0">
                <a:latin typeface="微软雅黑" panose="020B0503020204020204" pitchFamily="34" charset="-122"/>
                <a:ea typeface="微软雅黑" panose="020B0503020204020204" pitchFamily="34" charset="-122"/>
              </a:rPr>
              <a:t>     </a:t>
            </a:r>
            <a:r>
              <a:rPr lang="zh-CN" altLang="en-US"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三是</a:t>
            </a:r>
            <a:r>
              <a:rPr lang="zh-CN"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打造精锐作战力量，</a:t>
            </a:r>
            <a:r>
              <a:rPr lang="zh-CN" altLang="zh-CN" sz="2400" b="1" dirty="0">
                <a:solidFill>
                  <a:srgbClr val="E1472F"/>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优化规模结构和部队编成</a:t>
            </a:r>
            <a:r>
              <a:rPr lang="zh-CN"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，推动我军由数量规模型向质量效能型转变</a:t>
            </a:r>
            <a:endParaRPr lang="en-US" altLang="zh-CN" sz="2400" b="1" dirty="0">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endParaRPr>
          </a:p>
          <a:p>
            <a:pPr>
              <a:lnSpc>
                <a:spcPct val="120000"/>
              </a:lnSpc>
              <a:spcBef>
                <a:spcPts val="600"/>
              </a:spcBef>
              <a:spcAft>
                <a:spcPts val="600"/>
              </a:spcAft>
              <a:buFont typeface="Arial" panose="020B0604020202020204" pitchFamily="34" charset="0"/>
              <a:buChar char="•"/>
            </a:pPr>
            <a:endParaRPr lang="zh-CN" altLang="en-US" sz="15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1114563" y="3207132"/>
            <a:ext cx="6513644" cy="34289"/>
          </a:xfrm>
          <a:prstGeom prst="rect">
            <a:avLst/>
          </a:prstGeom>
          <a:solidFill>
            <a:srgbClr val="F96C1A"/>
          </a:solidFill>
          <a:ln>
            <a:solidFill>
              <a:srgbClr val="E1472F"/>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
          </a:p>
        </p:txBody>
      </p:sp>
      <p:sp>
        <p:nvSpPr>
          <p:cNvPr id="7"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1"/>
          <p:cNvSpPr/>
          <p:nvPr/>
        </p:nvSpPr>
        <p:spPr>
          <a:xfrm>
            <a:off x="1076325" y="2102168"/>
            <a:ext cx="5048250" cy="2645569"/>
          </a:xfrm>
          <a:prstGeom prst="rect">
            <a:avLst/>
          </a:prstGeom>
          <a:solidFill>
            <a:schemeClr val="bg1"/>
          </a:solidFill>
          <a:ln w="25400" cap="flat" cmpd="sng">
            <a:solidFill>
              <a:srgbClr val="FFC000"/>
            </a:solidFill>
            <a:prstDash val="solid"/>
            <a:miter/>
            <a:headEnd type="none" w="med" len="med"/>
            <a:tailEnd type="none" w="med" len="med"/>
          </a:ln>
        </p:spPr>
        <p:txBody>
          <a:bodyPr anchor="ctr"/>
          <a:lstStyle/>
          <a:p>
            <a:pPr algn="ctr"/>
            <a:endParaRPr lang="zh-CN" altLang="en-US" sz="135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 name="直接连接符 43"/>
          <p:cNvSpPr/>
          <p:nvPr/>
        </p:nvSpPr>
        <p:spPr>
          <a:xfrm>
            <a:off x="1278731" y="2689384"/>
            <a:ext cx="4698206" cy="0"/>
          </a:xfrm>
          <a:prstGeom prst="line">
            <a:avLst/>
          </a:prstGeom>
          <a:ln w="9525" cap="flat" cmpd="sng">
            <a:solidFill>
              <a:srgbClr val="FFC000"/>
            </a:solidFill>
            <a:prstDash val="solid"/>
            <a:round/>
            <a:headEnd type="none" w="med" len="med"/>
            <a:tailEnd type="none" w="med" len="med"/>
          </a:ln>
        </p:spPr>
        <p:txBody>
          <a:bodyPr/>
          <a:lstStyle/>
          <a:p>
            <a:endParaRPr lang="zh-CN" altLang="en-US" sz="1350"/>
          </a:p>
        </p:txBody>
      </p:sp>
      <p:sp>
        <p:nvSpPr>
          <p:cNvPr id="6" name="TextBox 25"/>
          <p:cNvSpPr/>
          <p:nvPr/>
        </p:nvSpPr>
        <p:spPr>
          <a:xfrm>
            <a:off x="1883309" y="2204204"/>
            <a:ext cx="4441984" cy="645160"/>
          </a:xfrm>
          <a:prstGeom prst="rect">
            <a:avLst/>
          </a:prstGeom>
          <a:noFill/>
          <a:ln w="9525">
            <a:noFill/>
          </a:ln>
        </p:spPr>
        <p:txBody>
          <a:bodyPr wrap="square" anchor="t">
            <a:spAutoFit/>
          </a:bodyPr>
          <a:lstStyle/>
          <a:p>
            <a:r>
              <a:rPr lang="zh-CN" altLang="zh-CN" sz="1800" b="1" dirty="0">
                <a:solidFill>
                  <a:srgbClr val="FFC000"/>
                </a:solidFill>
                <a:latin typeface="微软雅黑" panose="020B0503020204020204" pitchFamily="34" charset="-122"/>
                <a:ea typeface="微软雅黑" panose="020B0503020204020204" pitchFamily="34" charset="-122"/>
              </a:rPr>
              <a:t>规模结构和力量编成不适应的问题越发突出</a:t>
            </a:r>
            <a:endParaRPr lang="zh-CN" altLang="zh-CN" sz="18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45"/>
          <p:cNvSpPr/>
          <p:nvPr/>
        </p:nvSpPr>
        <p:spPr>
          <a:xfrm>
            <a:off x="1180379" y="2343446"/>
            <a:ext cx="659577" cy="362664"/>
          </a:xfrm>
          <a:prstGeom prst="rect">
            <a:avLst/>
          </a:prstGeom>
          <a:solidFill>
            <a:srgbClr val="FFC000"/>
          </a:solidFill>
          <a:ln w="25400">
            <a:noFill/>
          </a:ln>
        </p:spPr>
        <p:txBody>
          <a:bodyPr anchor="ctr"/>
          <a:lstStyle/>
          <a:p>
            <a:pPr algn="ctr"/>
            <a:r>
              <a:rPr lang="zh-CN" altLang="en-US" sz="1350" b="1" dirty="0">
                <a:solidFill>
                  <a:schemeClr val="bg1"/>
                </a:solidFill>
                <a:latin typeface="Impact" panose="020B0806030902050204" pitchFamily="2" charset="0"/>
                <a:ea typeface="宋体" panose="02010600030101010101" pitchFamily="2" charset="-122"/>
                <a:sym typeface="Times New Roman" panose="02020603050405020304" pitchFamily="18" charset="0"/>
              </a:rPr>
              <a:t>问题</a:t>
            </a:r>
            <a:endParaRPr lang="zh-CN" altLang="en-US" sz="1350" b="1" dirty="0">
              <a:solidFill>
                <a:schemeClr val="bg1"/>
              </a:solidFill>
              <a:latin typeface="Impact" panose="020B0806030902050204" pitchFamily="2" charset="0"/>
              <a:ea typeface="宋体" panose="02010600030101010101" pitchFamily="2" charset="-122"/>
              <a:sym typeface="Times New Roman" panose="02020603050405020304" pitchFamily="18" charset="0"/>
            </a:endParaRPr>
          </a:p>
        </p:txBody>
      </p:sp>
      <p:sp>
        <p:nvSpPr>
          <p:cNvPr id="8" name="Text Box 44"/>
          <p:cNvSpPr/>
          <p:nvPr/>
        </p:nvSpPr>
        <p:spPr>
          <a:xfrm>
            <a:off x="1223963" y="2792246"/>
            <a:ext cx="4752975" cy="398780"/>
          </a:xfrm>
          <a:prstGeom prst="rect">
            <a:avLst/>
          </a:prstGeom>
          <a:noFill/>
          <a:ln w="9525">
            <a:noFill/>
          </a:ln>
        </p:spPr>
        <p:txBody>
          <a:bodyPr wrap="square" anchor="t">
            <a:spAutoFit/>
          </a:bodyPr>
          <a:lstStyle/>
          <a:p>
            <a:pPr indent="457200"/>
            <a:r>
              <a:rPr lang="zh-CN" altLang="en-US" sz="2000" b="1" dirty="0">
                <a:solidFill>
                  <a:srgbClr val="FF0000"/>
                </a:solidFill>
                <a:latin typeface="Calibri" panose="020F0502020204030204" pitchFamily="34" charset="0"/>
                <a:ea typeface="宋体" panose="02010600030101010101" pitchFamily="2" charset="-122"/>
                <a:sym typeface="宋体" panose="02010600030101010101" pitchFamily="2" charset="-122"/>
              </a:rPr>
              <a:t>①</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rPr>
              <a:t>规模体量偏大</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 name="Text Box 44"/>
          <p:cNvSpPr/>
          <p:nvPr/>
        </p:nvSpPr>
        <p:spPr>
          <a:xfrm>
            <a:off x="1224352" y="3193870"/>
            <a:ext cx="4752975" cy="706755"/>
          </a:xfrm>
          <a:prstGeom prst="rect">
            <a:avLst/>
          </a:prstGeom>
          <a:noFill/>
          <a:ln w="9525">
            <a:noFill/>
          </a:ln>
        </p:spPr>
        <p:txBody>
          <a:bodyPr wrap="square" anchor="t">
            <a:spAutoFit/>
          </a:bodyPr>
          <a:lstStyle/>
          <a:p>
            <a:pPr indent="457200" fontAlgn="auto"/>
            <a:r>
              <a:rPr lang="zh-CN" altLang="en-US" sz="2000" b="1" dirty="0">
                <a:solidFill>
                  <a:srgbClr val="FF0000"/>
                </a:solidFill>
                <a:latin typeface="Calibri" panose="020F0502020204030204" pitchFamily="34" charset="0"/>
                <a:ea typeface="宋体" panose="02010600030101010101" pitchFamily="2" charset="-122"/>
              </a:rPr>
              <a:t>②</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rPr>
              <a:t>比例失调</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（官兵、机关部队、作战非作战）</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 name="Text Box 44"/>
          <p:cNvSpPr/>
          <p:nvPr/>
        </p:nvSpPr>
        <p:spPr>
          <a:xfrm>
            <a:off x="1251657" y="3886268"/>
            <a:ext cx="4752975" cy="398780"/>
          </a:xfrm>
          <a:prstGeom prst="rect">
            <a:avLst/>
          </a:prstGeom>
          <a:noFill/>
          <a:ln w="9525">
            <a:noFill/>
          </a:ln>
        </p:spPr>
        <p:txBody>
          <a:bodyPr wrap="square" anchor="t">
            <a:spAutoFit/>
          </a:bodyPr>
          <a:lstStyle/>
          <a:p>
            <a:pPr indent="457200"/>
            <a:r>
              <a:rPr lang="zh-CN" altLang="en-US" sz="2000" b="1" dirty="0">
                <a:solidFill>
                  <a:srgbClr val="FF0000"/>
                </a:solidFill>
                <a:latin typeface="Calibri" panose="020F0502020204030204" pitchFamily="34" charset="0"/>
                <a:ea typeface="宋体" panose="02010600030101010101" pitchFamily="2" charset="-122"/>
              </a:rPr>
              <a:t>③</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rPr>
              <a:t>新质战斗力比重偏小</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Text Box 44"/>
          <p:cNvSpPr/>
          <p:nvPr/>
        </p:nvSpPr>
        <p:spPr>
          <a:xfrm>
            <a:off x="1223645" y="4267500"/>
            <a:ext cx="4752975" cy="398780"/>
          </a:xfrm>
          <a:prstGeom prst="rect">
            <a:avLst/>
          </a:prstGeom>
          <a:noFill/>
          <a:ln w="9525">
            <a:noFill/>
          </a:ln>
        </p:spPr>
        <p:txBody>
          <a:bodyPr wrap="square" anchor="t">
            <a:spAutoFit/>
          </a:bodyPr>
          <a:lstStyle/>
          <a:p>
            <a:pPr indent="457200" fontAlgn="auto"/>
            <a:r>
              <a:rPr lang="zh-CN" altLang="en-US" sz="2000" b="1" dirty="0">
                <a:solidFill>
                  <a:srgbClr val="FF0000"/>
                </a:solidFill>
                <a:latin typeface="Calibri" panose="020F0502020204030204" pitchFamily="34" charset="0"/>
                <a:ea typeface="宋体" panose="02010600030101010101" pitchFamily="2" charset="-122"/>
              </a:rPr>
              <a:t>④</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rPr>
              <a:t>部队模块化合成程度低</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2" name="图片 47" descr="F:\年度工作\2017\6月\图片\世界军事.jpg世界军事"/>
          <p:cNvPicPr>
            <a:picLocks noChangeAspect="1"/>
          </p:cNvPicPr>
          <p:nvPr/>
        </p:nvPicPr>
        <p:blipFill>
          <a:blip r:embed="rId1"/>
          <a:srcRect/>
          <a:stretch>
            <a:fillRect/>
          </a:stretch>
        </p:blipFill>
        <p:spPr>
          <a:xfrm>
            <a:off x="6326981" y="2102644"/>
            <a:ext cx="1992630" cy="2645093"/>
          </a:xfrm>
          <a:prstGeom prst="rect">
            <a:avLst/>
          </a:prstGeom>
          <a:noFill/>
          <a:ln w="28575" cap="flat" cmpd="sng">
            <a:solidFill>
              <a:srgbClr val="FFC000"/>
            </a:solidFill>
            <a:prstDash val="solid"/>
            <a:miter/>
            <a:headEnd type="none" w="med" len="med"/>
            <a:tailEnd type="none" w="med" len="med"/>
          </a:ln>
        </p:spPr>
      </p:pic>
      <p:sp>
        <p:nvSpPr>
          <p:cNvPr id="15"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filter="fade">
                                      <p:cBhvr>
                                        <p:cTn id="9" dur="1000"/>
                                        <p:tgtEl>
                                          <p:spTgt spid="8"/>
                                        </p:tgtEl>
                                      </p:cBhvr>
                                    </p:animEffect>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Scale>
                                      <p:cBhvr>
                                        <p:cTn id="13"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9"/>
                                        </p:tgtEl>
                                        <p:attrNameLst>
                                          <p:attrName>ppt_x</p:attrName>
                                          <p:attrName>ppt_y</p:attrName>
                                        </p:attrNameLst>
                                      </p:cBhvr>
                                    </p:animMotion>
                                    <p:animEffect filter="fade">
                                      <p:cBhvr>
                                        <p:cTn id="15" dur="1000"/>
                                        <p:tgtEl>
                                          <p:spTgt spid="9"/>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Scale>
                                      <p:cBhvr>
                                        <p:cTn id="1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0"/>
                                        </p:tgtEl>
                                        <p:attrNameLst>
                                          <p:attrName>ppt_x</p:attrName>
                                          <p:attrName>ppt_y</p:attrName>
                                        </p:attrNameLst>
                                      </p:cBhvr>
                                    </p:animMotion>
                                    <p:animEffect filter="fade">
                                      <p:cBhvr>
                                        <p:cTn id="21" dur="1000"/>
                                        <p:tgtEl>
                                          <p:spTgt spid="10"/>
                                        </p:tgtEl>
                                      </p:cBhvr>
                                    </p:animEffect>
                                  </p:childTnLst>
                                </p:cTn>
                              </p:par>
                            </p:childTnLst>
                          </p:cTn>
                        </p:par>
                        <p:par>
                          <p:cTn id="22" fill="hold">
                            <p:stCondLst>
                              <p:cond delay="3000"/>
                            </p:stCondLst>
                            <p:childTnLst>
                              <p:par>
                                <p:cTn id="23" presetID="5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Scale>
                                      <p:cBhvr>
                                        <p:cTn id="2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1"/>
                                        </p:tgtEl>
                                        <p:attrNameLst>
                                          <p:attrName>ppt_x</p:attrName>
                                          <p:attrName>ppt_y</p:attrName>
                                        </p:attrNameLst>
                                      </p:cBhvr>
                                    </p:animMotion>
                                    <p:animEffect filter="fade">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P spid="9" grpId="0" bldLvl="0"/>
      <p:bldP spid="10" grpId="0" bldLvl="0"/>
      <p:bldP spid="11" grpId="0" bldLvl="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p:nvPr/>
        </p:nvSpPr>
        <p:spPr>
          <a:xfrm>
            <a:off x="922496" y="1612196"/>
            <a:ext cx="3616643" cy="106680"/>
          </a:xfrm>
          <a:prstGeom prst="rect">
            <a:avLst/>
          </a:prstGeom>
          <a:noFill/>
          <a:ln w="9525">
            <a:noFill/>
          </a:ln>
        </p:spPr>
        <p:txBody>
          <a:bodyPr wrap="square" anchor="t">
            <a:spAutoFit/>
          </a:bodyPr>
          <a:lstStyle/>
          <a:p>
            <a:pPr indent="457200"/>
            <a:r>
              <a:rPr lang="en-US" altLang="zh-CN" sz="100" b="1" dirty="0">
                <a:solidFill>
                  <a:srgbClr val="FFC000"/>
                </a:solidFill>
                <a:latin typeface="微软雅黑" panose="020B0503020204020204" pitchFamily="34" charset="-122"/>
                <a:ea typeface="微软雅黑" panose="020B0503020204020204" pitchFamily="34" charset="-122"/>
                <a:sym typeface="+mn-ea"/>
              </a:rPr>
              <a:t>1</a:t>
            </a:r>
            <a:r>
              <a:rPr lang="zh-CN" altLang="en-US" sz="100" b="1" dirty="0">
                <a:solidFill>
                  <a:srgbClr val="FFC000"/>
                </a:solidFill>
                <a:latin typeface="微软雅黑" panose="020B0503020204020204" pitchFamily="34" charset="-122"/>
                <a:ea typeface="微软雅黑" panose="020B0503020204020204" pitchFamily="34" charset="-122"/>
                <a:sym typeface="+mn-ea"/>
              </a:rPr>
              <a:t>、</a:t>
            </a:r>
            <a:r>
              <a:rPr lang="zh-CN" altLang="zh-CN" sz="100" b="1" dirty="0">
                <a:solidFill>
                  <a:srgbClr val="FFC000"/>
                </a:solidFill>
                <a:latin typeface="微软雅黑" panose="020B0503020204020204" pitchFamily="34" charset="-122"/>
                <a:ea typeface="微软雅黑" panose="020B0503020204020204" pitchFamily="34" charset="-122"/>
              </a:rPr>
              <a:t>优化官兵比例</a:t>
            </a:r>
            <a:endParaRPr lang="en-US" altLang="x-none"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961073" y="2149627"/>
            <a:ext cx="3456623" cy="1043940"/>
          </a:xfrm>
          <a:prstGeom prst="rect">
            <a:avLst/>
          </a:prstGeom>
          <a:noFill/>
          <a:ln w="9525">
            <a:noFill/>
          </a:ln>
        </p:spPr>
        <p:txBody>
          <a:bodyPr wrap="square" anchor="t">
            <a:spAutoFit/>
          </a:bodyPr>
          <a:lstStyle/>
          <a:p>
            <a:pPr indent="457200">
              <a:lnSpc>
                <a:spcPct val="129000"/>
              </a:lnSpc>
              <a:spcAft>
                <a:spcPts val="600"/>
              </a:spcAft>
            </a:pPr>
            <a:r>
              <a:rPr lang="zh-CN" altLang="en-US" sz="2400" dirty="0">
                <a:latin typeface="+mn-ea"/>
                <a:sym typeface="微软雅黑" panose="020B0503020204020204" pitchFamily="34" charset="-122"/>
              </a:rPr>
              <a:t>颁布新</a:t>
            </a:r>
            <a:r>
              <a:rPr lang="en-US" altLang="zh-CN" sz="2400" dirty="0">
                <a:latin typeface="+mn-ea"/>
                <a:sym typeface="微软雅黑" panose="020B0503020204020204" pitchFamily="34" charset="-122"/>
              </a:rPr>
              <a:t>《</a:t>
            </a:r>
            <a:r>
              <a:rPr lang="zh-CN" altLang="en-US" sz="2400" dirty="0">
                <a:latin typeface="+mn-ea"/>
                <a:sym typeface="微软雅黑" panose="020B0503020204020204" pitchFamily="34" charset="-122"/>
              </a:rPr>
              <a:t>文职条例</a:t>
            </a:r>
            <a:r>
              <a:rPr lang="en-US" altLang="zh-CN" sz="2400" dirty="0">
                <a:latin typeface="+mn-ea"/>
                <a:sym typeface="微软雅黑" panose="020B0503020204020204" pitchFamily="34" charset="-122"/>
              </a:rPr>
              <a:t>》</a:t>
            </a:r>
            <a:r>
              <a:rPr lang="zh-CN" altLang="en-US" sz="2400" dirty="0">
                <a:latin typeface="+mn-ea"/>
                <a:sym typeface="微软雅黑" panose="020B0503020204020204" pitchFamily="34" charset="-122"/>
              </a:rPr>
              <a:t>，优化官兵比例</a:t>
            </a:r>
            <a:endParaRPr lang="zh-CN" altLang="en-US" sz="2400" dirty="0">
              <a:latin typeface="+mn-ea"/>
              <a:sym typeface="微软雅黑" panose="020B0503020204020204" pitchFamily="34" charset="-122"/>
            </a:endParaRPr>
          </a:p>
        </p:txBody>
      </p:sp>
      <p:sp>
        <p:nvSpPr>
          <p:cNvPr id="6" name="直接连接符 26"/>
          <p:cNvSpPr/>
          <p:nvPr/>
        </p:nvSpPr>
        <p:spPr>
          <a:xfrm>
            <a:off x="1063229" y="5103019"/>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7" name="图片 23"/>
          <p:cNvPicPr>
            <a:picLocks noChangeAspect="1"/>
          </p:cNvPicPr>
          <p:nvPr/>
        </p:nvPicPr>
        <p:blipFill>
          <a:blip r:embed="rId1"/>
          <a:stretch>
            <a:fillRect/>
          </a:stretch>
        </p:blipFill>
        <p:spPr>
          <a:xfrm>
            <a:off x="350996" y="1467326"/>
            <a:ext cx="571500" cy="566738"/>
          </a:xfrm>
          <a:prstGeom prst="rect">
            <a:avLst/>
          </a:prstGeom>
          <a:noFill/>
          <a:ln w="9525">
            <a:noFill/>
          </a:ln>
        </p:spPr>
      </p:pic>
      <p:sp>
        <p:nvSpPr>
          <p:cNvPr id="8" name="直接连接符 18"/>
          <p:cNvSpPr/>
          <p:nvPr/>
        </p:nvSpPr>
        <p:spPr>
          <a:xfrm>
            <a:off x="961073" y="1971501"/>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162" y="1655921"/>
            <a:ext cx="3305234" cy="3520169"/>
          </a:xfrm>
          <a:prstGeom prst="rect">
            <a:avLst/>
          </a:prstGeom>
          <a:noFill/>
          <a:ln w="28575" cap="flat" cmpd="sng">
            <a:solidFill>
              <a:schemeClr val="bg1"/>
            </a:solidFill>
            <a:prstDash val="solid"/>
            <a:miter/>
            <a:headEnd type="none" w="med" len="med"/>
            <a:tailEnd type="none" w="med" len="med"/>
          </a:ln>
        </p:spPr>
      </p:pic>
      <p:sp>
        <p:nvSpPr>
          <p:cNvPr id="10"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p:nvPr/>
        </p:nvSpPr>
        <p:spPr>
          <a:xfrm>
            <a:off x="922496" y="1612196"/>
            <a:ext cx="3616643" cy="106680"/>
          </a:xfrm>
          <a:prstGeom prst="rect">
            <a:avLst/>
          </a:prstGeom>
          <a:noFill/>
          <a:ln w="9525">
            <a:noFill/>
          </a:ln>
        </p:spPr>
        <p:txBody>
          <a:bodyPr wrap="square" anchor="t">
            <a:spAutoFit/>
          </a:bodyPr>
          <a:lstStyle/>
          <a:p>
            <a:pPr indent="457200"/>
            <a:r>
              <a:rPr lang="en-US" altLang="zh-CN" sz="100" b="1" dirty="0">
                <a:solidFill>
                  <a:srgbClr val="FFC000"/>
                </a:solidFill>
                <a:latin typeface="微软雅黑" panose="020B0503020204020204" pitchFamily="34" charset="-122"/>
                <a:ea typeface="微软雅黑" panose="020B0503020204020204" pitchFamily="34" charset="-122"/>
                <a:sym typeface="+mn-ea"/>
              </a:rPr>
              <a:t>2</a:t>
            </a:r>
            <a:r>
              <a:rPr lang="zh-CN" altLang="en-US" sz="100" b="1" dirty="0">
                <a:solidFill>
                  <a:srgbClr val="FFC000"/>
                </a:solidFill>
                <a:latin typeface="微软雅黑" panose="020B0503020204020204" pitchFamily="34" charset="-122"/>
                <a:ea typeface="微软雅黑" panose="020B0503020204020204" pitchFamily="34" charset="-122"/>
                <a:sym typeface="+mn-ea"/>
              </a:rPr>
              <a:t>、</a:t>
            </a:r>
            <a:r>
              <a:rPr lang="zh-CN" altLang="zh-CN" sz="100" b="1" dirty="0">
                <a:solidFill>
                  <a:srgbClr val="FFC000"/>
                </a:solidFill>
                <a:latin typeface="微软雅黑" panose="020B0503020204020204" pitchFamily="34" charset="-122"/>
                <a:ea typeface="微软雅黑" panose="020B0503020204020204" pitchFamily="34" charset="-122"/>
              </a:rPr>
              <a:t>优化机关与部队比例</a:t>
            </a:r>
            <a:endParaRPr lang="en-US" altLang="x-none"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961073" y="2157417"/>
            <a:ext cx="3456623" cy="1997075"/>
          </a:xfrm>
          <a:prstGeom prst="rect">
            <a:avLst/>
          </a:prstGeom>
          <a:noFill/>
          <a:ln w="9525">
            <a:noFill/>
          </a:ln>
        </p:spPr>
        <p:txBody>
          <a:bodyPr wrap="square" anchor="t">
            <a:spAutoFit/>
          </a:bodyPr>
          <a:lstStyle/>
          <a:p>
            <a:pPr indent="457200">
              <a:lnSpc>
                <a:spcPct val="129000"/>
              </a:lnSpc>
              <a:spcAft>
                <a:spcPts val="600"/>
              </a:spcAft>
            </a:pPr>
            <a:r>
              <a:rPr lang="zh-CN" altLang="zh-CN" sz="2400" dirty="0">
                <a:latin typeface="+mn-ea"/>
              </a:rPr>
              <a:t>严格控制机关内设机构和人员数量，大幅压剪全军团级以上机关现役员额</a:t>
            </a:r>
            <a:endParaRPr lang="zh-CN" altLang="en-US" sz="2400" dirty="0">
              <a:latin typeface="+mn-ea"/>
              <a:sym typeface="微软雅黑" panose="020B0503020204020204" pitchFamily="34" charset="-122"/>
            </a:endParaRPr>
          </a:p>
        </p:txBody>
      </p:sp>
      <p:sp>
        <p:nvSpPr>
          <p:cNvPr id="6" name="直接连接符 26"/>
          <p:cNvSpPr/>
          <p:nvPr/>
        </p:nvSpPr>
        <p:spPr>
          <a:xfrm>
            <a:off x="1063229" y="5103019"/>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7" name="图片 23"/>
          <p:cNvPicPr>
            <a:picLocks noChangeAspect="1"/>
          </p:cNvPicPr>
          <p:nvPr/>
        </p:nvPicPr>
        <p:blipFill>
          <a:blip r:embed="rId1"/>
          <a:stretch>
            <a:fillRect/>
          </a:stretch>
        </p:blipFill>
        <p:spPr>
          <a:xfrm>
            <a:off x="350996" y="1467326"/>
            <a:ext cx="571500" cy="566738"/>
          </a:xfrm>
          <a:prstGeom prst="rect">
            <a:avLst/>
          </a:prstGeom>
          <a:noFill/>
          <a:ln w="9525">
            <a:noFill/>
          </a:ln>
        </p:spPr>
      </p:pic>
      <p:sp>
        <p:nvSpPr>
          <p:cNvPr id="8" name="直接连接符 18"/>
          <p:cNvSpPr/>
          <p:nvPr/>
        </p:nvSpPr>
        <p:spPr>
          <a:xfrm>
            <a:off x="961073" y="1971501"/>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957" y="1750695"/>
            <a:ext cx="4076768" cy="2699726"/>
          </a:xfrm>
          <a:prstGeom prst="rect">
            <a:avLst/>
          </a:prstGeom>
          <a:noFill/>
          <a:ln w="28575" cap="flat" cmpd="sng">
            <a:solidFill>
              <a:schemeClr val="bg1"/>
            </a:solidFill>
            <a:prstDash val="solid"/>
            <a:miter/>
            <a:headEnd type="none" w="med" len="med"/>
            <a:tailEnd type="none" w="med" len="med"/>
          </a:ln>
        </p:spPr>
      </p:pic>
      <p:sp>
        <p:nvSpPr>
          <p:cNvPr id="11"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p:nvPr/>
        </p:nvSpPr>
        <p:spPr>
          <a:xfrm>
            <a:off x="922496" y="1612196"/>
            <a:ext cx="4012307" cy="106680"/>
          </a:xfrm>
          <a:prstGeom prst="rect">
            <a:avLst/>
          </a:prstGeom>
          <a:noFill/>
          <a:ln w="9525">
            <a:noFill/>
          </a:ln>
        </p:spPr>
        <p:txBody>
          <a:bodyPr wrap="square" anchor="t">
            <a:spAutoFit/>
          </a:bodyPr>
          <a:lstStyle/>
          <a:p>
            <a:pPr indent="457200"/>
            <a:r>
              <a:rPr lang="en-US" altLang="zh-CN" sz="100" b="1" dirty="0">
                <a:solidFill>
                  <a:srgbClr val="FFC000"/>
                </a:solidFill>
                <a:latin typeface="微软雅黑" panose="020B0503020204020204" pitchFamily="34" charset="-122"/>
                <a:ea typeface="微软雅黑" panose="020B0503020204020204" pitchFamily="34" charset="-122"/>
                <a:sym typeface="+mn-ea"/>
              </a:rPr>
              <a:t>3</a:t>
            </a:r>
            <a:r>
              <a:rPr lang="zh-CN" altLang="en-US" sz="100" b="1" dirty="0">
                <a:solidFill>
                  <a:srgbClr val="FFC000"/>
                </a:solidFill>
                <a:latin typeface="微软雅黑" panose="020B0503020204020204" pitchFamily="34" charset="-122"/>
                <a:ea typeface="微软雅黑" panose="020B0503020204020204" pitchFamily="34" charset="-122"/>
                <a:sym typeface="+mn-ea"/>
              </a:rPr>
              <a:t>、</a:t>
            </a:r>
            <a:r>
              <a:rPr lang="zh-CN" altLang="zh-CN" sz="100" b="1" dirty="0">
                <a:solidFill>
                  <a:srgbClr val="FFC000"/>
                </a:solidFill>
                <a:latin typeface="微软雅黑" panose="020B0503020204020204" pitchFamily="34" charset="-122"/>
                <a:ea typeface="微软雅黑" panose="020B0503020204020204" pitchFamily="34" charset="-122"/>
              </a:rPr>
              <a:t>优化作战部队与非作战部队比例</a:t>
            </a:r>
            <a:endParaRPr lang="en-US" altLang="x-none"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961073" y="2160809"/>
            <a:ext cx="3456623" cy="1997075"/>
          </a:xfrm>
          <a:prstGeom prst="rect">
            <a:avLst/>
          </a:prstGeom>
          <a:noFill/>
          <a:ln w="9525">
            <a:noFill/>
          </a:ln>
        </p:spPr>
        <p:txBody>
          <a:bodyPr wrap="square" anchor="t">
            <a:spAutoFit/>
          </a:bodyPr>
          <a:lstStyle/>
          <a:p>
            <a:pPr indent="457200">
              <a:lnSpc>
                <a:spcPct val="129000"/>
              </a:lnSpc>
              <a:spcAft>
                <a:spcPts val="600"/>
              </a:spcAft>
            </a:pPr>
            <a:r>
              <a:rPr lang="zh-CN" altLang="zh-CN" sz="2400" dirty="0">
                <a:latin typeface="微软雅黑" panose="020B0503020204020204" pitchFamily="34" charset="-122"/>
                <a:ea typeface="微软雅黑" panose="020B0503020204020204" pitchFamily="34" charset="-122"/>
              </a:rPr>
              <a:t>精简文艺体育、新闻出版、服务保障和院校、医疗、仓库、科研院所等机构和人员</a:t>
            </a: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直接连接符 26"/>
          <p:cNvSpPr/>
          <p:nvPr/>
        </p:nvSpPr>
        <p:spPr>
          <a:xfrm>
            <a:off x="1063229" y="5103019"/>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7" name="图片 23"/>
          <p:cNvPicPr>
            <a:picLocks noChangeAspect="1"/>
          </p:cNvPicPr>
          <p:nvPr/>
        </p:nvPicPr>
        <p:blipFill>
          <a:blip r:embed="rId1"/>
          <a:stretch>
            <a:fillRect/>
          </a:stretch>
        </p:blipFill>
        <p:spPr>
          <a:xfrm>
            <a:off x="350996" y="1467326"/>
            <a:ext cx="571500" cy="566738"/>
          </a:xfrm>
          <a:prstGeom prst="rect">
            <a:avLst/>
          </a:prstGeom>
          <a:noFill/>
          <a:ln w="9525">
            <a:noFill/>
          </a:ln>
        </p:spPr>
      </p:pic>
      <p:sp>
        <p:nvSpPr>
          <p:cNvPr id="8" name="直接连接符 18"/>
          <p:cNvSpPr/>
          <p:nvPr/>
        </p:nvSpPr>
        <p:spPr>
          <a:xfrm>
            <a:off x="961073" y="1971501"/>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998" y="1750695"/>
            <a:ext cx="3931815" cy="2621210"/>
          </a:xfrm>
          <a:prstGeom prst="rect">
            <a:avLst/>
          </a:prstGeom>
          <a:noFill/>
          <a:ln w="28575" cap="flat" cmpd="sng">
            <a:solidFill>
              <a:schemeClr val="bg1"/>
            </a:solidFill>
            <a:prstDash val="solid"/>
            <a:miter/>
            <a:headEnd type="none" w="med" len="med"/>
            <a:tailEnd type="none" w="med" len="med"/>
          </a:ln>
        </p:spPr>
      </p:pic>
      <p:sp>
        <p:nvSpPr>
          <p:cNvPr id="11"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a:latin typeface="Tahoma" panose="020B0604030504040204" pitchFamily="34" charset="0"/>
                <a:ea typeface="微软雅黑" panose="020B0503020204020204" pitchFamily="34" charset="-122"/>
              </a:rPr>
              <a:t>单选题（</a:t>
            </a:r>
            <a:r>
              <a:rPr lang="en-US" altLang="zh-CN">
                <a:latin typeface="Tahoma" panose="020B0604030504040204" pitchFamily="34" charset="0"/>
                <a:ea typeface="微软雅黑" panose="020B0503020204020204" pitchFamily="34" charset="-122"/>
              </a:rPr>
              <a:t>1</a:t>
            </a:r>
            <a:r>
              <a:rPr lang="zh-CN" altLang="en-US">
                <a:latin typeface="Tahoma" panose="020B0604030504040204" pitchFamily="34" charset="0"/>
                <a:ea typeface="微软雅黑" panose="020B0503020204020204" pitchFamily="34" charset="-122"/>
              </a:rPr>
              <a:t>）</a:t>
            </a:r>
            <a:endParaRPr lang="zh-CN" altLang="en-US">
              <a:latin typeface="Tahoma" panose="020B0604030504040204" pitchFamily="34" charset="0"/>
              <a:ea typeface="微软雅黑" panose="020B0503020204020204" pitchFamily="34" charset="-122"/>
            </a:endParaRPr>
          </a:p>
        </p:txBody>
      </p:sp>
      <p:sp>
        <p:nvSpPr>
          <p:cNvPr id="62467" name="Rectangle 3"/>
          <p:cNvSpPr>
            <a:spLocks noGrp="1" noChangeArrowheads="1"/>
          </p:cNvSpPr>
          <p:nvPr>
            <p:ph type="body" idx="1"/>
          </p:nvPr>
        </p:nvSpPr>
        <p:spPr>
          <a:xfrm>
            <a:off x="228600" y="1828800"/>
            <a:ext cx="8686800" cy="4800600"/>
          </a:xfrm>
        </p:spPr>
        <p:txBody>
          <a:bodyPr/>
          <a:lstStyle/>
          <a:p>
            <a:pPr marL="571500" indent="-571500" eaLnBrk="1" hangingPunct="1">
              <a:lnSpc>
                <a:spcPct val="80000"/>
              </a:lnSpc>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提出“以治为胜、教戒为先”的治军思想的是：</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孙子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尉缭子	</a:t>
            </a: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孙膑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吴子</a:t>
            </a:r>
            <a:endParaRPr lang="zh-CN" altLang="en-US" sz="2400" dirty="0">
              <a:solidFill>
                <a:schemeClr val="hlink"/>
              </a:solidFill>
              <a:latin typeface="Tahoma" panose="020B0604030504040204" pitchFamily="34" charset="0"/>
              <a:ea typeface="微软雅黑" panose="020B0503020204020204" pitchFamily="34" charset="-122"/>
            </a:endParaRPr>
          </a:p>
          <a:p>
            <a:pPr marL="571500" indent="-571500" eaLnBrk="1" hangingPunct="1">
              <a:lnSpc>
                <a:spcPct val="80000"/>
              </a:lnSpc>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什么是常备军的后盾和国防潜在力量？</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预备役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国防后备力量	</a:t>
            </a: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国防生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民兵</a:t>
            </a:r>
            <a:endParaRPr lang="zh-CN" altLang="en-US" sz="2400" dirty="0">
              <a:solidFill>
                <a:schemeClr val="hlink"/>
              </a:solidFill>
              <a:latin typeface="Tahoma" panose="020B0604030504040204" pitchFamily="34" charset="0"/>
              <a:ea typeface="微软雅黑" panose="020B0503020204020204" pitchFamily="34" charset="-122"/>
            </a:endParaRPr>
          </a:p>
          <a:p>
            <a:pPr marL="571500" indent="-571500" eaLnBrk="1" hangingPunct="1">
              <a:lnSpc>
                <a:spcPct val="80000"/>
              </a:lnSpc>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司马穰苴的以仁为本的治军思想，是把什么作为战争的最高目标？</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忘战必危”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仁”   </a:t>
            </a: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以战止战”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权出于战”</a:t>
            </a:r>
            <a:endParaRPr lang="zh-CN" altLang="en-US" sz="2400" dirty="0">
              <a:solidFill>
                <a:schemeClr val="hlink"/>
              </a:solidFill>
              <a:latin typeface="Tahoma" panose="020B0604030504040204" pitchFamily="34" charset="0"/>
              <a:ea typeface="微软雅黑" panose="020B0503020204020204" pitchFamily="34" charset="-122"/>
            </a:endParaRPr>
          </a:p>
          <a:p>
            <a:pPr marL="571500" indent="-571500" eaLnBrk="1" hangingPunct="1">
              <a:lnSpc>
                <a:spcPct val="80000"/>
              </a:lnSpc>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中国古代军事思想形成于：</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殷商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西周	</a:t>
            </a: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春秋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战国</a:t>
            </a:r>
            <a:endParaRPr lang="zh-CN" altLang="en-US" sz="2400" dirty="0">
              <a:solidFill>
                <a:schemeClr val="hlink"/>
              </a:solidFill>
              <a:latin typeface="Tahoma" panose="020B0604030504040204" pitchFamily="34" charset="0"/>
              <a:ea typeface="微软雅黑" panose="020B0503020204020204" pitchFamily="34" charset="-122"/>
            </a:endParaRPr>
          </a:p>
          <a:p>
            <a:pPr marL="571500" indent="-571500" eaLnBrk="1" hangingPunct="1">
              <a:lnSpc>
                <a:spcPct val="80000"/>
              </a:lnSpc>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在什么时期，我国发明了世界上最早的管形火器长竹竿火器和突火枪？</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唐朝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北宋	</a:t>
            </a: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南宋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明朝</a:t>
            </a:r>
            <a:endParaRPr lang="zh-CN" altLang="en-US" sz="2400" dirty="0">
              <a:solidFill>
                <a:schemeClr val="hlink"/>
              </a:solidFill>
              <a:latin typeface="Tahoma" panose="020B060403050404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0" end="0"/>
                                            </p:txEl>
                                          </p:spTgt>
                                        </p:tgtEl>
                                        <p:attrNameLst>
                                          <p:attrName>ppt_c</p:attrName>
                                        </p:attrNameLst>
                                      </p:cBhvr>
                                      <p:to>
                                        <a:schemeClr val="accent2"/>
                                      </p:to>
                                    </p:animClr>
                                  </p:subTnLst>
                                </p:cTn>
                              </p:par>
                              <p:par>
                                <p:cTn id="9" presetID="2" presetClass="entr" presetSubtype="4" fill="hold" grpId="0" nodeType="with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anim calcmode="lin" valueType="num">
                                      <p:cBhvr additive="base">
                                        <p:cTn id="11" dur="500" fill="hold"/>
                                        <p:tgtEl>
                                          <p:spTgt spid="6246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2467">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1" end="1"/>
                                            </p:txEl>
                                          </p:spTgt>
                                        </p:tgtEl>
                                        <p:attrNameLst>
                                          <p:attrName>ppt_c</p:attrName>
                                        </p:attrNameLst>
                                      </p:cBhvr>
                                      <p:to>
                                        <a:schemeClr val="accent2"/>
                                      </p:to>
                                    </p:animClr>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 calcmode="lin" valueType="num">
                                      <p:cBhvr additive="base">
                                        <p:cTn id="17" dur="500" fill="hold"/>
                                        <p:tgtEl>
                                          <p:spTgt spid="6246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2467">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2" end="2"/>
                                            </p:txEl>
                                          </p:spTgt>
                                        </p:tgtEl>
                                        <p:attrNameLst>
                                          <p:attrName>ppt_c</p:attrName>
                                        </p:attrNameLst>
                                      </p:cBhvr>
                                      <p:to>
                                        <a:schemeClr val="accent2"/>
                                      </p:to>
                                    </p:animClr>
                                  </p:subTnLst>
                                </p:cTn>
                              </p:par>
                              <p:par>
                                <p:cTn id="19" presetID="2" presetClass="entr" presetSubtype="4" fill="hold" grpId="0" nodeType="withEffect">
                                  <p:stCondLst>
                                    <p:cond delay="0"/>
                                  </p:stCondLst>
                                  <p:childTnLst>
                                    <p:set>
                                      <p:cBhvr>
                                        <p:cTn id="20" dur="1" fill="hold">
                                          <p:stCondLst>
                                            <p:cond delay="0"/>
                                          </p:stCondLst>
                                        </p:cTn>
                                        <p:tgtEl>
                                          <p:spTgt spid="62467">
                                            <p:txEl>
                                              <p:pRg st="3" end="3"/>
                                            </p:txEl>
                                          </p:spTgt>
                                        </p:tgtEl>
                                        <p:attrNameLst>
                                          <p:attrName>style.visibility</p:attrName>
                                        </p:attrNameLst>
                                      </p:cBhvr>
                                      <p:to>
                                        <p:strVal val="visible"/>
                                      </p:to>
                                    </p:set>
                                    <p:anim calcmode="lin" valueType="num">
                                      <p:cBhvr additive="base">
                                        <p:cTn id="21" dur="500" fill="hold"/>
                                        <p:tgtEl>
                                          <p:spTgt spid="6246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2467">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3" end="3"/>
                                            </p:txEl>
                                          </p:spTgt>
                                        </p:tgtEl>
                                        <p:attrNameLst>
                                          <p:attrName>ppt_c</p:attrName>
                                        </p:attrNameLst>
                                      </p:cBhvr>
                                      <p:to>
                                        <a:schemeClr val="accent2"/>
                                      </p:to>
                                    </p:animClr>
                                  </p:sub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2467">
                                            <p:txEl>
                                              <p:pRg st="4" end="4"/>
                                            </p:txEl>
                                          </p:spTgt>
                                        </p:tgtEl>
                                        <p:attrNameLst>
                                          <p:attrName>style.visibility</p:attrName>
                                        </p:attrNameLst>
                                      </p:cBhvr>
                                      <p:to>
                                        <p:strVal val="visible"/>
                                      </p:to>
                                    </p:set>
                                    <p:anim calcmode="lin" valueType="num">
                                      <p:cBhvr additive="base">
                                        <p:cTn id="27" dur="500" fill="hold"/>
                                        <p:tgtEl>
                                          <p:spTgt spid="6246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2467">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4" end="4"/>
                                            </p:txEl>
                                          </p:spTgt>
                                        </p:tgtEl>
                                        <p:attrNameLst>
                                          <p:attrName>ppt_c</p:attrName>
                                        </p:attrNameLst>
                                      </p:cBhvr>
                                      <p:to>
                                        <a:schemeClr val="accent2"/>
                                      </p:to>
                                    </p:animClr>
                                  </p:subTnLst>
                                </p:cTn>
                              </p:par>
                              <p:par>
                                <p:cTn id="29" presetID="2" presetClass="entr" presetSubtype="4" fill="hold" grpId="0" nodeType="withEffect">
                                  <p:stCondLst>
                                    <p:cond delay="0"/>
                                  </p:stCondLst>
                                  <p:childTnLst>
                                    <p:set>
                                      <p:cBhvr>
                                        <p:cTn id="30" dur="1" fill="hold">
                                          <p:stCondLst>
                                            <p:cond delay="0"/>
                                          </p:stCondLst>
                                        </p:cTn>
                                        <p:tgtEl>
                                          <p:spTgt spid="62467">
                                            <p:txEl>
                                              <p:pRg st="5" end="5"/>
                                            </p:txEl>
                                          </p:spTgt>
                                        </p:tgtEl>
                                        <p:attrNameLst>
                                          <p:attrName>style.visibility</p:attrName>
                                        </p:attrNameLst>
                                      </p:cBhvr>
                                      <p:to>
                                        <p:strVal val="visible"/>
                                      </p:to>
                                    </p:set>
                                    <p:anim calcmode="lin" valueType="num">
                                      <p:cBhvr additive="base">
                                        <p:cTn id="31" dur="500" fill="hold"/>
                                        <p:tgtEl>
                                          <p:spTgt spid="6246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2467">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5" end="5"/>
                                            </p:txEl>
                                          </p:spTgt>
                                        </p:tgtEl>
                                        <p:attrNameLst>
                                          <p:attrName>ppt_c</p:attrName>
                                        </p:attrNameLst>
                                      </p:cBhvr>
                                      <p:to>
                                        <a:schemeClr val="accent2"/>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2467">
                                            <p:txEl>
                                              <p:pRg st="6" end="6"/>
                                            </p:txEl>
                                          </p:spTgt>
                                        </p:tgtEl>
                                        <p:attrNameLst>
                                          <p:attrName>style.visibility</p:attrName>
                                        </p:attrNameLst>
                                      </p:cBhvr>
                                      <p:to>
                                        <p:strVal val="visible"/>
                                      </p:to>
                                    </p:set>
                                    <p:anim calcmode="lin" valueType="num">
                                      <p:cBhvr additive="base">
                                        <p:cTn id="37" dur="500" fill="hold"/>
                                        <p:tgtEl>
                                          <p:spTgt spid="6246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2467">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6" end="6"/>
                                            </p:txEl>
                                          </p:spTgt>
                                        </p:tgtEl>
                                        <p:attrNameLst>
                                          <p:attrName>ppt_c</p:attrName>
                                        </p:attrNameLst>
                                      </p:cBhvr>
                                      <p:to>
                                        <a:schemeClr val="accent2"/>
                                      </p:to>
                                    </p:animClr>
                                  </p:subTnLst>
                                </p:cTn>
                              </p:par>
                              <p:par>
                                <p:cTn id="39" presetID="2" presetClass="entr" presetSubtype="4" fill="hold" grpId="0" nodeType="withEffect">
                                  <p:stCondLst>
                                    <p:cond delay="0"/>
                                  </p:stCondLst>
                                  <p:childTnLst>
                                    <p:set>
                                      <p:cBhvr>
                                        <p:cTn id="40" dur="1" fill="hold">
                                          <p:stCondLst>
                                            <p:cond delay="0"/>
                                          </p:stCondLst>
                                        </p:cTn>
                                        <p:tgtEl>
                                          <p:spTgt spid="62467">
                                            <p:txEl>
                                              <p:pRg st="7" end="7"/>
                                            </p:txEl>
                                          </p:spTgt>
                                        </p:tgtEl>
                                        <p:attrNameLst>
                                          <p:attrName>style.visibility</p:attrName>
                                        </p:attrNameLst>
                                      </p:cBhvr>
                                      <p:to>
                                        <p:strVal val="visible"/>
                                      </p:to>
                                    </p:set>
                                    <p:anim calcmode="lin" valueType="num">
                                      <p:cBhvr additive="base">
                                        <p:cTn id="41" dur="500" fill="hold"/>
                                        <p:tgtEl>
                                          <p:spTgt spid="6246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2467">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7" end="7"/>
                                            </p:txEl>
                                          </p:spTgt>
                                        </p:tgtEl>
                                        <p:attrNameLst>
                                          <p:attrName>ppt_c</p:attrName>
                                        </p:attrNameLst>
                                      </p:cBhvr>
                                      <p:to>
                                        <a:schemeClr val="accent2"/>
                                      </p:to>
                                    </p:animClr>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2467">
                                            <p:txEl>
                                              <p:pRg st="8" end="8"/>
                                            </p:txEl>
                                          </p:spTgt>
                                        </p:tgtEl>
                                        <p:attrNameLst>
                                          <p:attrName>style.visibility</p:attrName>
                                        </p:attrNameLst>
                                      </p:cBhvr>
                                      <p:to>
                                        <p:strVal val="visible"/>
                                      </p:to>
                                    </p:set>
                                    <p:anim calcmode="lin" valueType="num">
                                      <p:cBhvr additive="base">
                                        <p:cTn id="47" dur="500" fill="hold"/>
                                        <p:tgtEl>
                                          <p:spTgt spid="62467">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2467">
                                            <p:txEl>
                                              <p:pRg st="8" end="8"/>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8" end="8"/>
                                            </p:txEl>
                                          </p:spTgt>
                                        </p:tgtEl>
                                        <p:attrNameLst>
                                          <p:attrName>ppt_c</p:attrName>
                                        </p:attrNameLst>
                                      </p:cBhvr>
                                      <p:to>
                                        <a:schemeClr val="accent2"/>
                                      </p:to>
                                    </p:animClr>
                                  </p:subTnLst>
                                </p:cTn>
                              </p:par>
                              <p:par>
                                <p:cTn id="49" presetID="2" presetClass="entr" presetSubtype="4" fill="hold" grpId="0" nodeType="withEffect">
                                  <p:stCondLst>
                                    <p:cond delay="0"/>
                                  </p:stCondLst>
                                  <p:childTnLst>
                                    <p:set>
                                      <p:cBhvr>
                                        <p:cTn id="50" dur="1" fill="hold">
                                          <p:stCondLst>
                                            <p:cond delay="0"/>
                                          </p:stCondLst>
                                        </p:cTn>
                                        <p:tgtEl>
                                          <p:spTgt spid="62467">
                                            <p:txEl>
                                              <p:pRg st="9" end="9"/>
                                            </p:txEl>
                                          </p:spTgt>
                                        </p:tgtEl>
                                        <p:attrNameLst>
                                          <p:attrName>style.visibility</p:attrName>
                                        </p:attrNameLst>
                                      </p:cBhvr>
                                      <p:to>
                                        <p:strVal val="visible"/>
                                      </p:to>
                                    </p:set>
                                    <p:anim calcmode="lin" valueType="num">
                                      <p:cBhvr additive="base">
                                        <p:cTn id="51" dur="500" fill="hold"/>
                                        <p:tgtEl>
                                          <p:spTgt spid="62467">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467">
                                            <p:txEl>
                                              <p:pRg st="9" end="9"/>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2467">
                                            <p:txEl>
                                              <p:pRg st="9" end="9"/>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p:nvPr/>
        </p:nvSpPr>
        <p:spPr>
          <a:xfrm>
            <a:off x="922496" y="1612196"/>
            <a:ext cx="3616643" cy="106680"/>
          </a:xfrm>
          <a:prstGeom prst="rect">
            <a:avLst/>
          </a:prstGeom>
          <a:noFill/>
          <a:ln w="9525">
            <a:noFill/>
          </a:ln>
        </p:spPr>
        <p:txBody>
          <a:bodyPr wrap="square" anchor="t">
            <a:spAutoFit/>
          </a:bodyPr>
          <a:lstStyle/>
          <a:p>
            <a:pPr indent="457200"/>
            <a:r>
              <a:rPr lang="en-US" altLang="zh-CN" sz="100" b="1" dirty="0">
                <a:solidFill>
                  <a:srgbClr val="FFC000"/>
                </a:solidFill>
                <a:latin typeface="微软雅黑" panose="020B0503020204020204" pitchFamily="34" charset="-122"/>
                <a:ea typeface="微软雅黑" panose="020B0503020204020204" pitchFamily="34" charset="-122"/>
                <a:sym typeface="+mn-ea"/>
              </a:rPr>
              <a:t>4</a:t>
            </a:r>
            <a:r>
              <a:rPr lang="zh-CN" altLang="en-US" sz="100" b="1" dirty="0">
                <a:solidFill>
                  <a:srgbClr val="FFC000"/>
                </a:solidFill>
                <a:latin typeface="微软雅黑" panose="020B0503020204020204" pitchFamily="34" charset="-122"/>
                <a:ea typeface="微软雅黑" panose="020B0503020204020204" pitchFamily="34" charset="-122"/>
                <a:sym typeface="+mn-ea"/>
              </a:rPr>
              <a:t>、</a:t>
            </a:r>
            <a:r>
              <a:rPr lang="zh-CN" altLang="zh-CN" sz="100" b="1" dirty="0">
                <a:solidFill>
                  <a:srgbClr val="FFC000"/>
                </a:solidFill>
                <a:latin typeface="微软雅黑" panose="020B0503020204020204" pitchFamily="34" charset="-122"/>
                <a:ea typeface="微软雅黑" panose="020B0503020204020204" pitchFamily="34" charset="-122"/>
              </a:rPr>
              <a:t>优化军兵种结构</a:t>
            </a:r>
            <a:endParaRPr lang="en-US" altLang="x-none"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961073" y="2138553"/>
            <a:ext cx="3456623" cy="2473325"/>
          </a:xfrm>
          <a:prstGeom prst="rect">
            <a:avLst/>
          </a:prstGeom>
          <a:noFill/>
          <a:ln w="9525">
            <a:noFill/>
          </a:ln>
        </p:spPr>
        <p:txBody>
          <a:bodyPr wrap="square" anchor="t">
            <a:spAutoFit/>
          </a:bodyPr>
          <a:lstStyle/>
          <a:p>
            <a:pPr indent="457200">
              <a:lnSpc>
                <a:spcPct val="129000"/>
              </a:lnSpc>
              <a:spcAft>
                <a:spcPts val="600"/>
              </a:spcAft>
            </a:pPr>
            <a:r>
              <a:rPr lang="zh-CN" altLang="en-US" sz="2400" dirty="0">
                <a:latin typeface="+mn-ea"/>
              </a:rPr>
              <a:t>原有规模压缩到</a:t>
            </a:r>
            <a:r>
              <a:rPr lang="en-US" altLang="zh-CN" sz="2400" dirty="0">
                <a:latin typeface="+mn-ea"/>
              </a:rPr>
              <a:t>200</a:t>
            </a:r>
            <a:r>
              <a:rPr lang="zh-CN" altLang="en-US" sz="2400" dirty="0">
                <a:latin typeface="+mn-ea"/>
              </a:rPr>
              <a:t>万前提下，</a:t>
            </a:r>
            <a:r>
              <a:rPr lang="zh-CN" altLang="zh-CN" sz="2400" dirty="0">
                <a:latin typeface="+mn-ea"/>
              </a:rPr>
              <a:t>压缩陆军规模，适度增加海军、火箭军、战略支援部队规模，保持空军现有规模</a:t>
            </a:r>
            <a:endParaRPr lang="zh-CN" altLang="en-US" sz="2400" dirty="0">
              <a:latin typeface="+mn-ea"/>
              <a:sym typeface="微软雅黑" panose="020B0503020204020204" pitchFamily="34" charset="-122"/>
            </a:endParaRPr>
          </a:p>
        </p:txBody>
      </p:sp>
      <p:sp>
        <p:nvSpPr>
          <p:cNvPr id="6" name="直接连接符 26"/>
          <p:cNvSpPr/>
          <p:nvPr/>
        </p:nvSpPr>
        <p:spPr>
          <a:xfrm>
            <a:off x="1063229" y="5103019"/>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7" name="图片 23"/>
          <p:cNvPicPr>
            <a:picLocks noChangeAspect="1"/>
          </p:cNvPicPr>
          <p:nvPr/>
        </p:nvPicPr>
        <p:blipFill>
          <a:blip r:embed="rId1"/>
          <a:stretch>
            <a:fillRect/>
          </a:stretch>
        </p:blipFill>
        <p:spPr>
          <a:xfrm>
            <a:off x="350996" y="1467326"/>
            <a:ext cx="571500" cy="566738"/>
          </a:xfrm>
          <a:prstGeom prst="rect">
            <a:avLst/>
          </a:prstGeom>
          <a:noFill/>
          <a:ln w="9525">
            <a:noFill/>
          </a:ln>
        </p:spPr>
      </p:pic>
      <p:sp>
        <p:nvSpPr>
          <p:cNvPr id="8" name="直接连接符 18"/>
          <p:cNvSpPr/>
          <p:nvPr/>
        </p:nvSpPr>
        <p:spPr>
          <a:xfrm>
            <a:off x="961073" y="1971501"/>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160" y="1749880"/>
            <a:ext cx="3976789" cy="2849440"/>
          </a:xfrm>
          <a:prstGeom prst="rect">
            <a:avLst/>
          </a:prstGeom>
          <a:noFill/>
          <a:ln w="28575" cap="flat" cmpd="sng">
            <a:solidFill>
              <a:schemeClr val="bg1"/>
            </a:solidFill>
            <a:prstDash val="solid"/>
            <a:miter/>
            <a:headEnd type="none" w="med" len="med"/>
            <a:tailEnd type="none" w="med" len="med"/>
          </a:ln>
        </p:spPr>
      </p:pic>
      <p:sp>
        <p:nvSpPr>
          <p:cNvPr id="11"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p:nvPr/>
        </p:nvSpPr>
        <p:spPr>
          <a:xfrm>
            <a:off x="922496" y="1612196"/>
            <a:ext cx="3616643" cy="106680"/>
          </a:xfrm>
          <a:prstGeom prst="rect">
            <a:avLst/>
          </a:prstGeom>
          <a:noFill/>
          <a:ln w="9525">
            <a:noFill/>
          </a:ln>
        </p:spPr>
        <p:txBody>
          <a:bodyPr wrap="square" anchor="t">
            <a:spAutoFit/>
          </a:bodyPr>
          <a:lstStyle/>
          <a:p>
            <a:pPr indent="457200"/>
            <a:r>
              <a:rPr lang="en-US" altLang="zh-CN" sz="100" b="1" dirty="0">
                <a:solidFill>
                  <a:srgbClr val="FFC000"/>
                </a:solidFill>
                <a:latin typeface="微软雅黑" panose="020B0503020204020204" pitchFamily="34" charset="-122"/>
                <a:ea typeface="微软雅黑" panose="020B0503020204020204" pitchFamily="34" charset="-122"/>
                <a:sym typeface="+mn-ea"/>
              </a:rPr>
              <a:t>5</a:t>
            </a:r>
            <a:r>
              <a:rPr lang="zh-CN" altLang="en-US" sz="100" b="1" dirty="0">
                <a:solidFill>
                  <a:srgbClr val="FFC000"/>
                </a:solidFill>
                <a:latin typeface="微软雅黑" panose="020B0503020204020204" pitchFamily="34" charset="-122"/>
                <a:ea typeface="微软雅黑" panose="020B0503020204020204" pitchFamily="34" charset="-122"/>
                <a:sym typeface="+mn-ea"/>
              </a:rPr>
              <a:t>、</a:t>
            </a:r>
            <a:r>
              <a:rPr lang="zh-CN" altLang="zh-CN" sz="100" b="1" dirty="0">
                <a:solidFill>
                  <a:srgbClr val="FFC000"/>
                </a:solidFill>
                <a:latin typeface="微软雅黑" panose="020B0503020204020204" pitchFamily="34" charset="-122"/>
                <a:ea typeface="微软雅黑" panose="020B0503020204020204" pitchFamily="34" charset="-122"/>
              </a:rPr>
              <a:t>优化军兵种</a:t>
            </a:r>
            <a:r>
              <a:rPr lang="zh-CN" altLang="en-US" sz="100" b="1" dirty="0">
                <a:solidFill>
                  <a:srgbClr val="FFC000"/>
                </a:solidFill>
                <a:latin typeface="微软雅黑" panose="020B0503020204020204" pitchFamily="34" charset="-122"/>
                <a:ea typeface="微软雅黑" panose="020B0503020204020204" pitchFamily="34" charset="-122"/>
              </a:rPr>
              <a:t>内部</a:t>
            </a:r>
            <a:r>
              <a:rPr lang="zh-CN" altLang="zh-CN" sz="100" b="1" dirty="0">
                <a:solidFill>
                  <a:srgbClr val="FFC000"/>
                </a:solidFill>
                <a:latin typeface="微软雅黑" panose="020B0503020204020204" pitchFamily="34" charset="-122"/>
                <a:ea typeface="微软雅黑" panose="020B0503020204020204" pitchFamily="34" charset="-122"/>
              </a:rPr>
              <a:t>结构</a:t>
            </a:r>
            <a:endParaRPr lang="en-US" altLang="x-none" sz="1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961073" y="2147618"/>
            <a:ext cx="3456623" cy="1997075"/>
          </a:xfrm>
          <a:prstGeom prst="rect">
            <a:avLst/>
          </a:prstGeom>
          <a:noFill/>
          <a:ln w="9525">
            <a:noFill/>
          </a:ln>
        </p:spPr>
        <p:txBody>
          <a:bodyPr wrap="square" anchor="t">
            <a:spAutoFit/>
          </a:bodyPr>
          <a:lstStyle/>
          <a:p>
            <a:pPr indent="457200">
              <a:lnSpc>
                <a:spcPct val="129000"/>
              </a:lnSpc>
              <a:spcAft>
                <a:spcPts val="600"/>
              </a:spcAft>
            </a:pPr>
            <a:r>
              <a:rPr lang="zh-CN" altLang="zh-CN" sz="2400" dirty="0">
                <a:latin typeface="+mn-ea"/>
              </a:rPr>
              <a:t>大幅压缩传统兵种及老旧装备部队，充实和加强新型作战力量，增加新质战斗力比重</a:t>
            </a:r>
            <a:endParaRPr lang="zh-CN" altLang="en-US" sz="2400" dirty="0">
              <a:latin typeface="+mn-ea"/>
              <a:sym typeface="微软雅黑" panose="020B0503020204020204" pitchFamily="34" charset="-122"/>
            </a:endParaRPr>
          </a:p>
        </p:txBody>
      </p:sp>
      <p:sp>
        <p:nvSpPr>
          <p:cNvPr id="6" name="直接连接符 26"/>
          <p:cNvSpPr/>
          <p:nvPr/>
        </p:nvSpPr>
        <p:spPr>
          <a:xfrm>
            <a:off x="1063229" y="5103019"/>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7" name="图片 23"/>
          <p:cNvPicPr>
            <a:picLocks noChangeAspect="1"/>
          </p:cNvPicPr>
          <p:nvPr/>
        </p:nvPicPr>
        <p:blipFill>
          <a:blip r:embed="rId1"/>
          <a:stretch>
            <a:fillRect/>
          </a:stretch>
        </p:blipFill>
        <p:spPr>
          <a:xfrm>
            <a:off x="350996" y="1467326"/>
            <a:ext cx="571500" cy="566738"/>
          </a:xfrm>
          <a:prstGeom prst="rect">
            <a:avLst/>
          </a:prstGeom>
          <a:noFill/>
          <a:ln w="9525">
            <a:noFill/>
          </a:ln>
        </p:spPr>
      </p:pic>
      <p:sp>
        <p:nvSpPr>
          <p:cNvPr id="8" name="直接连接符 18"/>
          <p:cNvSpPr/>
          <p:nvPr/>
        </p:nvSpPr>
        <p:spPr>
          <a:xfrm>
            <a:off x="961073" y="1971501"/>
            <a:ext cx="7293769" cy="0"/>
          </a:xfrm>
          <a:prstGeom prst="line">
            <a:avLst/>
          </a:prstGeom>
          <a:ln w="28575" cap="flat" cmpd="sng">
            <a:solidFill>
              <a:srgbClr val="FFC000"/>
            </a:solidFill>
            <a:prstDash val="solid"/>
            <a:round/>
            <a:headEnd type="none" w="med" len="med"/>
            <a:tailEnd type="none" w="med" len="med"/>
          </a:ln>
        </p:spPr>
        <p:txBody>
          <a:bodyPr/>
          <a:lstStyle/>
          <a:p>
            <a:endParaRPr lang="zh-CN" altLang="en-US" sz="100"/>
          </a:p>
        </p:txBody>
      </p:sp>
      <p:pic>
        <p:nvPicPr>
          <p:cNvPr id="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151" y="1750695"/>
            <a:ext cx="4111245" cy="2784683"/>
          </a:xfrm>
          <a:prstGeom prst="rect">
            <a:avLst/>
          </a:prstGeom>
          <a:noFill/>
          <a:ln w="28575" cap="flat" cmpd="sng">
            <a:solidFill>
              <a:schemeClr val="bg1"/>
            </a:solidFill>
            <a:prstDash val="solid"/>
            <a:miter/>
            <a:headEnd type="none" w="med" len="med"/>
            <a:tailEnd type="none" w="med" len="med"/>
          </a:ln>
        </p:spPr>
      </p:pic>
      <p:sp>
        <p:nvSpPr>
          <p:cNvPr id="11" name="TextBox 6"/>
          <p:cNvSpPr txBox="1"/>
          <p:nvPr/>
        </p:nvSpPr>
        <p:spPr>
          <a:xfrm>
            <a:off x="1025296" y="5659855"/>
            <a:ext cx="4629917" cy="391160"/>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anose="020B0503020204020204" pitchFamily="34" charset="-122"/>
                <a:ea typeface="微软雅黑" panose="020B0503020204020204" pitchFamily="34" charset="-122"/>
              </a:defRPr>
            </a:lvl1pPr>
          </a:lstStyle>
          <a:p>
            <a:r>
              <a:rPr lang="en-US" altLang="zh-CN" sz="1500" dirty="0">
                <a:solidFill>
                  <a:schemeClr val="bg1"/>
                </a:solidFill>
                <a:latin typeface="+mn-lt"/>
                <a:ea typeface="+mn-ea"/>
              </a:rPr>
              <a:t>4.1</a:t>
            </a:r>
            <a:r>
              <a:rPr lang="zh-CN" altLang="en-US" sz="1500" dirty="0">
                <a:solidFill>
                  <a:schemeClr val="bg1"/>
                </a:solidFill>
                <a:latin typeface="+mn-lt"/>
                <a:ea typeface="+mn-ea"/>
              </a:rPr>
              <a:t>我国国防和军队改革情况</a:t>
            </a:r>
            <a:endParaRPr lang="zh-CN" altLang="zh-CN" sz="1500" dirty="0">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2" name="Rectangle 2"/>
          <p:cNvSpPr>
            <a:spLocks noGrp="1" noChangeArrowheads="1"/>
          </p:cNvSpPr>
          <p:nvPr>
            <p:ph type="ctrTitle"/>
          </p:nvPr>
        </p:nvSpPr>
        <p:spPr>
          <a:xfrm>
            <a:off x="701675" y="414338"/>
            <a:ext cx="7772400" cy="2114550"/>
          </a:xfrm>
        </p:spPr>
        <p:txBody>
          <a:bodyPr/>
          <a:lstStyle/>
          <a:p>
            <a:pPr algn="l" eaLnBrk="1" hangingPunct="1"/>
            <a:r>
              <a:rPr lang="zh-CN" altLang="en-US" sz="6600" b="1" dirty="0">
                <a:latin typeface="微软雅黑" panose="020B0503020204020204" pitchFamily="34" charset="-122"/>
              </a:rPr>
              <a:t>精确制导武器</a:t>
            </a:r>
            <a:br>
              <a:rPr lang="zh-CN" altLang="en-US" sz="6600" b="1" dirty="0">
                <a:latin typeface="微软雅黑" panose="020B0503020204020204" pitchFamily="34" charset="-122"/>
              </a:rPr>
            </a:br>
            <a:r>
              <a:rPr lang="zh-CN" altLang="en-US" sz="5400" b="1" dirty="0">
                <a:latin typeface="微软雅黑" panose="020B0503020204020204" pitchFamily="34" charset="-122"/>
              </a:rPr>
              <a:t>	</a:t>
            </a:r>
            <a:r>
              <a:rPr lang="en-US" altLang="zh-CN" sz="3600" b="1" dirty="0">
                <a:solidFill>
                  <a:schemeClr val="accent2"/>
                </a:solidFill>
                <a:latin typeface="Tahoma" panose="020B0604030504040204" pitchFamily="34" charset="0"/>
              </a:rPr>
              <a:t>Precision Guided Weapons</a:t>
            </a:r>
            <a:endParaRPr lang="en-US" altLang="zh-CN" sz="6600" b="1" dirty="0">
              <a:solidFill>
                <a:schemeClr val="accent2"/>
              </a:solidFill>
              <a:latin typeface="Tahoma" panose="020B0604030504040204" pitchFamily="34" charset="0"/>
            </a:endParaRPr>
          </a:p>
        </p:txBody>
      </p:sp>
      <p:sp>
        <p:nvSpPr>
          <p:cNvPr id="194563" name="Rectangle 3"/>
          <p:cNvSpPr>
            <a:spLocks noGrp="1" noChangeArrowheads="1"/>
          </p:cNvSpPr>
          <p:nvPr>
            <p:ph type="subTitle" idx="1"/>
          </p:nvPr>
        </p:nvSpPr>
        <p:spPr>
          <a:xfrm>
            <a:off x="1371600" y="5410200"/>
            <a:ext cx="6400800" cy="762000"/>
          </a:xfrm>
        </p:spPr>
        <p:txBody>
          <a:bodyPr/>
          <a:lstStyle/>
          <a:p>
            <a:pPr eaLnBrk="1" hangingPunct="1"/>
            <a:r>
              <a:rPr lang="zh-CN" altLang="en-US" sz="4000" b="1" dirty="0">
                <a:solidFill>
                  <a:srgbClr val="FF0000"/>
                </a:solidFill>
                <a:latin typeface="Times New Roman" panose="02020603050405020304" pitchFamily="18" charset="0"/>
                <a:ea typeface="黑体" panose="02010609060101010101" pitchFamily="2" charset="-122"/>
              </a:rPr>
              <a:t>现代战争之“神”</a:t>
            </a:r>
            <a:endParaRPr lang="zh-CN" altLang="en-US" sz="4000" b="1" dirty="0">
              <a:solidFill>
                <a:srgbClr val="FF0000"/>
              </a:solidFill>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194562"/>
                                        </p:tgtEl>
                                        <p:attrNameLst>
                                          <p:attrName>style.visibility</p:attrName>
                                        </p:attrNameLst>
                                      </p:cBhvr>
                                      <p:to>
                                        <p:strVal val="visible"/>
                                      </p:to>
                                    </p:set>
                                    <p:animEffect transition="in" filter="dissolve">
                                      <p:cBhvr>
                                        <p:cTn id="7" dur="1000"/>
                                        <p:tgtEl>
                                          <p:spTgt spid="194562"/>
                                        </p:tgtEl>
                                      </p:cBhvr>
                                    </p:animEffect>
                                  </p:childTnLst>
                                </p:cTn>
                              </p:par>
                            </p:childTnLst>
                          </p:cTn>
                        </p:par>
                        <p:par>
                          <p:cTn id="8" fill="hold">
                            <p:stCondLst>
                              <p:cond delay="3000"/>
                            </p:stCondLst>
                            <p:childTnLst>
                              <p:par>
                                <p:cTn id="9" presetID="16" presetClass="entr" presetSubtype="37" fill="hold" grpId="0" nodeType="afterEffect">
                                  <p:stCondLst>
                                    <p:cond delay="2000"/>
                                  </p:stCondLst>
                                  <p:childTnLst>
                                    <p:set>
                                      <p:cBhvr>
                                        <p:cTn id="10" dur="1" fill="hold">
                                          <p:stCondLst>
                                            <p:cond delay="0"/>
                                          </p:stCondLst>
                                        </p:cTn>
                                        <p:tgtEl>
                                          <p:spTgt spid="194563">
                                            <p:txEl>
                                              <p:pRg st="0" end="0"/>
                                            </p:txEl>
                                          </p:spTgt>
                                        </p:tgtEl>
                                        <p:attrNameLst>
                                          <p:attrName>style.visibility</p:attrName>
                                        </p:attrNameLst>
                                      </p:cBhvr>
                                      <p:to>
                                        <p:strVal val="visible"/>
                                      </p:to>
                                    </p:set>
                                    <p:animEffect transition="in" filter="barn(outVertical)">
                                      <p:cBhvr>
                                        <p:cTn id="11" dur="1000"/>
                                        <p:tgtEl>
                                          <p:spTgt spid="194563">
                                            <p:txEl>
                                              <p:pRg st="0" end="0"/>
                                            </p:txEl>
                                          </p:spTgt>
                                        </p:tgtEl>
                                      </p:cBhvr>
                                    </p:animEffect>
                                  </p:childTnLst>
                                  <p:subTnLst>
                                    <p:audio>
                                      <p:cMediaNode vol="100000">
                                        <p:cTn display="0" masterRel="sameClick">
                                          <p:stCondLst>
                                            <p:cond evt="begin" delay="0">
                                              <p:tn val="9"/>
                                            </p:cond>
                                          </p:stCondLst>
                                          <p:endCondLst>
                                            <p:cond evt="onStopAudio" delay="0">
                                              <p:tgtEl>
                                                <p:sldTgt/>
                                              </p:tgtEl>
                                            </p:cond>
                                          </p:endCondLst>
                                        </p:cTn>
                                        <p:tgtEl>
                                          <p:sndTgt r:embed="rId1"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utoUpdateAnimBg="0"/>
      <p:bldP spid="194563" grpId="0" advAuto="2000" autoUpdateAnimBg="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dirty="0"/>
              <a:t>本章重点</a:t>
            </a:r>
            <a:endParaRPr lang="zh-CN" altLang="en-US" dirty="0"/>
          </a:p>
        </p:txBody>
      </p:sp>
      <p:sp>
        <p:nvSpPr>
          <p:cNvPr id="4099" name="Rectangle 3"/>
          <p:cNvSpPr>
            <a:spLocks noGrp="1" noChangeArrowheads="1"/>
          </p:cNvSpPr>
          <p:nvPr>
            <p:ph idx="1"/>
          </p:nvPr>
        </p:nvSpPr>
        <p:spPr/>
        <p:txBody>
          <a:bodyPr/>
          <a:lstStyle/>
          <a:p>
            <a:pPr eaLnBrk="1" hangingPunct="1"/>
            <a:r>
              <a:rPr lang="zh-CN" altLang="en-US"/>
              <a:t>各制导系统原理及应用场合</a:t>
            </a:r>
            <a:endParaRPr lang="zh-CN" altLang="en-US"/>
          </a:p>
          <a:p>
            <a:pPr eaLnBrk="1" hangingPunct="1"/>
            <a:r>
              <a:rPr lang="zh-CN" altLang="en-US"/>
              <a:t>导弹与其它制导武器的概念</a:t>
            </a:r>
            <a:endParaRPr lang="zh-CN" altLang="en-US"/>
          </a:p>
          <a:p>
            <a:pPr eaLnBrk="1" hangingPunct="1"/>
            <a:r>
              <a:rPr lang="zh-CN" altLang="en-US"/>
              <a:t>导弹的构成</a:t>
            </a:r>
            <a:r>
              <a:rPr lang="en-US" altLang="zh-CN">
                <a:latin typeface="微软雅黑" panose="020B0503020204020204" pitchFamily="34" charset="-122"/>
              </a:rPr>
              <a:t>——</a:t>
            </a:r>
            <a:r>
              <a:rPr lang="zh-CN" altLang="en-US"/>
              <a:t>战斗部</a:t>
            </a:r>
            <a:endParaRPr lang="zh-CN" altLang="en-US"/>
          </a:p>
          <a:p>
            <a:pPr eaLnBrk="1" hangingPunct="1"/>
            <a:r>
              <a:rPr lang="zh-CN" altLang="en-US"/>
              <a:t>导弹的导引方式</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dirty="0"/>
              <a:t>制导系统</a:t>
            </a:r>
            <a:endParaRPr lang="zh-CN" altLang="en-US" dirty="0"/>
          </a:p>
        </p:txBody>
      </p:sp>
      <p:sp>
        <p:nvSpPr>
          <p:cNvPr id="12291" name="Rectangle 3"/>
          <p:cNvSpPr>
            <a:spLocks noGrp="1" noChangeArrowheads="1"/>
          </p:cNvSpPr>
          <p:nvPr>
            <p:ph idx="1"/>
          </p:nvPr>
        </p:nvSpPr>
        <p:spPr/>
        <p:txBody>
          <a:bodyPr/>
          <a:lstStyle/>
          <a:p>
            <a:pPr eaLnBrk="1" hangingPunct="1"/>
            <a:r>
              <a:rPr lang="zh-CN" altLang="en-US"/>
              <a:t>导引与控制系统的总称</a:t>
            </a:r>
            <a:endParaRPr lang="zh-CN" altLang="en-US"/>
          </a:p>
          <a:p>
            <a:pPr eaLnBrk="1" hangingPunct="1"/>
            <a:endParaRPr lang="en-US" altLang="zh-CN"/>
          </a:p>
          <a:p>
            <a:pPr eaLnBrk="1" hangingPunct="1"/>
            <a:r>
              <a:rPr lang="zh-CN" altLang="en-US"/>
              <a:t>导引系统：对导弹重心运动进行控制</a:t>
            </a:r>
            <a:endParaRPr lang="zh-CN" altLang="en-US"/>
          </a:p>
          <a:p>
            <a:pPr eaLnBrk="1" hangingPunct="1"/>
            <a:r>
              <a:rPr lang="zh-CN" altLang="en-US"/>
              <a:t>控制系统：对导弹绕重心的角运动进行控制</a:t>
            </a:r>
            <a:endParaRPr lang="zh-CN" altLang="en-US"/>
          </a:p>
          <a:p>
            <a:pPr eaLnBrk="1" hangingPunct="1"/>
            <a:endParaRPr lang="en-US" altLang="zh-CN"/>
          </a:p>
          <a:p>
            <a:pPr eaLnBrk="1" hangingPunct="1"/>
            <a:r>
              <a:rPr lang="zh-CN" altLang="en-US"/>
              <a:t>各导弹的控制系统基本相同，而导引系统的工作原理相差较大</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t>精确制导武器的定义</a:t>
            </a:r>
            <a:endParaRPr lang="zh-CN" altLang="en-US" dirty="0"/>
          </a:p>
        </p:txBody>
      </p:sp>
      <p:sp>
        <p:nvSpPr>
          <p:cNvPr id="366595" name="Rectangle 3"/>
          <p:cNvSpPr>
            <a:spLocks noGrp="1" noChangeArrowheads="1"/>
          </p:cNvSpPr>
          <p:nvPr>
            <p:ph idx="1"/>
          </p:nvPr>
        </p:nvSpPr>
        <p:spPr/>
        <p:txBody>
          <a:bodyPr/>
          <a:lstStyle/>
          <a:p>
            <a:pPr eaLnBrk="1" hangingPunct="1">
              <a:defRPr/>
            </a:pPr>
            <a:r>
              <a:rPr kumimoji="1" lang="zh-CN" altLang="en-US" sz="3600" dirty="0"/>
              <a:t>直接命中概率超过50%的武器。</a:t>
            </a:r>
            <a:endParaRPr kumimoji="1" lang="zh-CN" altLang="en-US" sz="3600" dirty="0"/>
          </a:p>
          <a:p>
            <a:pPr lvl="1" eaLnBrk="1" hangingPunct="1">
              <a:defRPr/>
            </a:pPr>
            <a:endParaRPr kumimoji="1" lang="zh-CN" altLang="en-US" sz="3200" dirty="0">
              <a:effectLst>
                <a:outerShdw blurRad="38100" dist="38100" dir="2700000" algn="tl">
                  <a:srgbClr val="C0C0C0"/>
                </a:outerShdw>
              </a:effectLst>
            </a:endParaRPr>
          </a:p>
          <a:p>
            <a:pPr lvl="1" eaLnBrk="1" hangingPunct="1">
              <a:defRPr/>
            </a:pPr>
            <a:r>
              <a:rPr kumimoji="1" lang="zh-CN" altLang="en-US" sz="3200" dirty="0">
                <a:effectLst>
                  <a:outerShdw blurRad="38100" dist="38100" dir="2700000" algn="tl">
                    <a:srgbClr val="C0C0C0"/>
                  </a:outerShdw>
                </a:effectLst>
              </a:rPr>
              <a:t>直接命中: </a:t>
            </a:r>
            <a:endParaRPr kumimoji="1" lang="zh-CN" altLang="en-US" sz="3200" dirty="0">
              <a:effectLst>
                <a:outerShdw blurRad="38100" dist="38100" dir="2700000" algn="tl">
                  <a:srgbClr val="C0C0C0"/>
                </a:outerShdw>
              </a:effectLst>
            </a:endParaRPr>
          </a:p>
          <a:p>
            <a:pPr lvl="2">
              <a:defRPr/>
            </a:pPr>
            <a:r>
              <a:rPr kumimoji="1" lang="zh-CN" altLang="en-US" sz="2800" dirty="0">
                <a:effectLst>
                  <a:outerShdw blurRad="38100" dist="38100" dir="2700000" algn="tl">
                    <a:srgbClr val="C0C0C0"/>
                  </a:outerShdw>
                </a:effectLst>
              </a:rPr>
              <a:t>圆概率误差(</a:t>
            </a:r>
            <a:r>
              <a:rPr kumimoji="1" lang="en-US" altLang="zh-CN" sz="2800" dirty="0">
                <a:effectLst>
                  <a:outerShdw blurRad="38100" dist="38100" dir="2700000" algn="tl">
                    <a:srgbClr val="C0C0C0"/>
                  </a:outerShdw>
                </a:effectLst>
              </a:rPr>
              <a:t>CEP)</a:t>
            </a:r>
            <a:br>
              <a:rPr kumimoji="1" lang="en-US" altLang="zh-CN" sz="2800" dirty="0">
                <a:effectLst>
                  <a:outerShdw blurRad="38100" dist="38100" dir="2700000" algn="tl">
                    <a:srgbClr val="C0C0C0"/>
                  </a:outerShdw>
                </a:effectLst>
              </a:rPr>
            </a:br>
            <a:r>
              <a:rPr kumimoji="1" lang="zh-CN" altLang="en-US" sz="2800" dirty="0">
                <a:effectLst>
                  <a:outerShdw blurRad="38100" dist="38100" dir="2700000" algn="tl">
                    <a:srgbClr val="C0C0C0"/>
                  </a:outerShdw>
                </a:effectLst>
              </a:rPr>
              <a:t>小于该武器弹头的</a:t>
            </a:r>
            <a:br>
              <a:rPr kumimoji="1" lang="zh-CN" altLang="en-US" sz="2800" dirty="0">
                <a:effectLst>
                  <a:outerShdw blurRad="38100" dist="38100" dir="2700000" algn="tl">
                    <a:srgbClr val="C0C0C0"/>
                  </a:outerShdw>
                </a:effectLst>
              </a:rPr>
            </a:br>
            <a:r>
              <a:rPr kumimoji="1" lang="zh-CN" altLang="en-US" sz="2800" dirty="0">
                <a:effectLst>
                  <a:outerShdw blurRad="38100" dist="38100" dir="2700000" algn="tl">
                    <a:srgbClr val="C0C0C0"/>
                  </a:outerShdw>
                </a:effectLst>
              </a:rPr>
              <a:t>杀伤半径。</a:t>
            </a:r>
            <a:endParaRPr kumimoji="1" lang="zh-CN" altLang="en-US" sz="2800" dirty="0">
              <a:effectLst>
                <a:outerShdw blurRad="38100" dist="38100" dir="2700000" algn="tl">
                  <a:srgbClr val="C0C0C0"/>
                </a:outerShdw>
              </a:effectLst>
            </a:endParaRPr>
          </a:p>
        </p:txBody>
      </p:sp>
      <p:pic>
        <p:nvPicPr>
          <p:cNvPr id="8196" name="Picture 4" descr="CEP"/>
          <p:cNvPicPr>
            <a:picLocks noChangeAspect="1" noChangeArrowheads="1"/>
          </p:cNvPicPr>
          <p:nvPr/>
        </p:nvPicPr>
        <p:blipFill>
          <a:blip r:embed="rId1" cstate="print"/>
          <a:srcRect/>
          <a:stretch>
            <a:fillRect/>
          </a:stretch>
        </p:blipFill>
        <p:spPr bwMode="auto">
          <a:xfrm>
            <a:off x="4841875" y="2843213"/>
            <a:ext cx="3714750" cy="330517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5700" name="Object 4"/>
          <p:cNvGraphicFramePr>
            <a:graphicFrameLocks noGrp="1" noChangeAspect="1"/>
          </p:cNvGraphicFramePr>
          <p:nvPr>
            <p:ph idx="1"/>
          </p:nvPr>
        </p:nvGraphicFramePr>
        <p:xfrm>
          <a:off x="109538" y="323654"/>
          <a:ext cx="9034462" cy="6516309"/>
        </p:xfrm>
        <a:graphic>
          <a:graphicData uri="http://schemas.openxmlformats.org/presentationml/2006/ole">
            <mc:AlternateContent xmlns:mc="http://schemas.openxmlformats.org/markup-compatibility/2006">
              <mc:Choice xmlns:v="urn:schemas-microsoft-com:vml" Requires="v">
                <p:oleObj spid="_x0000_s2" name="Picture" r:id="rId1" imgW="39376350" imgH="24336375" progId="Word.Picture.8">
                  <p:embed/>
                </p:oleObj>
              </mc:Choice>
              <mc:Fallback>
                <p:oleObj name="Picture" r:id="rId1" imgW="39376350" imgH="24336375" progId="Word.Picture.8">
                  <p:embed/>
                  <p:pic>
                    <p:nvPicPr>
                      <p:cNvPr id="0" name="Object 4"/>
                      <p:cNvPicPr>
                        <a:picLocks noChangeAspect="1" noChangeArrowheads="1"/>
                      </p:cNvPicPr>
                      <p:nvPr/>
                    </p:nvPicPr>
                    <p:blipFill>
                      <a:blip r:embed="rId2"/>
                      <a:srcRect/>
                      <a:stretch>
                        <a:fillRect/>
                      </a:stretch>
                    </p:blipFill>
                    <p:spPr bwMode="auto">
                      <a:xfrm>
                        <a:off x="109538" y="323654"/>
                        <a:ext cx="9034462" cy="6516309"/>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700"/>
                                        </p:tgtEl>
                                        <p:attrNameLst>
                                          <p:attrName>style.visibility</p:attrName>
                                        </p:attrNameLst>
                                      </p:cBhvr>
                                      <p:to>
                                        <p:strVal val="visible"/>
                                      </p:to>
                                    </p:set>
                                    <p:animEffect transition="in" filter="fade">
                                      <p:cBhvr>
                                        <p:cTn id="7" dur="2000"/>
                                        <p:tgtEl>
                                          <p:spTgt spid="285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t>自主</a:t>
            </a:r>
            <a:r>
              <a:rPr lang="zh-CN" altLang="en-US"/>
              <a:t>式制导系统</a:t>
            </a:r>
            <a:r>
              <a:rPr lang="zh-CN" altLang="en-US" sz="3200"/>
              <a:t> 之 </a:t>
            </a:r>
            <a:r>
              <a:rPr lang="zh-CN" altLang="en-US"/>
              <a:t>共性</a:t>
            </a:r>
            <a:endParaRPr lang="zh-CN" altLang="en-US" dirty="0"/>
          </a:p>
        </p:txBody>
      </p:sp>
      <p:sp>
        <p:nvSpPr>
          <p:cNvPr id="13315" name="Rectangle 3"/>
          <p:cNvSpPr>
            <a:spLocks noGrp="1" noChangeArrowheads="1"/>
          </p:cNvSpPr>
          <p:nvPr>
            <p:ph idx="1"/>
          </p:nvPr>
        </p:nvSpPr>
        <p:spPr/>
        <p:txBody>
          <a:bodyPr/>
          <a:lstStyle/>
          <a:p>
            <a:pPr eaLnBrk="1" hangingPunct="1"/>
            <a:r>
              <a:rPr lang="zh-CN" altLang="en-US" dirty="0"/>
              <a:t>导引信号不依赖于目标或制导站 </a:t>
            </a:r>
            <a:endParaRPr lang="zh-CN" altLang="en-US" dirty="0"/>
          </a:p>
          <a:p>
            <a:pPr eaLnBrk="1" hangingPunct="1"/>
            <a:r>
              <a:rPr lang="zh-CN" altLang="en-US" dirty="0"/>
              <a:t>测量地球或宇宙空间的物理持性，从而决定导弹的飞行轨迹 </a:t>
            </a:r>
            <a:endParaRPr lang="zh-CN" altLang="en-US" dirty="0"/>
          </a:p>
          <a:p>
            <a:pPr eaLnBrk="1" hangingPunct="1"/>
            <a:r>
              <a:rPr lang="zh-CN" altLang="en-US" dirty="0"/>
              <a:t>制导方法完全自主 </a:t>
            </a:r>
            <a:endParaRPr lang="zh-CN" altLang="en-US" dirty="0"/>
          </a:p>
          <a:p>
            <a:pPr eaLnBrk="1" hangingPunct="1"/>
            <a:r>
              <a:rPr lang="zh-CN" altLang="en-US" dirty="0"/>
              <a:t>不易受干扰</a:t>
            </a:r>
            <a:r>
              <a:rPr lang="zh-CN" altLang="en-US" sz="2400" dirty="0"/>
              <a:t>（卫星制导（</a:t>
            </a:r>
            <a:r>
              <a:rPr lang="en-US" altLang="zh-CN" sz="2400" dirty="0"/>
              <a:t>GPS</a:t>
            </a:r>
            <a:r>
              <a:rPr lang="zh-CN" altLang="en-US" sz="2400" dirty="0"/>
              <a:t>制导）方式除外）</a:t>
            </a:r>
            <a:endParaRPr lang="zh-CN" altLang="en-US" dirty="0"/>
          </a:p>
          <a:p>
            <a:pPr eaLnBrk="1" hangingPunct="1"/>
            <a:r>
              <a:rPr lang="zh-CN" altLang="en-US" dirty="0"/>
              <a:t>仅适于攻击固定目标</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a:t>自主式制导系统的类型</a:t>
            </a:r>
            <a:endParaRPr lang="zh-CN" altLang="en-US" dirty="0"/>
          </a:p>
        </p:txBody>
      </p:sp>
      <p:sp>
        <p:nvSpPr>
          <p:cNvPr id="14339" name="Rectangle 3"/>
          <p:cNvSpPr>
            <a:spLocks noGrp="1" noChangeArrowheads="1"/>
          </p:cNvSpPr>
          <p:nvPr>
            <p:ph idx="1"/>
          </p:nvPr>
        </p:nvSpPr>
        <p:spPr/>
        <p:txBody>
          <a:bodyPr/>
          <a:lstStyle/>
          <a:p>
            <a:pPr eaLnBrk="1" hangingPunct="1"/>
            <a:r>
              <a:rPr lang="zh-CN" altLang="en-US" dirty="0"/>
              <a:t>惯性制导</a:t>
            </a:r>
            <a:endParaRPr lang="zh-CN" altLang="en-US" dirty="0"/>
          </a:p>
          <a:p>
            <a:pPr eaLnBrk="1" hangingPunct="1"/>
            <a:r>
              <a:rPr lang="zh-CN" altLang="en-US" dirty="0"/>
              <a:t>地形匹配制导</a:t>
            </a:r>
            <a:endParaRPr lang="zh-CN" altLang="en-US" dirty="0"/>
          </a:p>
          <a:p>
            <a:pPr eaLnBrk="1" hangingPunct="1"/>
            <a:r>
              <a:rPr lang="zh-CN" altLang="en-US" dirty="0"/>
              <a:t>景象景物匹配制导</a:t>
            </a:r>
            <a:endParaRPr lang="zh-CN" altLang="en-US" dirty="0"/>
          </a:p>
          <a:p>
            <a:pPr eaLnBrk="1" hangingPunct="1"/>
            <a:r>
              <a:rPr lang="zh-CN" altLang="en-US" dirty="0"/>
              <a:t>卫星制导（</a:t>
            </a:r>
            <a:r>
              <a:rPr lang="en-US" altLang="zh-CN" dirty="0"/>
              <a:t>GPS</a:t>
            </a:r>
            <a:r>
              <a:rPr lang="zh-CN" altLang="en-US" dirty="0"/>
              <a:t>制导）</a:t>
            </a:r>
            <a:endParaRPr lang="zh-CN" altLang="en-US" dirty="0"/>
          </a:p>
          <a:p>
            <a:pPr eaLnBrk="1" hangingPunct="1"/>
            <a:r>
              <a:rPr lang="zh-CN" altLang="en-US" dirty="0"/>
              <a:t>星光（天文）制导</a:t>
            </a:r>
            <a:endParaRPr lang="zh-CN" altLang="en-US" dirty="0"/>
          </a:p>
          <a:p>
            <a:pPr eaLnBrk="1" hangingPunct="1"/>
            <a:r>
              <a:rPr lang="zh-CN" altLang="en-US" dirty="0"/>
              <a:t>程序制导</a:t>
            </a:r>
            <a:r>
              <a:rPr lang="en-US" altLang="zh-CN" dirty="0"/>
              <a:t> / </a:t>
            </a:r>
            <a:r>
              <a:rPr lang="zh-CN" altLang="en-US" dirty="0"/>
              <a:t>方案制导</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dirty="0"/>
              <a:t>惯性制导</a:t>
            </a:r>
            <a:r>
              <a:rPr lang="en-US" altLang="zh-CN" dirty="0">
                <a:latin typeface="微软雅黑" panose="020B0503020204020204" pitchFamily="34" charset="-122"/>
              </a:rPr>
              <a:t>——</a:t>
            </a:r>
            <a:r>
              <a:rPr lang="zh-CN" altLang="en-US" dirty="0"/>
              <a:t>原理及组成</a:t>
            </a:r>
            <a:endParaRPr lang="zh-CN" altLang="en-US" dirty="0"/>
          </a:p>
        </p:txBody>
      </p:sp>
      <p:sp>
        <p:nvSpPr>
          <p:cNvPr id="15363" name="Rectangle 3"/>
          <p:cNvSpPr>
            <a:spLocks noGrp="1" noChangeArrowheads="1"/>
          </p:cNvSpPr>
          <p:nvPr>
            <p:ph idx="1"/>
          </p:nvPr>
        </p:nvSpPr>
        <p:spPr/>
        <p:txBody>
          <a:bodyPr/>
          <a:lstStyle/>
          <a:p>
            <a:pPr eaLnBrk="1" hangingPunct="1"/>
            <a:r>
              <a:rPr lang="zh-CN" altLang="en-US" dirty="0"/>
              <a:t>基本原理：</a:t>
            </a:r>
            <a:endParaRPr lang="zh-CN" altLang="en-US" dirty="0"/>
          </a:p>
          <a:p>
            <a:pPr lvl="1" eaLnBrk="1" hangingPunct="1"/>
            <a:r>
              <a:rPr lang="zh-CN" altLang="en-US" dirty="0"/>
              <a:t>根据物体的惯性，以测量导弹运动的加速度来确定导弹飞行弹道的制导。</a:t>
            </a:r>
            <a:endParaRPr lang="zh-CN" altLang="en-US" dirty="0"/>
          </a:p>
          <a:p>
            <a:pPr lvl="2" eaLnBrk="1" hangingPunct="1"/>
            <a:r>
              <a:rPr lang="zh-CN" altLang="en-US" dirty="0">
                <a:solidFill>
                  <a:schemeClr val="accent6"/>
                </a:solidFill>
              </a:rPr>
              <a:t>测量的是加速度，调整的也是加速度！</a:t>
            </a:r>
            <a:endParaRPr lang="zh-CN" altLang="en-US" dirty="0">
              <a:solidFill>
                <a:schemeClr val="accent6"/>
              </a:solidFill>
            </a:endParaRPr>
          </a:p>
          <a:p>
            <a:pPr eaLnBrk="1" hangingPunct="1"/>
            <a:r>
              <a:rPr lang="zh-CN" altLang="en-US" dirty="0"/>
              <a:t>组成部分</a:t>
            </a:r>
            <a:r>
              <a:rPr lang="zh-CN" altLang="en-US" sz="2400" dirty="0"/>
              <a:t>（</a:t>
            </a:r>
            <a:r>
              <a:rPr lang="zh-CN" altLang="en-US" sz="2400" dirty="0">
                <a:solidFill>
                  <a:schemeClr val="accent6"/>
                </a:solidFill>
              </a:rPr>
              <a:t>各部分对制导精度均有影响</a:t>
            </a:r>
            <a:r>
              <a:rPr lang="zh-CN" altLang="en-US" sz="2400" dirty="0"/>
              <a:t>）</a:t>
            </a:r>
            <a:r>
              <a:rPr lang="zh-CN" altLang="en-US" dirty="0"/>
              <a:t>：</a:t>
            </a:r>
            <a:endParaRPr lang="zh-CN" altLang="en-US" dirty="0"/>
          </a:p>
          <a:p>
            <a:pPr lvl="1" eaLnBrk="1" hangingPunct="1"/>
            <a:r>
              <a:rPr lang="zh-CN" altLang="en-US" dirty="0"/>
              <a:t>测量装置，</a:t>
            </a:r>
            <a:endParaRPr lang="zh-CN" altLang="en-US" dirty="0"/>
          </a:p>
          <a:p>
            <a:pPr lvl="1" eaLnBrk="1" hangingPunct="1"/>
            <a:r>
              <a:rPr lang="zh-CN" altLang="en-US" dirty="0"/>
              <a:t>陀螺装置，</a:t>
            </a:r>
            <a:endParaRPr lang="zh-CN" altLang="en-US" dirty="0"/>
          </a:p>
          <a:p>
            <a:pPr lvl="1" eaLnBrk="1" hangingPunct="1"/>
            <a:r>
              <a:rPr lang="zh-CN" altLang="en-US" dirty="0"/>
              <a:t>程序装置及解算装置等。</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a:latin typeface="Tahoma" panose="020B0604030504040204" pitchFamily="34" charset="0"/>
                <a:ea typeface="微软雅黑" panose="020B0503020204020204" pitchFamily="34" charset="-122"/>
              </a:rPr>
              <a:t>单选题（</a:t>
            </a:r>
            <a:r>
              <a:rPr lang="en-US" altLang="zh-CN">
                <a:latin typeface="Tahoma" panose="020B0604030504040204" pitchFamily="34" charset="0"/>
                <a:ea typeface="微软雅黑" panose="020B0503020204020204" pitchFamily="34" charset="-122"/>
              </a:rPr>
              <a:t>2</a:t>
            </a:r>
            <a:r>
              <a:rPr lang="zh-CN" altLang="en-US">
                <a:latin typeface="Tahoma" panose="020B0604030504040204" pitchFamily="34" charset="0"/>
                <a:ea typeface="微软雅黑" panose="020B0503020204020204" pitchFamily="34" charset="-122"/>
              </a:rPr>
              <a:t>）</a:t>
            </a:r>
            <a:endParaRPr lang="zh-CN" altLang="en-US">
              <a:latin typeface="Tahoma" panose="020B0604030504040204" pitchFamily="34" charset="0"/>
              <a:ea typeface="微软雅黑" panose="020B0503020204020204" pitchFamily="34" charset="-122"/>
            </a:endParaRPr>
          </a:p>
        </p:txBody>
      </p:sp>
      <p:sp>
        <p:nvSpPr>
          <p:cNvPr id="63491" name="Rectangle 3"/>
          <p:cNvSpPr>
            <a:spLocks noGrp="1" noChangeArrowheads="1"/>
          </p:cNvSpPr>
          <p:nvPr>
            <p:ph type="body" idx="1"/>
          </p:nvPr>
        </p:nvSpPr>
        <p:spPr>
          <a:xfrm>
            <a:off x="228600" y="1828800"/>
            <a:ext cx="8686800" cy="4800600"/>
          </a:xfrm>
        </p:spPr>
        <p:txBody>
          <a:bodyPr/>
          <a:lstStyle/>
          <a:p>
            <a:pPr marL="571500" indent="-571500" eaLnBrk="1" hangingPunct="1">
              <a:lnSpc>
                <a:spcPct val="90000"/>
              </a:lnSpc>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毛泽东军事思想的核心是：</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军事辩证法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人民战争思想</a:t>
            </a:r>
            <a:endParaRPr lang="zh-CN" altLang="en-US" sz="2400" dirty="0">
              <a:solidFill>
                <a:schemeClr val="hlink"/>
              </a:solidFill>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人民军队思想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人民战争的战略战术</a:t>
            </a:r>
            <a:endParaRPr lang="zh-CN" altLang="en-US" sz="2400" dirty="0">
              <a:solidFill>
                <a:schemeClr val="hlink"/>
              </a:solidFill>
              <a:latin typeface="Tahoma" panose="020B0604030504040204" pitchFamily="34" charset="0"/>
              <a:ea typeface="微软雅黑" panose="020B0503020204020204" pitchFamily="34" charset="-122"/>
            </a:endParaRPr>
          </a:p>
          <a:p>
            <a:pPr marL="571500" indent="-571500" eaLnBrk="1" hangingPunct="1">
              <a:lnSpc>
                <a:spcPct val="90000"/>
              </a:lnSpc>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灵活机动的人民战争的战略战术具有三个特点，即阶级性、科学性和：</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实践性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求实性	</a:t>
            </a: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发展性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针对性</a:t>
            </a:r>
            <a:endParaRPr lang="zh-CN" altLang="en-US" sz="2400" dirty="0">
              <a:solidFill>
                <a:schemeClr val="hlink"/>
              </a:solidFill>
              <a:latin typeface="Tahoma" panose="020B0604030504040204" pitchFamily="34" charset="0"/>
              <a:ea typeface="微软雅黑" panose="020B0503020204020204" pitchFamily="34" charset="-122"/>
            </a:endParaRPr>
          </a:p>
          <a:p>
            <a:pPr marL="571500" indent="-571500" eaLnBrk="1" hangingPunct="1">
              <a:lnSpc>
                <a:spcPct val="90000"/>
              </a:lnSpc>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提出“天下虽安，忘战必危”的战备观的，是：</a:t>
            </a:r>
            <a:endParaRPr lang="zh-CN" altLang="en-US"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孙子	  </a:t>
            </a:r>
            <a:r>
              <a:rPr lang="en-US" altLang="zh-CN" sz="2400" dirty="0">
                <a:solidFill>
                  <a:schemeClr val="hlink"/>
                </a:solidFill>
                <a:latin typeface="Tahoma" panose="020B0604030504040204" pitchFamily="34" charset="0"/>
                <a:ea typeface="微软雅黑" panose="020B0503020204020204" pitchFamily="34" charset="-122"/>
              </a:rPr>
              <a:t>	b. </a:t>
            </a:r>
            <a:r>
              <a:rPr lang="zh-CN" altLang="en-US" sz="2400" dirty="0">
                <a:solidFill>
                  <a:schemeClr val="hlink"/>
                </a:solidFill>
                <a:latin typeface="Tahoma" panose="020B0604030504040204" pitchFamily="34" charset="0"/>
                <a:ea typeface="微软雅黑" panose="020B0503020204020204" pitchFamily="34" charset="-122"/>
              </a:rPr>
              <a:t>吴子	</a:t>
            </a: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田穰苴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尉缭子</a:t>
            </a:r>
            <a:endParaRPr lang="zh-CN" altLang="en-US" sz="2400" dirty="0">
              <a:solidFill>
                <a:schemeClr val="hlink"/>
              </a:solidFill>
              <a:latin typeface="Tahoma" panose="020B0604030504040204" pitchFamily="34" charset="0"/>
              <a:ea typeface="微软雅黑" panose="020B0503020204020204" pitchFamily="34" charset="-122"/>
            </a:endParaRPr>
          </a:p>
          <a:p>
            <a:pPr marL="514350" indent="-514350">
              <a:buFont typeface="+mj-lt"/>
              <a:buAutoNum type="arabicPeriod"/>
            </a:pPr>
            <a:r>
              <a:rPr lang="zh-CN" altLang="zh-CN" sz="2600" dirty="0">
                <a:latin typeface="Tahoma" panose="020B0604030504040204" pitchFamily="34" charset="0"/>
                <a:ea typeface="微软雅黑" panose="020B0503020204020204" pitchFamily="34" charset="-122"/>
              </a:rPr>
              <a:t>在</a:t>
            </a:r>
            <a:r>
              <a:rPr lang="en-GB" altLang="zh-CN" sz="2600" dirty="0">
                <a:latin typeface="Tahoma" panose="020B0604030504040204" pitchFamily="34" charset="0"/>
                <a:ea typeface="微软雅黑" panose="020B0503020204020204" pitchFamily="34" charset="-122"/>
              </a:rPr>
              <a:t>21</a:t>
            </a:r>
            <a:r>
              <a:rPr lang="zh-CN" altLang="zh-CN" sz="2600" dirty="0">
                <a:latin typeface="Tahoma" panose="020B0604030504040204" pitchFamily="34" charset="0"/>
                <a:ea typeface="微软雅黑" panose="020B0503020204020204" pitchFamily="34" charset="-122"/>
              </a:rPr>
              <a:t>世纪国家安全的主要支柱是</a:t>
            </a:r>
            <a:r>
              <a:rPr lang="zh-CN" altLang="en-US" sz="2600" dirty="0">
                <a:latin typeface="Tahoma" panose="020B0604030504040204" pitchFamily="34" charset="0"/>
                <a:ea typeface="微软雅黑" panose="020B0503020204020204" pitchFamily="34" charset="-122"/>
              </a:rPr>
              <a:t>：</a:t>
            </a:r>
            <a:endParaRPr lang="zh-CN" altLang="zh-CN" sz="2600" dirty="0">
              <a:latin typeface="Tahoma" panose="020B0604030504040204" pitchFamily="34" charset="0"/>
              <a:ea typeface="微软雅黑" panose="020B0503020204020204" pitchFamily="34" charset="-122"/>
            </a:endParaRPr>
          </a:p>
          <a:p>
            <a:pPr marL="0" indent="0">
              <a:buNone/>
            </a:pPr>
            <a:r>
              <a:rPr lang="en-GB" altLang="zh-CN" sz="2400" dirty="0">
                <a:solidFill>
                  <a:schemeClr val="hlink"/>
                </a:solidFill>
                <a:latin typeface="Tahoma" panose="020B0604030504040204" pitchFamily="34" charset="0"/>
                <a:ea typeface="微软雅黑" panose="020B0503020204020204" pitchFamily="34" charset="-122"/>
              </a:rPr>
              <a:t>     a. </a:t>
            </a:r>
            <a:r>
              <a:rPr lang="zh-CN" altLang="zh-CN" sz="2400" dirty="0">
                <a:solidFill>
                  <a:schemeClr val="hlink"/>
                </a:solidFill>
                <a:latin typeface="Tahoma" panose="020B0604030504040204" pitchFamily="34" charset="0"/>
                <a:ea typeface="微软雅黑" panose="020B0503020204020204" pitchFamily="34" charset="-122"/>
              </a:rPr>
              <a:t>军事安全</a:t>
            </a:r>
            <a:r>
              <a:rPr lang="en-US" altLang="zh-CN" sz="2400" dirty="0">
                <a:solidFill>
                  <a:schemeClr val="hlink"/>
                </a:solidFill>
                <a:latin typeface="Tahoma" panose="020B0604030504040204" pitchFamily="34" charset="0"/>
                <a:ea typeface="微软雅黑" panose="020B0503020204020204" pitchFamily="34" charset="-122"/>
              </a:rPr>
              <a:t>	</a:t>
            </a:r>
            <a:r>
              <a:rPr lang="en-GB" altLang="zh-CN" sz="2400" dirty="0">
                <a:solidFill>
                  <a:schemeClr val="hlink"/>
                </a:solidFill>
                <a:latin typeface="Tahoma" panose="020B0604030504040204" pitchFamily="34" charset="0"/>
                <a:ea typeface="微软雅黑" panose="020B0503020204020204" pitchFamily="34" charset="-122"/>
              </a:rPr>
              <a:t>b. </a:t>
            </a:r>
            <a:r>
              <a:rPr lang="zh-CN" altLang="zh-CN" sz="2400" dirty="0">
                <a:solidFill>
                  <a:schemeClr val="hlink"/>
                </a:solidFill>
                <a:latin typeface="Tahoma" panose="020B0604030504040204" pitchFamily="34" charset="0"/>
                <a:ea typeface="微软雅黑" panose="020B0503020204020204" pitchFamily="34" charset="-122"/>
              </a:rPr>
              <a:t>经济安全</a:t>
            </a:r>
            <a:r>
              <a:rPr lang="en-US" altLang="zh-CN" sz="2400" dirty="0">
                <a:solidFill>
                  <a:schemeClr val="hlink"/>
                </a:solidFill>
                <a:latin typeface="Tahoma" panose="020B0604030504040204" pitchFamily="34" charset="0"/>
                <a:ea typeface="微软雅黑" panose="020B0503020204020204" pitchFamily="34" charset="-122"/>
              </a:rPr>
              <a:t>	</a:t>
            </a:r>
            <a:r>
              <a:rPr lang="en-GB" altLang="zh-CN" sz="2400" dirty="0">
                <a:solidFill>
                  <a:schemeClr val="hlink"/>
                </a:solidFill>
                <a:latin typeface="Tahoma" panose="020B0604030504040204" pitchFamily="34" charset="0"/>
                <a:ea typeface="微软雅黑" panose="020B0503020204020204" pitchFamily="34" charset="-122"/>
              </a:rPr>
              <a:t>c. </a:t>
            </a:r>
            <a:r>
              <a:rPr lang="zh-CN" altLang="zh-CN" sz="2400" dirty="0">
                <a:solidFill>
                  <a:schemeClr val="hlink"/>
                </a:solidFill>
                <a:latin typeface="Tahoma" panose="020B0604030504040204" pitchFamily="34" charset="0"/>
                <a:ea typeface="微软雅黑" panose="020B0503020204020204" pitchFamily="34" charset="-122"/>
              </a:rPr>
              <a:t>政治安全</a:t>
            </a:r>
            <a:r>
              <a:rPr lang="en-US" altLang="zh-CN" sz="2400" dirty="0">
                <a:solidFill>
                  <a:schemeClr val="hlink"/>
                </a:solidFill>
                <a:latin typeface="Tahoma" panose="020B0604030504040204" pitchFamily="34" charset="0"/>
                <a:ea typeface="微软雅黑" panose="020B0503020204020204" pitchFamily="34" charset="-122"/>
              </a:rPr>
              <a:t>	</a:t>
            </a:r>
            <a:r>
              <a:rPr lang="en-GB" altLang="zh-CN" sz="2400" dirty="0">
                <a:solidFill>
                  <a:schemeClr val="hlink"/>
                </a:solidFill>
                <a:latin typeface="Tahoma" panose="020B0604030504040204" pitchFamily="34" charset="0"/>
                <a:ea typeface="微软雅黑" panose="020B0503020204020204" pitchFamily="34" charset="-122"/>
              </a:rPr>
              <a:t>d. </a:t>
            </a:r>
            <a:r>
              <a:rPr lang="zh-CN" altLang="zh-CN" sz="2400" dirty="0">
                <a:solidFill>
                  <a:schemeClr val="hlink"/>
                </a:solidFill>
                <a:latin typeface="Tahoma" panose="020B0604030504040204" pitchFamily="34" charset="0"/>
                <a:ea typeface="微软雅黑" panose="020B0503020204020204" pitchFamily="34" charset="-122"/>
              </a:rPr>
              <a:t>信息安全</a:t>
            </a:r>
            <a:endParaRPr lang="zh-CN" altLang="en-US" sz="2400" dirty="0">
              <a:solidFill>
                <a:schemeClr val="hlink"/>
              </a:solidFill>
              <a:latin typeface="Tahoma" panose="020B060403050404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fade">
                                      <p:cBhvr>
                                        <p:cTn id="7" dur="500"/>
                                        <p:tgtEl>
                                          <p:spTgt spid="63491">
                                            <p:txEl>
                                              <p:pRg st="0" end="0"/>
                                            </p:txEl>
                                          </p:spTgt>
                                        </p:tgtEl>
                                      </p:cBhvr>
                                    </p:animEffect>
                                  </p:childTnLst>
                                  <p:subTnLst>
                                    <p:animClr clrSpc="rgb" dir="cw">
                                      <p:cBhvr override="childStyle">
                                        <p:cTn dur="1" fill="hold" display="0" masterRel="nextClick" afterEffect="1"/>
                                        <p:tgtEl>
                                          <p:spTgt spid="63491">
                                            <p:txEl>
                                              <p:pRg st="0" end="0"/>
                                            </p:txEl>
                                          </p:spTgt>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63491">
                                            <p:txEl>
                                              <p:pRg st="1" end="1"/>
                                            </p:txEl>
                                          </p:spTgt>
                                        </p:tgtEl>
                                        <p:attrNameLst>
                                          <p:attrName>style.visibility</p:attrName>
                                        </p:attrNameLst>
                                      </p:cBhvr>
                                      <p:to>
                                        <p:strVal val="visible"/>
                                      </p:to>
                                    </p:set>
                                    <p:animEffect transition="in" filter="fade">
                                      <p:cBhvr>
                                        <p:cTn id="10" dur="500"/>
                                        <p:tgtEl>
                                          <p:spTgt spid="63491">
                                            <p:txEl>
                                              <p:pRg st="1" end="1"/>
                                            </p:txEl>
                                          </p:spTgt>
                                        </p:tgtEl>
                                      </p:cBhvr>
                                    </p:animEffect>
                                  </p:childTnLst>
                                  <p:subTnLst>
                                    <p:animClr clrSpc="rgb" dir="cw">
                                      <p:cBhvr override="childStyle">
                                        <p:cTn dur="1" fill="hold" display="0" masterRel="nextClick" afterEffect="1"/>
                                        <p:tgtEl>
                                          <p:spTgt spid="63491">
                                            <p:txEl>
                                              <p:pRg st="1" end="1"/>
                                            </p:txEl>
                                          </p:spTgt>
                                        </p:tgtEl>
                                        <p:attrNameLst>
                                          <p:attrName>ppt_c</p:attrName>
                                        </p:attrNameLst>
                                      </p:cBhvr>
                                      <p:to>
                                        <a:schemeClr val="bg2"/>
                                      </p:to>
                                    </p:animClr>
                                  </p:subTnLst>
                                </p:cTn>
                              </p:par>
                              <p:par>
                                <p:cTn id="11" presetID="10" presetClass="entr" presetSubtype="0" fill="hold" grpId="0" nodeType="withEffect">
                                  <p:stCondLst>
                                    <p:cond delay="0"/>
                                  </p:stCondLst>
                                  <p:childTnLst>
                                    <p:set>
                                      <p:cBhvr>
                                        <p:cTn id="12" dur="1" fill="hold">
                                          <p:stCondLst>
                                            <p:cond delay="0"/>
                                          </p:stCondLst>
                                        </p:cTn>
                                        <p:tgtEl>
                                          <p:spTgt spid="63491">
                                            <p:txEl>
                                              <p:pRg st="2" end="2"/>
                                            </p:txEl>
                                          </p:spTgt>
                                        </p:tgtEl>
                                        <p:attrNameLst>
                                          <p:attrName>style.visibility</p:attrName>
                                        </p:attrNameLst>
                                      </p:cBhvr>
                                      <p:to>
                                        <p:strVal val="visible"/>
                                      </p:to>
                                    </p:set>
                                    <p:animEffect transition="in" filter="fade">
                                      <p:cBhvr>
                                        <p:cTn id="13" dur="500"/>
                                        <p:tgtEl>
                                          <p:spTgt spid="63491">
                                            <p:txEl>
                                              <p:pRg st="2" end="2"/>
                                            </p:txEl>
                                          </p:spTgt>
                                        </p:tgtEl>
                                      </p:cBhvr>
                                    </p:animEffect>
                                  </p:childTnLst>
                                  <p:subTnLst>
                                    <p:animClr clrSpc="rgb" dir="cw">
                                      <p:cBhvr override="childStyle">
                                        <p:cTn dur="1" fill="hold" display="0" masterRel="nextClick" afterEffect="1"/>
                                        <p:tgtEl>
                                          <p:spTgt spid="63491">
                                            <p:txEl>
                                              <p:pRg st="2" end="2"/>
                                            </p:txEl>
                                          </p:spTgt>
                                        </p:tgtEl>
                                        <p:attrNameLst>
                                          <p:attrName>ppt_c</p:attrName>
                                        </p:attrNameLst>
                                      </p:cBhvr>
                                      <p:to>
                                        <a:schemeClr val="bg2"/>
                                      </p:to>
                                    </p:animClr>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3491">
                                            <p:txEl>
                                              <p:pRg st="3" end="3"/>
                                            </p:txEl>
                                          </p:spTgt>
                                        </p:tgtEl>
                                        <p:attrNameLst>
                                          <p:attrName>style.visibility</p:attrName>
                                        </p:attrNameLst>
                                      </p:cBhvr>
                                      <p:to>
                                        <p:strVal val="visible"/>
                                      </p:to>
                                    </p:set>
                                    <p:animEffect transition="in" filter="fade">
                                      <p:cBhvr>
                                        <p:cTn id="18" dur="500"/>
                                        <p:tgtEl>
                                          <p:spTgt spid="63491">
                                            <p:txEl>
                                              <p:pRg st="3" end="3"/>
                                            </p:txEl>
                                          </p:spTgt>
                                        </p:tgtEl>
                                      </p:cBhvr>
                                    </p:animEffect>
                                  </p:childTnLst>
                                  <p:subTnLst>
                                    <p:animClr clrSpc="rgb" dir="cw">
                                      <p:cBhvr override="childStyle">
                                        <p:cTn dur="1" fill="hold" display="0" masterRel="nextClick" afterEffect="1"/>
                                        <p:tgtEl>
                                          <p:spTgt spid="63491">
                                            <p:txEl>
                                              <p:pRg st="3" end="3"/>
                                            </p:txEl>
                                          </p:spTgt>
                                        </p:tgtEl>
                                        <p:attrNameLst>
                                          <p:attrName>ppt_c</p:attrName>
                                        </p:attrNameLst>
                                      </p:cBhvr>
                                      <p:to>
                                        <a:schemeClr val="bg2"/>
                                      </p:to>
                                    </p:animClr>
                                  </p:subTnLst>
                                </p:cTn>
                              </p:par>
                              <p:par>
                                <p:cTn id="19" presetID="10" presetClass="entr" presetSubtype="0" fill="hold" grpId="0" nodeType="withEffect">
                                  <p:stCondLst>
                                    <p:cond delay="0"/>
                                  </p:stCondLst>
                                  <p:childTnLst>
                                    <p:set>
                                      <p:cBhvr>
                                        <p:cTn id="20" dur="1" fill="hold">
                                          <p:stCondLst>
                                            <p:cond delay="0"/>
                                          </p:stCondLst>
                                        </p:cTn>
                                        <p:tgtEl>
                                          <p:spTgt spid="63491">
                                            <p:txEl>
                                              <p:pRg st="4" end="4"/>
                                            </p:txEl>
                                          </p:spTgt>
                                        </p:tgtEl>
                                        <p:attrNameLst>
                                          <p:attrName>style.visibility</p:attrName>
                                        </p:attrNameLst>
                                      </p:cBhvr>
                                      <p:to>
                                        <p:strVal val="visible"/>
                                      </p:to>
                                    </p:set>
                                    <p:animEffect transition="in" filter="fade">
                                      <p:cBhvr>
                                        <p:cTn id="21" dur="500"/>
                                        <p:tgtEl>
                                          <p:spTgt spid="63491">
                                            <p:txEl>
                                              <p:pRg st="4" end="4"/>
                                            </p:txEl>
                                          </p:spTgt>
                                        </p:tgtEl>
                                      </p:cBhvr>
                                    </p:animEffect>
                                  </p:childTnLst>
                                  <p:subTnLst>
                                    <p:animClr clrSpc="rgb" dir="cw">
                                      <p:cBhvr override="childStyle">
                                        <p:cTn dur="1" fill="hold" display="0" masterRel="nextClick" afterEffect="1"/>
                                        <p:tgtEl>
                                          <p:spTgt spid="63491">
                                            <p:txEl>
                                              <p:pRg st="4" end="4"/>
                                            </p:txEl>
                                          </p:spTgt>
                                        </p:tgtEl>
                                        <p:attrNameLst>
                                          <p:attrName>ppt_c</p:attrName>
                                        </p:attrNameLst>
                                      </p:cBhvr>
                                      <p:to>
                                        <a:schemeClr val="bg2"/>
                                      </p:to>
                                    </p:animClr>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3491">
                                            <p:txEl>
                                              <p:pRg st="5" end="5"/>
                                            </p:txEl>
                                          </p:spTgt>
                                        </p:tgtEl>
                                        <p:attrNameLst>
                                          <p:attrName>style.visibility</p:attrName>
                                        </p:attrNameLst>
                                      </p:cBhvr>
                                      <p:to>
                                        <p:strVal val="visible"/>
                                      </p:to>
                                    </p:set>
                                    <p:animEffect transition="in" filter="fade">
                                      <p:cBhvr>
                                        <p:cTn id="26" dur="500"/>
                                        <p:tgtEl>
                                          <p:spTgt spid="63491">
                                            <p:txEl>
                                              <p:pRg st="5" end="5"/>
                                            </p:txEl>
                                          </p:spTgt>
                                        </p:tgtEl>
                                      </p:cBhvr>
                                    </p:animEffect>
                                  </p:childTnLst>
                                  <p:subTnLst>
                                    <p:animClr clrSpc="rgb" dir="cw">
                                      <p:cBhvr override="childStyle">
                                        <p:cTn dur="1" fill="hold" display="0" masterRel="nextClick" afterEffect="1"/>
                                        <p:tgtEl>
                                          <p:spTgt spid="63491">
                                            <p:txEl>
                                              <p:pRg st="5" end="5"/>
                                            </p:txEl>
                                          </p:spTgt>
                                        </p:tgtEl>
                                        <p:attrNameLst>
                                          <p:attrName>ppt_c</p:attrName>
                                        </p:attrNameLst>
                                      </p:cBhvr>
                                      <p:to>
                                        <a:schemeClr val="bg2"/>
                                      </p:to>
                                    </p:animClr>
                                  </p:subTnLst>
                                </p:cTn>
                              </p:par>
                              <p:par>
                                <p:cTn id="27" presetID="10" presetClass="entr" presetSubtype="0" fill="hold" grpId="0" nodeType="withEffect">
                                  <p:stCondLst>
                                    <p:cond delay="0"/>
                                  </p:stCondLst>
                                  <p:childTnLst>
                                    <p:set>
                                      <p:cBhvr>
                                        <p:cTn id="28" dur="1" fill="hold">
                                          <p:stCondLst>
                                            <p:cond delay="0"/>
                                          </p:stCondLst>
                                        </p:cTn>
                                        <p:tgtEl>
                                          <p:spTgt spid="63491">
                                            <p:txEl>
                                              <p:pRg st="6" end="6"/>
                                            </p:txEl>
                                          </p:spTgt>
                                        </p:tgtEl>
                                        <p:attrNameLst>
                                          <p:attrName>style.visibility</p:attrName>
                                        </p:attrNameLst>
                                      </p:cBhvr>
                                      <p:to>
                                        <p:strVal val="visible"/>
                                      </p:to>
                                    </p:set>
                                    <p:animEffect transition="in" filter="fade">
                                      <p:cBhvr>
                                        <p:cTn id="29" dur="500"/>
                                        <p:tgtEl>
                                          <p:spTgt spid="63491">
                                            <p:txEl>
                                              <p:pRg st="6" end="6"/>
                                            </p:txEl>
                                          </p:spTgt>
                                        </p:tgtEl>
                                      </p:cBhvr>
                                    </p:animEffect>
                                  </p:childTnLst>
                                  <p:subTnLst>
                                    <p:animClr clrSpc="rgb" dir="cw">
                                      <p:cBhvr override="childStyle">
                                        <p:cTn dur="1" fill="hold" display="0" masterRel="nextClick" afterEffect="1"/>
                                        <p:tgtEl>
                                          <p:spTgt spid="63491">
                                            <p:txEl>
                                              <p:pRg st="6" end="6"/>
                                            </p:txEl>
                                          </p:spTgt>
                                        </p:tgtEl>
                                        <p:attrNameLst>
                                          <p:attrName>ppt_c</p:attrName>
                                        </p:attrNameLst>
                                      </p:cBhvr>
                                      <p:to>
                                        <a:schemeClr val="bg2"/>
                                      </p:to>
                                    </p:animClr>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491">
                                            <p:txEl>
                                              <p:pRg st="7" end="7"/>
                                            </p:txEl>
                                          </p:spTgt>
                                        </p:tgtEl>
                                        <p:attrNameLst>
                                          <p:attrName>style.visibility</p:attrName>
                                        </p:attrNameLst>
                                      </p:cBhvr>
                                      <p:to>
                                        <p:strVal val="visible"/>
                                      </p:to>
                                    </p:set>
                                    <p:animEffect transition="in" filter="fade">
                                      <p:cBhvr>
                                        <p:cTn id="34" dur="500"/>
                                        <p:tgtEl>
                                          <p:spTgt spid="63491">
                                            <p:txEl>
                                              <p:pRg st="7" end="7"/>
                                            </p:txEl>
                                          </p:spTgt>
                                        </p:tgtEl>
                                      </p:cBhvr>
                                    </p:animEffect>
                                  </p:childTnLst>
                                  <p:subTnLst>
                                    <p:animClr clrSpc="rgb" dir="cw">
                                      <p:cBhvr override="childStyle">
                                        <p:cTn dur="1" fill="hold" display="0" masterRel="nextClick" afterEffect="1"/>
                                        <p:tgtEl>
                                          <p:spTgt spid="63491">
                                            <p:txEl>
                                              <p:pRg st="7" end="7"/>
                                            </p:txEl>
                                          </p:spTgt>
                                        </p:tgtEl>
                                        <p:attrNameLst>
                                          <p:attrName>ppt_c</p:attrName>
                                        </p:attrNameLst>
                                      </p:cBhvr>
                                      <p:to>
                                        <a:schemeClr val="bg2"/>
                                      </p:to>
                                    </p:animClr>
                                  </p:subTnLst>
                                </p:cTn>
                              </p:par>
                              <p:par>
                                <p:cTn id="35" presetID="10" presetClass="entr" presetSubtype="0" fill="hold" grpId="0" nodeType="withEffect">
                                  <p:stCondLst>
                                    <p:cond delay="0"/>
                                  </p:stCondLst>
                                  <p:childTnLst>
                                    <p:set>
                                      <p:cBhvr>
                                        <p:cTn id="36" dur="1" fill="hold">
                                          <p:stCondLst>
                                            <p:cond delay="0"/>
                                          </p:stCondLst>
                                        </p:cTn>
                                        <p:tgtEl>
                                          <p:spTgt spid="63491">
                                            <p:txEl>
                                              <p:pRg st="8" end="8"/>
                                            </p:txEl>
                                          </p:spTgt>
                                        </p:tgtEl>
                                        <p:attrNameLst>
                                          <p:attrName>style.visibility</p:attrName>
                                        </p:attrNameLst>
                                      </p:cBhvr>
                                      <p:to>
                                        <p:strVal val="visible"/>
                                      </p:to>
                                    </p:set>
                                    <p:animEffect transition="in" filter="fade">
                                      <p:cBhvr>
                                        <p:cTn id="37" dur="500"/>
                                        <p:tgtEl>
                                          <p:spTgt spid="63491">
                                            <p:txEl>
                                              <p:pRg st="8" end="8"/>
                                            </p:txEl>
                                          </p:spTgt>
                                        </p:tgtEl>
                                      </p:cBhvr>
                                    </p:animEffect>
                                  </p:childTnLst>
                                  <p:subTnLst>
                                    <p:animClr clrSpc="rgb" dir="cw">
                                      <p:cBhvr override="childStyle">
                                        <p:cTn dur="1" fill="hold" display="0" masterRel="nextClick" afterEffect="1"/>
                                        <p:tgtEl>
                                          <p:spTgt spid="63491">
                                            <p:txEl>
                                              <p:pRg st="8" end="8"/>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dirty="0"/>
              <a:t>惯性制导</a:t>
            </a:r>
            <a:r>
              <a:rPr lang="en-US" altLang="zh-CN" dirty="0">
                <a:latin typeface="微软雅黑" panose="020B0503020204020204" pitchFamily="34" charset="-122"/>
              </a:rPr>
              <a:t>——</a:t>
            </a:r>
            <a:r>
              <a:rPr lang="zh-CN" altLang="en-US" dirty="0"/>
              <a:t>特点及应用</a:t>
            </a:r>
            <a:endParaRPr lang="zh-CN" altLang="en-US" dirty="0"/>
          </a:p>
        </p:txBody>
      </p:sp>
      <p:sp>
        <p:nvSpPr>
          <p:cNvPr id="16387" name="Rectangle 3"/>
          <p:cNvSpPr>
            <a:spLocks noGrp="1" noChangeArrowheads="1"/>
          </p:cNvSpPr>
          <p:nvPr>
            <p:ph idx="1"/>
          </p:nvPr>
        </p:nvSpPr>
        <p:spPr>
          <a:xfrm>
            <a:off x="179388" y="1484313"/>
            <a:ext cx="8713787" cy="4959350"/>
          </a:xfrm>
        </p:spPr>
        <p:txBody>
          <a:bodyPr>
            <a:normAutofit/>
          </a:bodyPr>
          <a:lstStyle/>
          <a:p>
            <a:pPr eaLnBrk="1" hangingPunct="1"/>
            <a:r>
              <a:rPr lang="zh-CN" altLang="en-US" sz="3600" dirty="0"/>
              <a:t>特点：</a:t>
            </a:r>
            <a:endParaRPr lang="zh-CN" altLang="en-US" sz="3600" dirty="0"/>
          </a:p>
          <a:p>
            <a:pPr lvl="1" eaLnBrk="1" hangingPunct="1"/>
            <a:r>
              <a:rPr lang="zh-CN" altLang="en-US" sz="3000" noProof="1"/>
              <a:t>不易受外界干扰</a:t>
            </a:r>
            <a:r>
              <a:rPr lang="zh-CN" altLang="zh-CN" sz="3000" noProof="1"/>
              <a:t>；</a:t>
            </a:r>
            <a:endParaRPr lang="en-US" altLang="zh-CN" sz="3000" dirty="0"/>
          </a:p>
          <a:p>
            <a:pPr lvl="1" eaLnBrk="1" hangingPunct="1"/>
            <a:r>
              <a:rPr lang="zh-CN" altLang="en-US" sz="3000" noProof="1"/>
              <a:t>不受距离限制</a:t>
            </a:r>
            <a:r>
              <a:rPr lang="zh-CN" altLang="zh-CN" sz="3000" noProof="1"/>
              <a:t>；</a:t>
            </a:r>
            <a:endParaRPr lang="en-US" altLang="zh-CN" sz="3000" dirty="0"/>
          </a:p>
          <a:p>
            <a:pPr lvl="1" eaLnBrk="1" hangingPunct="1"/>
            <a:r>
              <a:rPr lang="zh-CN" altLang="en-US" sz="3000" noProof="1"/>
              <a:t>可全天候工作</a:t>
            </a:r>
            <a:r>
              <a:rPr lang="zh-CN" altLang="zh-CN" sz="3000" noProof="1"/>
              <a:t>；</a:t>
            </a:r>
            <a:endParaRPr lang="en-US" altLang="zh-CN" sz="3000" dirty="0"/>
          </a:p>
          <a:p>
            <a:pPr lvl="1" eaLnBrk="1" hangingPunct="1"/>
            <a:r>
              <a:rPr lang="zh-CN" altLang="en-US" sz="3000" noProof="1"/>
              <a:t>同时发射的导弹数量不受限制</a:t>
            </a:r>
            <a:r>
              <a:rPr lang="zh-CN" altLang="zh-CN" sz="3000" noProof="1"/>
              <a:t>；</a:t>
            </a:r>
            <a:endParaRPr lang="en-US" altLang="zh-CN" sz="3000" dirty="0"/>
          </a:p>
          <a:p>
            <a:pPr lvl="1" eaLnBrk="1" hangingPunct="1"/>
            <a:r>
              <a:rPr lang="zh-CN" altLang="en-US" sz="3000" noProof="1"/>
              <a:t>累积误差随射程的增大而增大，制导精度不高；</a:t>
            </a:r>
            <a:endParaRPr lang="en-US" altLang="zh-CN" sz="3000" noProof="1"/>
          </a:p>
          <a:p>
            <a:pPr lvl="2"/>
            <a:r>
              <a:rPr lang="zh-CN" altLang="en-US" sz="2000" noProof="1"/>
              <a:t>另外，还用于复合制导中的初段或中段。</a:t>
            </a:r>
            <a:endParaRPr lang="zh-CN" altLang="en-US" sz="2000" noProof="1"/>
          </a:p>
          <a:p>
            <a:pPr eaLnBrk="1" hangingPunct="1">
              <a:lnSpc>
                <a:spcPct val="75000"/>
              </a:lnSpc>
              <a:spcBef>
                <a:spcPct val="30000"/>
              </a:spcBef>
              <a:buFont typeface="Wingdings" panose="05000000000000000000" pitchFamily="2" charset="2"/>
              <a:buChar char="§"/>
            </a:pPr>
            <a:r>
              <a:rPr lang="zh-CN" altLang="zh-CN" sz="3600" dirty="0"/>
              <a:t>应用：</a:t>
            </a:r>
            <a:endParaRPr lang="zh-CN" altLang="en-US" sz="3600" dirty="0"/>
          </a:p>
          <a:p>
            <a:pPr lvl="1" eaLnBrk="1" hangingPunct="1">
              <a:lnSpc>
                <a:spcPct val="75000"/>
              </a:lnSpc>
              <a:spcBef>
                <a:spcPct val="30000"/>
              </a:spcBef>
            </a:pPr>
            <a:r>
              <a:rPr lang="zh-CN" altLang="en-US" sz="3200" dirty="0"/>
              <a:t>地地中程导弹、洲际导弹、潜地导弹等</a:t>
            </a:r>
            <a:endParaRPr lang="zh-CN" altLang="en-US" sz="3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188913"/>
            <a:ext cx="5248275" cy="1143000"/>
          </a:xfrm>
        </p:spPr>
        <p:txBody>
          <a:bodyPr/>
          <a:lstStyle/>
          <a:p>
            <a:pPr eaLnBrk="1" hangingPunct="1"/>
            <a:r>
              <a:rPr lang="zh-CN" altLang="en-US" dirty="0"/>
              <a:t>地形匹配制导</a:t>
            </a:r>
            <a:endParaRPr lang="zh-CN" altLang="en-US" dirty="0"/>
          </a:p>
        </p:txBody>
      </p:sp>
      <p:sp>
        <p:nvSpPr>
          <p:cNvPr id="17411" name="Rectangle 3"/>
          <p:cNvSpPr>
            <a:spLocks noGrp="1" noChangeArrowheads="1"/>
          </p:cNvSpPr>
          <p:nvPr>
            <p:ph idx="1"/>
          </p:nvPr>
        </p:nvSpPr>
        <p:spPr>
          <a:xfrm>
            <a:off x="179388" y="1448780"/>
            <a:ext cx="5067300" cy="5311350"/>
          </a:xfrm>
        </p:spPr>
        <p:txBody>
          <a:bodyPr>
            <a:normAutofit lnSpcReduction="10000"/>
          </a:bodyPr>
          <a:lstStyle/>
          <a:p>
            <a:pPr eaLnBrk="1" hangingPunct="1">
              <a:lnSpc>
                <a:spcPct val="90000"/>
              </a:lnSpc>
            </a:pPr>
            <a:r>
              <a:rPr lang="zh-CN" altLang="en-US" dirty="0"/>
              <a:t>基本原理</a:t>
            </a:r>
            <a:endParaRPr lang="zh-CN" altLang="en-US" dirty="0"/>
          </a:p>
          <a:p>
            <a:pPr lvl="1">
              <a:lnSpc>
                <a:spcPct val="90000"/>
              </a:lnSpc>
            </a:pPr>
            <a:r>
              <a:rPr lang="zh-CN" altLang="en-US" dirty="0"/>
              <a:t>不断测出飞行下方</a:t>
            </a:r>
            <a:r>
              <a:rPr lang="zh-CN" altLang="en-US" dirty="0">
                <a:solidFill>
                  <a:srgbClr val="0070C0"/>
                </a:solidFill>
              </a:rPr>
              <a:t>地形的实际高度</a:t>
            </a:r>
            <a:r>
              <a:rPr lang="zh-CN" altLang="en-US" sz="2400" dirty="0"/>
              <a:t>（非导弹飞行高度）</a:t>
            </a:r>
            <a:r>
              <a:rPr lang="zh-CN" altLang="en-US" dirty="0"/>
              <a:t>并与所存数字地图做比较</a:t>
            </a:r>
            <a:endParaRPr lang="en-US" altLang="zh-CN" dirty="0"/>
          </a:p>
          <a:p>
            <a:pPr eaLnBrk="1" hangingPunct="1">
              <a:lnSpc>
                <a:spcPct val="90000"/>
              </a:lnSpc>
            </a:pPr>
            <a:r>
              <a:rPr lang="zh-CN" altLang="en-US" dirty="0"/>
              <a:t>特点：</a:t>
            </a:r>
            <a:endParaRPr lang="zh-CN" altLang="en-US" dirty="0"/>
          </a:p>
          <a:p>
            <a:pPr lvl="1" eaLnBrk="1" hangingPunct="1">
              <a:lnSpc>
                <a:spcPct val="90000"/>
              </a:lnSpc>
            </a:pPr>
            <a:r>
              <a:rPr lang="zh-CN" altLang="zh-CN" dirty="0"/>
              <a:t>数字</a:t>
            </a:r>
            <a:r>
              <a:rPr lang="zh-CN" altLang="en-US" dirty="0"/>
              <a:t>地图的方格越小，制导精度越高</a:t>
            </a:r>
            <a:endParaRPr lang="zh-CN" altLang="en-US" dirty="0"/>
          </a:p>
          <a:p>
            <a:pPr lvl="1" eaLnBrk="1" hangingPunct="1">
              <a:lnSpc>
                <a:spcPct val="90000"/>
              </a:lnSpc>
            </a:pPr>
            <a:r>
              <a:rPr lang="zh-CN" altLang="zh-CN" dirty="0"/>
              <a:t>地形</a:t>
            </a:r>
            <a:r>
              <a:rPr lang="zh-CN" altLang="en-US" dirty="0"/>
              <a:t>越复杂，精度越高</a:t>
            </a:r>
            <a:endParaRPr lang="en-US" altLang="zh-CN" dirty="0"/>
          </a:p>
          <a:p>
            <a:pPr lvl="1" eaLnBrk="1" hangingPunct="1">
              <a:lnSpc>
                <a:spcPct val="90000"/>
              </a:lnSpc>
            </a:pPr>
            <a:r>
              <a:rPr lang="zh-CN" altLang="en-US" dirty="0"/>
              <a:t>制导精度与射程无关</a:t>
            </a:r>
            <a:endParaRPr lang="zh-CN" altLang="en-US" dirty="0"/>
          </a:p>
          <a:p>
            <a:pPr lvl="1" eaLnBrk="1" hangingPunct="1">
              <a:lnSpc>
                <a:spcPct val="90000"/>
              </a:lnSpc>
            </a:pPr>
            <a:r>
              <a:rPr lang="zh-CN" altLang="zh-CN" dirty="0"/>
              <a:t>不需</a:t>
            </a:r>
            <a:r>
              <a:rPr lang="zh-CN" altLang="en-US" dirty="0"/>
              <a:t>连续使用，只需选择若干定位区</a:t>
            </a:r>
            <a:endParaRPr lang="en-US" altLang="zh-CN" dirty="0"/>
          </a:p>
          <a:p>
            <a:pPr lvl="1" eaLnBrk="1" hangingPunct="1">
              <a:lnSpc>
                <a:spcPct val="90000"/>
              </a:lnSpc>
            </a:pPr>
            <a:r>
              <a:rPr lang="zh-CN" altLang="en-US" dirty="0">
                <a:solidFill>
                  <a:srgbClr val="C00000"/>
                </a:solidFill>
              </a:rPr>
              <a:t>不用于末段制导，不能用于平坦地形（特别是海面）</a:t>
            </a:r>
            <a:endParaRPr lang="zh-CN" altLang="en-US" dirty="0">
              <a:solidFill>
                <a:srgbClr val="C00000"/>
              </a:solidFill>
            </a:endParaRPr>
          </a:p>
        </p:txBody>
      </p:sp>
      <p:pic>
        <p:nvPicPr>
          <p:cNvPr id="17412" name="Picture 4" descr="dmap"/>
          <p:cNvPicPr>
            <a:picLocks noChangeAspect="1" noChangeArrowheads="1"/>
          </p:cNvPicPr>
          <p:nvPr/>
        </p:nvPicPr>
        <p:blipFill>
          <a:blip r:embed="rId1" cstate="print"/>
          <a:srcRect/>
          <a:stretch>
            <a:fillRect/>
          </a:stretch>
        </p:blipFill>
        <p:spPr bwMode="auto">
          <a:xfrm>
            <a:off x="5562600" y="4727575"/>
            <a:ext cx="3357563" cy="1987550"/>
          </a:xfrm>
          <a:prstGeom prst="rect">
            <a:avLst/>
          </a:prstGeom>
          <a:noFill/>
          <a:ln w="9525">
            <a:noFill/>
            <a:miter lim="800000"/>
            <a:headEnd/>
            <a:tailEnd/>
          </a:ln>
        </p:spPr>
      </p:pic>
      <p:pic>
        <p:nvPicPr>
          <p:cNvPr id="17413" name="Picture 5" descr="tercom"/>
          <p:cNvPicPr>
            <a:picLocks noChangeAspect="1" noChangeArrowheads="1"/>
          </p:cNvPicPr>
          <p:nvPr/>
        </p:nvPicPr>
        <p:blipFill>
          <a:blip r:embed="rId2" cstate="print"/>
          <a:srcRect/>
          <a:stretch>
            <a:fillRect/>
          </a:stretch>
        </p:blipFill>
        <p:spPr bwMode="auto">
          <a:xfrm>
            <a:off x="5562600" y="0"/>
            <a:ext cx="3351213" cy="4643438"/>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PPT头(航母2)"/>
          <p:cNvPicPr>
            <a:picLocks noChangeAspect="1" noChangeArrowheads="1"/>
          </p:cNvPicPr>
          <p:nvPr/>
        </p:nvPicPr>
        <p:blipFill>
          <a:blip r:embed="rId1" cstate="print"/>
          <a:srcRect/>
          <a:stretch>
            <a:fillRect/>
          </a:stretch>
        </p:blipFill>
        <p:spPr bwMode="auto">
          <a:xfrm>
            <a:off x="748" y="6376"/>
            <a:ext cx="9144000" cy="1374775"/>
          </a:xfrm>
          <a:prstGeom prst="rect">
            <a:avLst/>
          </a:prstGeom>
          <a:noFill/>
        </p:spPr>
      </p:pic>
      <p:sp>
        <p:nvSpPr>
          <p:cNvPr id="18434" name="Rectangle 2"/>
          <p:cNvSpPr>
            <a:spLocks noGrp="1" noChangeArrowheads="1"/>
          </p:cNvSpPr>
          <p:nvPr>
            <p:ph type="title"/>
          </p:nvPr>
        </p:nvSpPr>
        <p:spPr/>
        <p:txBody>
          <a:bodyPr/>
          <a:lstStyle/>
          <a:p>
            <a:pPr eaLnBrk="1" hangingPunct="1"/>
            <a:r>
              <a:rPr lang="zh-CN" altLang="en-US" dirty="0"/>
              <a:t>景象匹配制导</a:t>
            </a:r>
            <a:endParaRPr lang="zh-CN" altLang="en-US" dirty="0"/>
          </a:p>
        </p:txBody>
      </p:sp>
      <p:sp>
        <p:nvSpPr>
          <p:cNvPr id="18435" name="Rectangle 3"/>
          <p:cNvSpPr>
            <a:spLocks noGrp="1" noChangeArrowheads="1"/>
          </p:cNvSpPr>
          <p:nvPr>
            <p:ph type="body" sz="half" idx="1"/>
          </p:nvPr>
        </p:nvSpPr>
        <p:spPr>
          <a:xfrm>
            <a:off x="179388" y="1484313"/>
            <a:ext cx="5202237" cy="4824412"/>
          </a:xfrm>
        </p:spPr>
        <p:txBody>
          <a:bodyPr/>
          <a:lstStyle/>
          <a:p>
            <a:pPr eaLnBrk="1" hangingPunct="1"/>
            <a:r>
              <a:rPr lang="zh-CN" altLang="en-US" sz="2800" dirty="0"/>
              <a:t>又称</a:t>
            </a:r>
            <a:r>
              <a:rPr lang="zh-CN" altLang="en-US" sz="2800" dirty="0">
                <a:latin typeface="微软雅黑" panose="020B0503020204020204" pitchFamily="34" charset="-122"/>
              </a:rPr>
              <a:t>“</a:t>
            </a:r>
            <a:r>
              <a:rPr lang="zh-CN" altLang="en-US" sz="2800" dirty="0"/>
              <a:t>数字景象匹配区域相关制导</a:t>
            </a:r>
            <a:r>
              <a:rPr lang="zh-CN" altLang="en-US" sz="2800" dirty="0">
                <a:latin typeface="微软雅黑" panose="020B0503020204020204" pitchFamily="34" charset="-122"/>
              </a:rPr>
              <a:t>”</a:t>
            </a:r>
            <a:endParaRPr lang="zh-CN" altLang="en-US" sz="2800" dirty="0"/>
          </a:p>
          <a:p>
            <a:pPr eaLnBrk="1" hangingPunct="1"/>
            <a:r>
              <a:rPr lang="zh-CN" altLang="en-US" sz="2800" dirty="0"/>
              <a:t>适合平坦地形，</a:t>
            </a:r>
            <a:r>
              <a:rPr lang="zh-CN" altLang="en-US" sz="2800" dirty="0">
                <a:solidFill>
                  <a:srgbClr val="C00000"/>
                </a:solidFill>
              </a:rPr>
              <a:t>用于末制导</a:t>
            </a:r>
            <a:endParaRPr lang="zh-CN" altLang="en-US" sz="2800" dirty="0">
              <a:solidFill>
                <a:srgbClr val="C00000"/>
              </a:solidFill>
            </a:endParaRPr>
          </a:p>
          <a:p>
            <a:pPr eaLnBrk="1" hangingPunct="1"/>
            <a:r>
              <a:rPr lang="zh-CN" altLang="en-US" sz="2800" dirty="0"/>
              <a:t>组成：</a:t>
            </a:r>
            <a:endParaRPr lang="zh-CN" altLang="en-US" sz="2800" dirty="0"/>
          </a:p>
          <a:p>
            <a:pPr lvl="1" eaLnBrk="1" hangingPunct="1"/>
            <a:r>
              <a:rPr lang="zh-CN" altLang="en-US" sz="2400" dirty="0"/>
              <a:t>成像传感器、图像处理装置、数字相</a:t>
            </a:r>
            <a:br>
              <a:rPr lang="zh-CN" altLang="en-US" sz="2400" dirty="0"/>
            </a:br>
            <a:r>
              <a:rPr lang="zh-CN" altLang="en-US" sz="2400" dirty="0"/>
              <a:t>关器和计算机等</a:t>
            </a:r>
            <a:endParaRPr lang="zh-CN" altLang="en-US" sz="2400" dirty="0"/>
          </a:p>
          <a:p>
            <a:pPr eaLnBrk="1" hangingPunct="1"/>
            <a:r>
              <a:rPr lang="zh-CN" altLang="en-US" sz="2800" dirty="0"/>
              <a:t>景象获得：</a:t>
            </a:r>
            <a:endParaRPr lang="zh-CN" altLang="en-US" sz="2800" dirty="0"/>
          </a:p>
          <a:p>
            <a:pPr lvl="1" eaLnBrk="1" hangingPunct="1"/>
            <a:r>
              <a:rPr lang="zh-CN" altLang="en-US" sz="2400" dirty="0"/>
              <a:t>雷达、微波辐射计、光学、电视摄像、</a:t>
            </a:r>
            <a:br>
              <a:rPr lang="zh-CN" altLang="en-US" sz="2400" dirty="0"/>
            </a:br>
            <a:r>
              <a:rPr lang="zh-CN" altLang="en-US" sz="2400" dirty="0"/>
              <a:t>红外成像区域相关等类型</a:t>
            </a:r>
            <a:endParaRPr lang="zh-CN" altLang="en-US" sz="2400" dirty="0"/>
          </a:p>
        </p:txBody>
      </p:sp>
      <p:pic>
        <p:nvPicPr>
          <p:cNvPr id="18436" name="Picture 7" descr="dsmac"/>
          <p:cNvPicPr>
            <a:picLocks noGrp="1" noChangeAspect="1" noChangeArrowheads="1"/>
          </p:cNvPicPr>
          <p:nvPr>
            <p:ph sz="half" idx="2"/>
          </p:nvPr>
        </p:nvPicPr>
        <p:blipFill>
          <a:blip r:embed="rId2" cstate="print"/>
          <a:stretch>
            <a:fillRect/>
          </a:stretch>
        </p:blipFill>
        <p:spPr>
          <a:xfrm>
            <a:off x="5382467" y="1493785"/>
            <a:ext cx="3761533" cy="4824412"/>
          </a:xfr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现在的卫星导航定位系统</a:t>
            </a:r>
            <a:endParaRPr lang="zh-CN" altLang="en-US"/>
          </a:p>
        </p:txBody>
      </p:sp>
      <p:sp>
        <p:nvSpPr>
          <p:cNvPr id="21507" name="Rectangle 3"/>
          <p:cNvSpPr>
            <a:spLocks noGrp="1" noChangeArrowheads="1"/>
          </p:cNvSpPr>
          <p:nvPr>
            <p:ph idx="1"/>
          </p:nvPr>
        </p:nvSpPr>
        <p:spPr/>
        <p:txBody>
          <a:bodyPr/>
          <a:lstStyle/>
          <a:p>
            <a:pPr eaLnBrk="1" hangingPunct="1"/>
            <a:r>
              <a:rPr lang="zh-CN" altLang="en-US" dirty="0"/>
              <a:t>全球导航定位系统：</a:t>
            </a:r>
            <a:endParaRPr lang="zh-CN" altLang="en-US" dirty="0"/>
          </a:p>
          <a:p>
            <a:pPr lvl="1" eaLnBrk="1" hangingPunct="1"/>
            <a:r>
              <a:rPr lang="zh-CN" altLang="en-US" dirty="0"/>
              <a:t>美国</a:t>
            </a:r>
            <a:r>
              <a:rPr lang="en-US" altLang="zh-CN" dirty="0">
                <a:latin typeface="微软雅黑" panose="020B0503020204020204" pitchFamily="34" charset="-122"/>
              </a:rPr>
              <a:t>——</a:t>
            </a:r>
            <a:r>
              <a:rPr lang="en-US" altLang="zh-CN" dirty="0"/>
              <a:t>Global Positioning System</a:t>
            </a:r>
            <a:endParaRPr lang="en-US" altLang="zh-CN" dirty="0"/>
          </a:p>
          <a:p>
            <a:pPr lvl="1" eaLnBrk="1" hangingPunct="1"/>
            <a:r>
              <a:rPr lang="zh-CN" altLang="en-US" dirty="0"/>
              <a:t>俄国</a:t>
            </a:r>
            <a:r>
              <a:rPr lang="en-US" altLang="zh-CN" dirty="0">
                <a:latin typeface="微软雅黑" panose="020B0503020204020204" pitchFamily="34" charset="-122"/>
              </a:rPr>
              <a:t>——</a:t>
            </a:r>
            <a:r>
              <a:rPr lang="en-US" altLang="zh-CN" dirty="0"/>
              <a:t>GLONASS</a:t>
            </a:r>
            <a:endParaRPr lang="en-US" altLang="zh-CN" dirty="0"/>
          </a:p>
          <a:p>
            <a:pPr lvl="1" eaLnBrk="1" hangingPunct="1"/>
            <a:r>
              <a:rPr lang="zh-CN" altLang="en-US" dirty="0"/>
              <a:t>中国</a:t>
            </a:r>
            <a:r>
              <a:rPr lang="en-US" altLang="zh-CN" dirty="0">
                <a:latin typeface="微软雅黑" panose="020B0503020204020204" pitchFamily="34" charset="-122"/>
              </a:rPr>
              <a:t>——</a:t>
            </a:r>
            <a:r>
              <a:rPr lang="zh-CN" altLang="en-US" dirty="0"/>
              <a:t>北斗</a:t>
            </a:r>
            <a:endParaRPr lang="en-US" altLang="zh-CN" dirty="0"/>
          </a:p>
          <a:p>
            <a:pPr lvl="1" eaLnBrk="1" hangingPunct="1"/>
            <a:r>
              <a:rPr lang="zh-CN" altLang="en-US" dirty="0"/>
              <a:t>欧洲</a:t>
            </a:r>
            <a:r>
              <a:rPr lang="en-US" altLang="zh-CN" dirty="0">
                <a:latin typeface="微软雅黑" panose="020B0503020204020204" pitchFamily="34" charset="-122"/>
              </a:rPr>
              <a:t>——</a:t>
            </a:r>
            <a:r>
              <a:rPr lang="en-US" altLang="zh-CN" dirty="0"/>
              <a:t>Galileo</a:t>
            </a:r>
            <a:endParaRPr lang="en-US" altLang="zh-CN" dirty="0"/>
          </a:p>
          <a:p>
            <a:r>
              <a:rPr lang="zh-CN" altLang="en-US" dirty="0"/>
              <a:t>区域导航定位系统：</a:t>
            </a:r>
            <a:endParaRPr lang="en-US" altLang="zh-CN" dirty="0"/>
          </a:p>
          <a:p>
            <a:pPr lvl="1"/>
            <a:r>
              <a:rPr lang="zh-CN" altLang="en-US" dirty="0"/>
              <a:t>日本</a:t>
            </a:r>
            <a:r>
              <a:rPr lang="en-US" altLang="zh-CN" dirty="0"/>
              <a:t>——QZSS</a:t>
            </a:r>
            <a:r>
              <a:rPr lang="zh-CN" altLang="en-US" dirty="0"/>
              <a:t>“准天顶系统”</a:t>
            </a:r>
            <a:endParaRPr lang="en-US" altLang="zh-CN" dirty="0"/>
          </a:p>
          <a:p>
            <a:pPr lvl="1"/>
            <a:r>
              <a:rPr lang="zh-CN" altLang="en-US" dirty="0"/>
              <a:t>印度</a:t>
            </a:r>
            <a:r>
              <a:rPr lang="en-US" altLang="zh-CN" dirty="0"/>
              <a:t>——IRNSS</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79388" y="188913"/>
            <a:ext cx="7812992" cy="1143000"/>
          </a:xfrm>
        </p:spPr>
        <p:txBody>
          <a:bodyPr>
            <a:normAutofit fontScale="90000"/>
          </a:bodyPr>
          <a:lstStyle/>
          <a:p>
            <a:pPr eaLnBrk="1" hangingPunct="1"/>
            <a:r>
              <a:rPr lang="zh-CN" altLang="en-US" dirty="0"/>
              <a:t>卫星（</a:t>
            </a:r>
            <a:r>
              <a:rPr lang="en-US" altLang="zh-CN" dirty="0"/>
              <a:t>GPS</a:t>
            </a:r>
            <a:r>
              <a:rPr lang="zh-CN" altLang="en-US" dirty="0"/>
              <a:t>）制导</a:t>
            </a:r>
            <a:r>
              <a:rPr lang="en-US" altLang="zh-CN" dirty="0">
                <a:latin typeface="微软雅黑" panose="020B0503020204020204" pitchFamily="34" charset="-122"/>
              </a:rPr>
              <a:t>——</a:t>
            </a:r>
            <a:r>
              <a:rPr lang="zh-CN" altLang="en-US" dirty="0"/>
              <a:t>特点及应用</a:t>
            </a:r>
            <a:endParaRPr lang="zh-CN" altLang="en-US" dirty="0"/>
          </a:p>
        </p:txBody>
      </p:sp>
      <p:sp>
        <p:nvSpPr>
          <p:cNvPr id="20483" name="Rectangle 3"/>
          <p:cNvSpPr>
            <a:spLocks noGrp="1" noChangeArrowheads="1"/>
          </p:cNvSpPr>
          <p:nvPr>
            <p:ph idx="1"/>
          </p:nvPr>
        </p:nvSpPr>
        <p:spPr/>
        <p:txBody>
          <a:bodyPr/>
          <a:lstStyle/>
          <a:p>
            <a:pPr eaLnBrk="1" hangingPunct="1"/>
            <a:r>
              <a:rPr lang="zh-CN" altLang="en-US" dirty="0"/>
              <a:t>特点：</a:t>
            </a:r>
            <a:endParaRPr lang="zh-CN" altLang="en-US" dirty="0"/>
          </a:p>
          <a:p>
            <a:pPr lvl="1" eaLnBrk="1" hangingPunct="1"/>
            <a:r>
              <a:rPr lang="zh-CN" altLang="en-US" noProof="1"/>
              <a:t>卫星导航</a:t>
            </a:r>
            <a:r>
              <a:rPr lang="zh-CN" dirty="0"/>
              <a:t>接收装置小，</a:t>
            </a:r>
            <a:r>
              <a:rPr lang="zh-CN" altLang="en-US" dirty="0"/>
              <a:t>易作抗震抗热处理；</a:t>
            </a:r>
            <a:endParaRPr lang="zh-CN" altLang="en-US" dirty="0"/>
          </a:p>
          <a:p>
            <a:pPr lvl="1" eaLnBrk="1" hangingPunct="1"/>
            <a:r>
              <a:rPr lang="zh-CN" altLang="zh-CN" dirty="0"/>
              <a:t>系统价格</a:t>
            </a:r>
            <a:r>
              <a:rPr lang="zh-CN" altLang="en-US" dirty="0"/>
              <a:t>低；</a:t>
            </a:r>
            <a:endParaRPr lang="en-US" altLang="zh-CN" dirty="0"/>
          </a:p>
          <a:p>
            <a:pPr lvl="1" eaLnBrk="1" hangingPunct="1"/>
            <a:r>
              <a:rPr lang="zh-CN" altLang="en-US" dirty="0"/>
              <a:t>制导距离远；</a:t>
            </a:r>
            <a:endParaRPr lang="zh-CN" altLang="en-US" dirty="0"/>
          </a:p>
          <a:p>
            <a:pPr lvl="1" eaLnBrk="1" hangingPunct="1"/>
            <a:r>
              <a:rPr lang="zh-CN" altLang="zh-CN" dirty="0"/>
              <a:t>无累积</a:t>
            </a:r>
            <a:r>
              <a:rPr lang="zh-CN" dirty="0"/>
              <a:t>误差</a:t>
            </a:r>
            <a:r>
              <a:rPr lang="zh-CN" altLang="en-US" dirty="0"/>
              <a:t>（不受射程影响）</a:t>
            </a:r>
            <a:r>
              <a:rPr lang="zh-CN" dirty="0"/>
              <a:t>，制导精度高</a:t>
            </a:r>
            <a:r>
              <a:rPr lang="zh-CN" altLang="en-US" dirty="0"/>
              <a:t>；</a:t>
            </a:r>
            <a:endParaRPr lang="zh-CN" altLang="en-US" dirty="0"/>
          </a:p>
          <a:p>
            <a:pPr lvl="1" eaLnBrk="1" hangingPunct="1"/>
            <a:r>
              <a:rPr lang="zh-CN" altLang="en-US" dirty="0"/>
              <a:t>较</a:t>
            </a:r>
            <a:r>
              <a:rPr lang="zh-CN" altLang="zh-CN" dirty="0"/>
              <a:t>易受</a:t>
            </a:r>
            <a:r>
              <a:rPr lang="zh-CN" altLang="en-US" dirty="0"/>
              <a:t>电子干扰；</a:t>
            </a:r>
            <a:endParaRPr lang="zh-CN" altLang="en-US" dirty="0"/>
          </a:p>
          <a:p>
            <a:pPr lvl="1" eaLnBrk="1" hangingPunct="1"/>
            <a:r>
              <a:rPr lang="zh-CN" altLang="en-US" dirty="0"/>
              <a:t>可用于某些复合制导中的初段或中段。</a:t>
            </a:r>
            <a:endParaRPr lang="zh-CN" altLang="en-US" dirty="0"/>
          </a:p>
          <a:p>
            <a:pPr eaLnBrk="1" hangingPunct="1"/>
            <a:r>
              <a:rPr lang="zh-CN" altLang="en-US" dirty="0"/>
              <a:t>应用：</a:t>
            </a:r>
            <a:endParaRPr lang="zh-CN" altLang="en-US" dirty="0"/>
          </a:p>
          <a:p>
            <a:pPr lvl="1" eaLnBrk="1" hangingPunct="1"/>
            <a:r>
              <a:rPr lang="en-US" altLang="zh-CN" dirty="0"/>
              <a:t>ATACMS、JSOW、JDAM、</a:t>
            </a:r>
            <a:r>
              <a:rPr lang="zh-CN" altLang="en-US" dirty="0"/>
              <a:t>战斧巡航导弹等</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t>遥控式制导系统</a:t>
            </a:r>
            <a:endParaRPr lang="zh-CN" altLang="en-US" dirty="0"/>
          </a:p>
        </p:txBody>
      </p:sp>
      <p:sp>
        <p:nvSpPr>
          <p:cNvPr id="23555" name="Rectangle 3"/>
          <p:cNvSpPr>
            <a:spLocks noGrp="1" noChangeArrowheads="1"/>
          </p:cNvSpPr>
          <p:nvPr>
            <p:ph idx="1"/>
          </p:nvPr>
        </p:nvSpPr>
        <p:spPr/>
        <p:txBody>
          <a:bodyPr/>
          <a:lstStyle/>
          <a:p>
            <a:pPr algn="just" eaLnBrk="1" hangingPunct="1">
              <a:lnSpc>
                <a:spcPct val="90000"/>
              </a:lnSpc>
            </a:pPr>
            <a:r>
              <a:rPr lang="zh-CN" altLang="en-US" noProof="1">
                <a:solidFill>
                  <a:schemeClr val="tx2"/>
                </a:solidFill>
              </a:rPr>
              <a:t>基本原理：</a:t>
            </a:r>
            <a:r>
              <a:rPr lang="zh-CN" altLang="en-US" noProof="1"/>
              <a:t>以制导站测定目标和导弹的相对位置，提供导引信号的制导方式。</a:t>
            </a:r>
            <a:endParaRPr lang="zh-CN" altLang="en-US" noProof="1"/>
          </a:p>
          <a:p>
            <a:pPr algn="just" eaLnBrk="1" hangingPunct="1">
              <a:lnSpc>
                <a:spcPct val="90000"/>
              </a:lnSpc>
              <a:spcBef>
                <a:spcPct val="40000"/>
              </a:spcBef>
            </a:pPr>
            <a:r>
              <a:rPr lang="zh-CN" altLang="en-US" noProof="1">
                <a:solidFill>
                  <a:schemeClr val="tx2"/>
                </a:solidFill>
              </a:rPr>
              <a:t>特点：</a:t>
            </a:r>
            <a:endParaRPr lang="en-US" altLang="zh-CN">
              <a:solidFill>
                <a:schemeClr val="tx2"/>
              </a:solidFill>
            </a:endParaRPr>
          </a:p>
          <a:p>
            <a:pPr lvl="1" algn="just" eaLnBrk="1" hangingPunct="1">
              <a:lnSpc>
                <a:spcPct val="80000"/>
              </a:lnSpc>
              <a:spcBef>
                <a:spcPct val="40000"/>
              </a:spcBef>
            </a:pPr>
            <a:r>
              <a:rPr lang="zh-CN" altLang="en-US" noProof="1"/>
              <a:t>导弹受控于制导站</a:t>
            </a:r>
            <a:endParaRPr lang="en-US" altLang="zh-CN"/>
          </a:p>
          <a:p>
            <a:pPr lvl="1" algn="just" eaLnBrk="1" hangingPunct="1">
              <a:lnSpc>
                <a:spcPct val="80000"/>
              </a:lnSpc>
              <a:spcBef>
                <a:spcPct val="40000"/>
              </a:spcBef>
            </a:pPr>
            <a:r>
              <a:rPr lang="zh-CN" altLang="en-US" noProof="1"/>
              <a:t>飞行弹道可根据目标运动情况随时改变</a:t>
            </a:r>
            <a:endParaRPr lang="en-US" altLang="zh-CN"/>
          </a:p>
          <a:p>
            <a:pPr lvl="1" algn="just" eaLnBrk="1" hangingPunct="1">
              <a:lnSpc>
                <a:spcPct val="80000"/>
              </a:lnSpc>
              <a:spcBef>
                <a:spcPct val="40000"/>
              </a:spcBef>
            </a:pPr>
            <a:r>
              <a:rPr lang="zh-CN" altLang="en-US" noProof="1"/>
              <a:t>适合攻击活动目标</a:t>
            </a:r>
            <a:endParaRPr lang="en-US" altLang="zh-CN" sz="2500">
              <a:solidFill>
                <a:srgbClr val="FF3300"/>
              </a:solidFill>
              <a:ea typeface="楷体_GB2312" pitchFamily="49" charset="-122"/>
            </a:endParaRPr>
          </a:p>
          <a:p>
            <a:pPr algn="just" eaLnBrk="1" hangingPunct="1">
              <a:lnSpc>
                <a:spcPct val="90000"/>
              </a:lnSpc>
            </a:pPr>
            <a:r>
              <a:rPr lang="zh-CN" altLang="en-US" noProof="1">
                <a:solidFill>
                  <a:schemeClr val="tx2"/>
                </a:solidFill>
              </a:rPr>
              <a:t>分类</a:t>
            </a:r>
            <a:r>
              <a:rPr lang="zh-CN" altLang="en-US" noProof="1">
                <a:latin typeface="楷体" panose="02010609060101010101" pitchFamily="49" charset="-122"/>
                <a:ea typeface="楷体" panose="02010609060101010101" pitchFamily="49" charset="-122"/>
              </a:rPr>
              <a:t>（根据导引信号形成情况）：</a:t>
            </a:r>
            <a:endParaRPr lang="en-US" altLang="zh-CN">
              <a:latin typeface="楷体" panose="02010609060101010101" pitchFamily="49" charset="-122"/>
              <a:ea typeface="楷体" panose="02010609060101010101" pitchFamily="49" charset="-122"/>
            </a:endParaRPr>
          </a:p>
          <a:p>
            <a:pPr lvl="1" algn="just" eaLnBrk="1" hangingPunct="1">
              <a:lnSpc>
                <a:spcPct val="90000"/>
              </a:lnSpc>
            </a:pPr>
            <a:r>
              <a:rPr lang="zh-CN" altLang="en-US" noProof="1"/>
              <a:t>指令制导</a:t>
            </a:r>
            <a:endParaRPr lang="en-US" altLang="zh-CN"/>
          </a:p>
          <a:p>
            <a:pPr lvl="1" algn="just" eaLnBrk="1" hangingPunct="1">
              <a:lnSpc>
                <a:spcPct val="90000"/>
              </a:lnSpc>
            </a:pPr>
            <a:r>
              <a:rPr lang="zh-CN" altLang="en-US" noProof="1"/>
              <a:t>波束制导</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dirty="0"/>
              <a:t>有线电指令制导</a:t>
            </a:r>
            <a:endParaRPr lang="zh-CN" altLang="en-US" dirty="0"/>
          </a:p>
        </p:txBody>
      </p:sp>
      <p:sp>
        <p:nvSpPr>
          <p:cNvPr id="24579" name="Rectangle 3"/>
          <p:cNvSpPr>
            <a:spLocks noGrp="1" noChangeArrowheads="1"/>
          </p:cNvSpPr>
          <p:nvPr>
            <p:ph idx="1"/>
          </p:nvPr>
        </p:nvSpPr>
        <p:spPr>
          <a:xfrm>
            <a:off x="179388" y="1484313"/>
            <a:ext cx="8713787" cy="3249832"/>
          </a:xfrm>
        </p:spPr>
        <p:txBody>
          <a:bodyPr>
            <a:normAutofit fontScale="92500" lnSpcReduction="10000"/>
          </a:bodyPr>
          <a:lstStyle/>
          <a:p>
            <a:pPr eaLnBrk="1" hangingPunct="1"/>
            <a:r>
              <a:rPr lang="zh-CN" altLang="en-US" dirty="0"/>
              <a:t>目视瞄准、手控跟踪、有线传输指令制导</a:t>
            </a:r>
            <a:endParaRPr lang="zh-CN" altLang="en-US" dirty="0"/>
          </a:p>
          <a:p>
            <a:pPr lvl="1" eaLnBrk="1" hangingPunct="1">
              <a:lnSpc>
                <a:spcPct val="110000"/>
              </a:lnSpc>
            </a:pPr>
            <a:r>
              <a:rPr lang="zh-CN" altLang="en-US" dirty="0">
                <a:solidFill>
                  <a:srgbClr val="FF3300"/>
                </a:solidFill>
                <a:latin typeface="楷体" panose="02010609060101010101" pitchFamily="49" charset="-122"/>
                <a:ea typeface="楷体" panose="02010609060101010101" pitchFamily="49" charset="-122"/>
              </a:rPr>
              <a:t>特点：</a:t>
            </a:r>
            <a:r>
              <a:rPr lang="zh-CN" altLang="en-US" dirty="0"/>
              <a:t>三点法，设备简单、不易干扰，训练射手困难，受地形限制大，导弹飞行速度较低，射击的死区较大</a:t>
            </a:r>
            <a:endParaRPr lang="zh-CN" altLang="en-US" dirty="0"/>
          </a:p>
          <a:p>
            <a:pPr eaLnBrk="1" hangingPunct="1"/>
            <a:r>
              <a:rPr lang="zh-CN" altLang="en-US" dirty="0"/>
              <a:t>目视瞄准、红外半自动跟踪、有线传输指令制导</a:t>
            </a:r>
            <a:endParaRPr lang="zh-CN" altLang="en-US" dirty="0"/>
          </a:p>
          <a:p>
            <a:pPr lvl="1" eaLnBrk="1" hangingPunct="1"/>
            <a:r>
              <a:rPr lang="zh-CN" altLang="en-US" dirty="0">
                <a:solidFill>
                  <a:srgbClr val="FF3300"/>
                </a:solidFill>
                <a:latin typeface="楷体" panose="02010609060101010101" pitchFamily="49" charset="-122"/>
                <a:ea typeface="楷体" panose="02010609060101010101" pitchFamily="49" charset="-122"/>
              </a:rPr>
              <a:t>特点：</a:t>
            </a:r>
            <a:r>
              <a:rPr lang="zh-CN" altLang="en-US" dirty="0"/>
              <a:t>操作简便，攻击的死区较小，命中率较高</a:t>
            </a:r>
            <a:r>
              <a:rPr lang="zh-CN" altLang="en-US"/>
              <a:t>，受遥控导线长度的限制</a:t>
            </a:r>
            <a:r>
              <a:rPr lang="zh-CN" altLang="en-US" sz="2600"/>
              <a:t>（攻击距离较近）</a:t>
            </a:r>
            <a:endParaRPr lang="zh-CN" altLang="en-US" sz="2600" dirty="0"/>
          </a:p>
          <a:p>
            <a:pPr lvl="1" eaLnBrk="1" hangingPunct="1"/>
            <a:r>
              <a:rPr lang="zh-CN" altLang="en-US" dirty="0">
                <a:solidFill>
                  <a:srgbClr val="FF3300"/>
                </a:solidFill>
                <a:latin typeface="楷体" panose="02010609060101010101" pitchFamily="49" charset="-122"/>
                <a:ea typeface="楷体" panose="02010609060101010101" pitchFamily="49" charset="-122"/>
              </a:rPr>
              <a:t>应用：</a:t>
            </a:r>
            <a:r>
              <a:rPr lang="zh-CN" altLang="en-US" dirty="0">
                <a:latin typeface="微软雅黑" panose="020B0503020204020204" pitchFamily="34" charset="-122"/>
              </a:rPr>
              <a:t>“</a:t>
            </a:r>
            <a:r>
              <a:rPr lang="zh-CN" altLang="en-US" dirty="0"/>
              <a:t>陶</a:t>
            </a:r>
            <a:r>
              <a:rPr lang="zh-CN" altLang="en-US" dirty="0">
                <a:latin typeface="微软雅黑" panose="020B0503020204020204" pitchFamily="34" charset="-122"/>
              </a:rPr>
              <a:t>”</a:t>
            </a:r>
            <a:r>
              <a:rPr lang="zh-CN" altLang="en-US" dirty="0"/>
              <a:t>式、</a:t>
            </a:r>
            <a:r>
              <a:rPr lang="zh-CN" altLang="en-US" dirty="0">
                <a:latin typeface="微软雅黑" panose="020B0503020204020204" pitchFamily="34" charset="-122"/>
              </a:rPr>
              <a:t>“</a:t>
            </a:r>
            <a:r>
              <a:rPr lang="zh-CN" altLang="en-US" dirty="0"/>
              <a:t>米兰</a:t>
            </a:r>
            <a:r>
              <a:rPr lang="zh-CN" altLang="en-US" dirty="0">
                <a:latin typeface="微软雅黑" panose="020B0503020204020204" pitchFamily="34" charset="-122"/>
              </a:rPr>
              <a:t>”</a:t>
            </a:r>
            <a:r>
              <a:rPr lang="zh-CN" altLang="en-US" dirty="0"/>
              <a:t>、</a:t>
            </a:r>
            <a:r>
              <a:rPr lang="zh-CN" altLang="en-US" dirty="0">
                <a:latin typeface="微软雅黑" panose="020B0503020204020204" pitchFamily="34" charset="-122"/>
              </a:rPr>
              <a:t>“</a:t>
            </a:r>
            <a:r>
              <a:rPr lang="zh-CN" altLang="en-US" dirty="0"/>
              <a:t>霍特</a:t>
            </a:r>
            <a:r>
              <a:rPr lang="zh-CN" altLang="en-US" dirty="0">
                <a:latin typeface="微软雅黑" panose="020B0503020204020204" pitchFamily="34" charset="-122"/>
              </a:rPr>
              <a:t>”</a:t>
            </a:r>
            <a:r>
              <a:rPr lang="zh-CN" altLang="en-US" dirty="0"/>
              <a:t>等反坦克导弹</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504" y="4599130"/>
            <a:ext cx="8910991" cy="214417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dirty="0"/>
              <a:t>无线电指令制导</a:t>
            </a:r>
            <a:endParaRPr lang="zh-CN" altLang="en-US" dirty="0"/>
          </a:p>
        </p:txBody>
      </p:sp>
      <p:pic>
        <p:nvPicPr>
          <p:cNvPr id="4" name="Picture 4" descr="无线电遥控指令制导示意图"/>
          <p:cNvPicPr>
            <a:picLocks noChangeAspect="1" noChangeArrowheads="1"/>
          </p:cNvPicPr>
          <p:nvPr/>
        </p:nvPicPr>
        <p:blipFill>
          <a:blip r:embed="rId1" cstate="print"/>
          <a:stretch>
            <a:fillRect/>
          </a:stretch>
        </p:blipFill>
        <p:spPr bwMode="auto">
          <a:xfrm>
            <a:off x="2861809" y="3641742"/>
            <a:ext cx="5998749" cy="3123202"/>
          </a:xfrm>
          <a:prstGeom prst="rect">
            <a:avLst/>
          </a:prstGeom>
          <a:noFill/>
          <a:ln w="9525">
            <a:noFill/>
            <a:miter lim="800000"/>
            <a:headEnd/>
            <a:tailEnd/>
          </a:ln>
          <a:effectLst/>
        </p:spPr>
      </p:pic>
      <p:sp>
        <p:nvSpPr>
          <p:cNvPr id="27651" name="Rectangle 3"/>
          <p:cNvSpPr>
            <a:spLocks noGrp="1" noChangeArrowheads="1"/>
          </p:cNvSpPr>
          <p:nvPr>
            <p:ph idx="1"/>
          </p:nvPr>
        </p:nvSpPr>
        <p:spPr>
          <a:xfrm>
            <a:off x="179389" y="1484313"/>
            <a:ext cx="8578076" cy="2619762"/>
          </a:xfrm>
        </p:spPr>
        <p:txBody>
          <a:bodyPr>
            <a:normAutofit fontScale="70000" lnSpcReduction="20000"/>
          </a:bodyPr>
          <a:lstStyle/>
          <a:p>
            <a:pPr eaLnBrk="1" hangingPunct="1"/>
            <a:r>
              <a:rPr lang="zh-CN" altLang="en-US" sz="3600" dirty="0">
                <a:ea typeface="楷体_GB2312" pitchFamily="49" charset="-122"/>
              </a:rPr>
              <a:t>无线电雷达设备制导</a:t>
            </a:r>
            <a:endParaRPr lang="zh-CN" altLang="en-US" sz="3600" dirty="0">
              <a:ea typeface="楷体_GB2312" pitchFamily="49" charset="-122"/>
            </a:endParaRPr>
          </a:p>
          <a:p>
            <a:pPr lvl="1" eaLnBrk="1" hangingPunct="1"/>
            <a:r>
              <a:rPr lang="zh-CN" altLang="en-US" sz="3300" dirty="0">
                <a:solidFill>
                  <a:srgbClr val="000066"/>
                </a:solidFill>
                <a:ea typeface="楷体_GB2312" pitchFamily="49" charset="-122"/>
              </a:rPr>
              <a:t>特点：</a:t>
            </a:r>
            <a:r>
              <a:rPr lang="zh-CN" altLang="en-US" sz="2900" dirty="0"/>
              <a:t>作用距离远，制导精度高，易受干扰</a:t>
            </a:r>
            <a:endParaRPr lang="en-US" altLang="zh-CN" sz="2900" dirty="0"/>
          </a:p>
          <a:p>
            <a:pPr lvl="1" eaLnBrk="1" hangingPunct="1"/>
            <a:r>
              <a:rPr lang="zh-CN" altLang="en-US" sz="2900" dirty="0"/>
              <a:t>可用于某些复合制导中的初段</a:t>
            </a:r>
            <a:r>
              <a:rPr lang="en-US" altLang="zh-CN" sz="2900" dirty="0"/>
              <a:t>/</a:t>
            </a:r>
            <a:r>
              <a:rPr lang="zh-CN" altLang="en-US" sz="2900" dirty="0"/>
              <a:t>中段</a:t>
            </a:r>
            <a:endParaRPr lang="zh-CN" altLang="en-US" sz="2900" dirty="0"/>
          </a:p>
          <a:p>
            <a:pPr lvl="1" eaLnBrk="1" hangingPunct="1"/>
            <a:r>
              <a:rPr lang="zh-CN" altLang="en-US" sz="3300" dirty="0">
                <a:solidFill>
                  <a:srgbClr val="000066"/>
                </a:solidFill>
                <a:ea typeface="楷体_GB2312" pitchFamily="49" charset="-122"/>
              </a:rPr>
              <a:t>应用：</a:t>
            </a:r>
            <a:r>
              <a:rPr lang="en-US" altLang="zh-CN" sz="2900" dirty="0"/>
              <a:t>SAM-2、</a:t>
            </a:r>
            <a:r>
              <a:rPr lang="zh-CN" altLang="en-US" sz="2900" dirty="0"/>
              <a:t>美国的</a:t>
            </a:r>
            <a:r>
              <a:rPr lang="zh-CN" altLang="en-US" sz="2900" dirty="0">
                <a:latin typeface="微软雅黑" panose="020B0503020204020204" pitchFamily="34" charset="-122"/>
              </a:rPr>
              <a:t>“</a:t>
            </a:r>
            <a:r>
              <a:rPr lang="zh-CN" altLang="en-US" sz="2900" dirty="0"/>
              <a:t>奈基</a:t>
            </a:r>
            <a:r>
              <a:rPr lang="zh-CN" altLang="en-US" sz="2900" dirty="0">
                <a:latin typeface="微软雅黑" panose="020B0503020204020204" pitchFamily="34" charset="-122"/>
              </a:rPr>
              <a:t>”</a:t>
            </a:r>
            <a:r>
              <a:rPr lang="zh-CN" altLang="en-US" sz="2900" dirty="0"/>
              <a:t>、英国的</a:t>
            </a:r>
            <a:r>
              <a:rPr lang="zh-CN" altLang="en-US" sz="2900" dirty="0">
                <a:latin typeface="微软雅黑" panose="020B0503020204020204" pitchFamily="34" charset="-122"/>
              </a:rPr>
              <a:t>“</a:t>
            </a:r>
            <a:r>
              <a:rPr lang="zh-CN" altLang="en-US" sz="2900" dirty="0"/>
              <a:t>长剑</a:t>
            </a:r>
            <a:r>
              <a:rPr lang="zh-CN" altLang="en-US" sz="2900" dirty="0">
                <a:latin typeface="微软雅黑" panose="020B0503020204020204" pitchFamily="34" charset="-122"/>
              </a:rPr>
              <a:t>”</a:t>
            </a:r>
            <a:r>
              <a:rPr lang="zh-CN" altLang="en-US" sz="2900" dirty="0"/>
              <a:t>等防空导弹</a:t>
            </a:r>
            <a:endParaRPr lang="zh-CN" altLang="en-US" sz="3300" dirty="0">
              <a:solidFill>
                <a:schemeClr val="tx2"/>
              </a:solidFill>
              <a:ea typeface="楷体_GB2312" pitchFamily="49" charset="-122"/>
            </a:endParaRPr>
          </a:p>
          <a:p>
            <a:pPr eaLnBrk="1" hangingPunct="1"/>
            <a:r>
              <a:rPr lang="zh-CN" altLang="en-US" sz="3600" dirty="0">
                <a:ea typeface="楷体_GB2312" pitchFamily="49" charset="-122"/>
              </a:rPr>
              <a:t>电视指令制导</a:t>
            </a:r>
            <a:endParaRPr lang="zh-CN" altLang="en-US" sz="3600" dirty="0">
              <a:ea typeface="楷体_GB2312" pitchFamily="49" charset="-122"/>
            </a:endParaRPr>
          </a:p>
          <a:p>
            <a:pPr lvl="1" eaLnBrk="1" hangingPunct="1"/>
            <a:r>
              <a:rPr lang="zh-CN" altLang="en-US" sz="3300" dirty="0">
                <a:solidFill>
                  <a:srgbClr val="000066"/>
                </a:solidFill>
                <a:ea typeface="楷体_GB2312" pitchFamily="49" charset="-122"/>
              </a:rPr>
              <a:t>特点：</a:t>
            </a:r>
            <a:r>
              <a:rPr lang="zh-CN" altLang="en-US" sz="2900" dirty="0"/>
              <a:t>观察直观，易受天气影响，抗干扰性差，作用距离不大</a:t>
            </a:r>
            <a:endParaRPr lang="zh-CN" altLang="en-US" sz="2900" dirty="0"/>
          </a:p>
          <a:p>
            <a:pPr lvl="1" eaLnBrk="1" hangingPunct="1"/>
            <a:r>
              <a:rPr lang="zh-CN" altLang="en-US" sz="3300" dirty="0">
                <a:solidFill>
                  <a:srgbClr val="000066"/>
                </a:solidFill>
                <a:ea typeface="楷体_GB2312" pitchFamily="49" charset="-122"/>
              </a:rPr>
              <a:t>应用：</a:t>
            </a:r>
            <a:r>
              <a:rPr lang="zh-CN" altLang="en-US" sz="2900" dirty="0"/>
              <a:t>美国“秃鹰”空地导弹</a:t>
            </a:r>
            <a:endParaRPr lang="zh-CN" altLang="en-US" sz="29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z="4800" dirty="0"/>
              <a:t>波束制导</a:t>
            </a:r>
            <a:r>
              <a:rPr lang="zh-CN" altLang="en-US" sz="3600" dirty="0"/>
              <a:t>（驾束制导）</a:t>
            </a:r>
            <a:endParaRPr lang="zh-CN" altLang="en-US" sz="3600" dirty="0"/>
          </a:p>
        </p:txBody>
      </p:sp>
      <p:sp>
        <p:nvSpPr>
          <p:cNvPr id="29699" name="Rectangle 3"/>
          <p:cNvSpPr>
            <a:spLocks noGrp="1" noChangeArrowheads="1"/>
          </p:cNvSpPr>
          <p:nvPr>
            <p:ph idx="1"/>
          </p:nvPr>
        </p:nvSpPr>
        <p:spPr/>
        <p:txBody>
          <a:bodyPr>
            <a:normAutofit lnSpcReduction="10000"/>
          </a:bodyPr>
          <a:lstStyle/>
          <a:p>
            <a:pPr algn="just" eaLnBrk="1" hangingPunct="1"/>
            <a:r>
              <a:rPr lang="zh-CN" altLang="en-US" noProof="1"/>
              <a:t>导引信号由弹上测定偏离波束轴偏移量的装置和产生所需控制信号的装置形成</a:t>
            </a:r>
            <a:endParaRPr lang="zh-CN" altLang="en-US" noProof="1"/>
          </a:p>
          <a:p>
            <a:pPr algn="just" eaLnBrk="1" hangingPunct="1"/>
            <a:r>
              <a:rPr lang="zh-CN" altLang="en-US" noProof="1"/>
              <a:t>分类：</a:t>
            </a:r>
            <a:endParaRPr lang="en-US" altLang="zh-CN" dirty="0"/>
          </a:p>
          <a:p>
            <a:pPr lvl="1" algn="just" eaLnBrk="1" hangingPunct="1"/>
            <a:r>
              <a:rPr lang="zh-CN" altLang="en-US" noProof="1">
                <a:solidFill>
                  <a:schemeClr val="tx2"/>
                </a:solidFill>
              </a:rPr>
              <a:t>雷达波束制导</a:t>
            </a:r>
            <a:endParaRPr lang="en-US" altLang="zh-CN" dirty="0">
              <a:solidFill>
                <a:schemeClr val="tx2"/>
              </a:solidFill>
            </a:endParaRPr>
          </a:p>
          <a:p>
            <a:pPr lvl="2" eaLnBrk="1" hangingPunct="1"/>
            <a:r>
              <a:rPr lang="zh-CN" altLang="en-US" noProof="1"/>
              <a:t>利用制导站雷达天线的</a:t>
            </a:r>
            <a:br>
              <a:rPr lang="en-US" altLang="zh-CN" noProof="1"/>
            </a:br>
            <a:r>
              <a:rPr lang="zh-CN" altLang="en-US" noProof="1"/>
              <a:t>定向辐射，在空间形成</a:t>
            </a:r>
            <a:br>
              <a:rPr lang="en-US" altLang="zh-CN" noProof="1"/>
            </a:br>
            <a:r>
              <a:rPr lang="zh-CN" altLang="en-US" noProof="1"/>
              <a:t>一个狭窄的锥形旋转波</a:t>
            </a:r>
            <a:br>
              <a:rPr lang="en-US" altLang="zh-CN" noProof="1"/>
            </a:br>
            <a:r>
              <a:rPr lang="zh-CN" altLang="en-US" noProof="1"/>
              <a:t>束。目前很少采用。</a:t>
            </a:r>
            <a:endParaRPr lang="en-US" altLang="zh-CN" dirty="0"/>
          </a:p>
          <a:p>
            <a:pPr lvl="1" algn="just" eaLnBrk="1" hangingPunct="1"/>
            <a:r>
              <a:rPr lang="zh-CN" altLang="en-US" noProof="1">
                <a:solidFill>
                  <a:schemeClr val="tx2"/>
                </a:solidFill>
              </a:rPr>
              <a:t>激光波束制导</a:t>
            </a:r>
            <a:endParaRPr lang="en-US" altLang="zh-CN" dirty="0">
              <a:solidFill>
                <a:schemeClr val="tx2"/>
              </a:solidFill>
            </a:endParaRPr>
          </a:p>
          <a:p>
            <a:pPr lvl="2" algn="just" eaLnBrk="1" hangingPunct="1"/>
            <a:r>
              <a:rPr lang="zh-CN" altLang="en-US" dirty="0"/>
              <a:t>制导设备简单，工作可靠，对方难以干扰，适合反坦克导弹使用</a:t>
            </a:r>
            <a:endParaRPr lang="zh-CN" altLang="en-US" dirty="0"/>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59867" y="2843935"/>
            <a:ext cx="4359275" cy="196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dirty="0"/>
              <a:t>自动寻的制导系统</a:t>
            </a:r>
            <a:endParaRPr lang="zh-CN" altLang="en-US" dirty="0"/>
          </a:p>
        </p:txBody>
      </p:sp>
      <p:sp>
        <p:nvSpPr>
          <p:cNvPr id="32771" name="Rectangle 3"/>
          <p:cNvSpPr>
            <a:spLocks noGrp="1" noChangeArrowheads="1"/>
          </p:cNvSpPr>
          <p:nvPr>
            <p:ph idx="1"/>
          </p:nvPr>
        </p:nvSpPr>
        <p:spPr/>
        <p:txBody>
          <a:bodyPr/>
          <a:lstStyle/>
          <a:p>
            <a:pPr algn="just" eaLnBrk="1" hangingPunct="1"/>
            <a:r>
              <a:rPr lang="zh-CN" altLang="en-US" noProof="1"/>
              <a:t>通常是利用导弹上的接收装置接受目标所辐射或反射的某种能量而实现的。</a:t>
            </a:r>
            <a:r>
              <a:rPr lang="zh-CN"/>
              <a:t>几乎可用于各种制导武器，多作为末级制导</a:t>
            </a:r>
            <a:endParaRPr lang="zh-CN" altLang="en-US"/>
          </a:p>
          <a:p>
            <a:pPr lvl="1" algn="just" eaLnBrk="1" hangingPunct="1"/>
            <a:r>
              <a:rPr lang="zh-CN" altLang="en-US" noProof="1"/>
              <a:t>红外线辐射</a:t>
            </a:r>
            <a:endParaRPr lang="en-US" altLang="zh-CN"/>
          </a:p>
          <a:p>
            <a:pPr lvl="1" algn="just" eaLnBrk="1" hangingPunct="1"/>
            <a:r>
              <a:rPr lang="zh-CN" altLang="en-US" noProof="1"/>
              <a:t>无线电波</a:t>
            </a:r>
            <a:endParaRPr lang="en-US" altLang="zh-CN"/>
          </a:p>
          <a:p>
            <a:pPr lvl="1" algn="just" eaLnBrk="1" hangingPunct="1"/>
            <a:r>
              <a:rPr lang="zh-CN" altLang="en-US" noProof="1"/>
              <a:t>光辐射</a:t>
            </a:r>
            <a:endParaRPr lang="en-US" altLang="zh-CN"/>
          </a:p>
          <a:p>
            <a:pPr lvl="1" algn="just" eaLnBrk="1" hangingPunct="1"/>
            <a:r>
              <a:rPr lang="zh-CN" altLang="en-US" noProof="1"/>
              <a:t>声波</a:t>
            </a:r>
            <a:endParaRPr lang="zh-CN" altLang="en-US" noProof="1"/>
          </a:p>
          <a:p>
            <a:pPr algn="just" eaLnBrk="1" hangingPunct="1">
              <a:spcBef>
                <a:spcPct val="30000"/>
              </a:spcBef>
            </a:pPr>
            <a:r>
              <a:rPr lang="zh-CN" altLang="en-US" noProof="1"/>
              <a:t>多用于空空、地空、反舰、反坦克导弹上。</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a:latin typeface="Tahoma" panose="020B0604030504040204" pitchFamily="34" charset="0"/>
                <a:ea typeface="微软雅黑" panose="020B0503020204020204" pitchFamily="34" charset="-122"/>
              </a:rPr>
              <a:t>不定选题（</a:t>
            </a:r>
            <a:r>
              <a:rPr lang="en-US" altLang="zh-CN">
                <a:latin typeface="Tahoma" panose="020B0604030504040204" pitchFamily="34" charset="0"/>
                <a:ea typeface="微软雅黑" panose="020B0503020204020204" pitchFamily="34" charset="-122"/>
              </a:rPr>
              <a:t>1</a:t>
            </a:r>
            <a:r>
              <a:rPr lang="zh-CN" altLang="en-US">
                <a:latin typeface="Tahoma" panose="020B0604030504040204" pitchFamily="34" charset="0"/>
                <a:ea typeface="微软雅黑" panose="020B0503020204020204" pitchFamily="34" charset="-122"/>
              </a:rPr>
              <a:t>）</a:t>
            </a:r>
            <a:endParaRPr lang="zh-CN" altLang="en-US">
              <a:latin typeface="Tahoma" panose="020B0604030504040204" pitchFamily="34" charset="0"/>
              <a:ea typeface="微软雅黑" panose="020B0503020204020204" pitchFamily="34" charset="-122"/>
            </a:endParaRPr>
          </a:p>
        </p:txBody>
      </p:sp>
      <p:sp>
        <p:nvSpPr>
          <p:cNvPr id="64515" name="Rectangle 3"/>
          <p:cNvSpPr>
            <a:spLocks noGrp="1" noChangeArrowheads="1"/>
          </p:cNvSpPr>
          <p:nvPr>
            <p:ph type="body" idx="1"/>
          </p:nvPr>
        </p:nvSpPr>
        <p:spPr>
          <a:xfrm>
            <a:off x="228600" y="1828800"/>
            <a:ext cx="8686800" cy="4800600"/>
          </a:xfrm>
        </p:spPr>
        <p:txBody>
          <a:bodyPr/>
          <a:lstStyle/>
          <a:p>
            <a:pPr marL="571500" indent="-571500" eaLnBrk="1" hangingPunct="1">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决定我国实行防御性的国防政策的因素有？</a:t>
            </a:r>
            <a:endParaRPr lang="zh-CN" altLang="en-US" sz="2600" dirty="0">
              <a:latin typeface="Tahoma" panose="020B0604030504040204" pitchFamily="34" charset="0"/>
              <a:ea typeface="微软雅黑" panose="020B0503020204020204" pitchFamily="34" charset="-122"/>
            </a:endParaRPr>
          </a:p>
          <a:p>
            <a:pPr marL="990600" lvl="1" indent="-533400" eaLnBrk="1" hangingPunct="1">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我国的社会制度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我国的政治环境</a:t>
            </a:r>
            <a:endParaRPr lang="zh-CN" altLang="en-US" sz="2400" dirty="0">
              <a:solidFill>
                <a:schemeClr val="hlink"/>
              </a:solidFill>
              <a:latin typeface="Tahoma" panose="020B0604030504040204" pitchFamily="34" charset="0"/>
              <a:ea typeface="微软雅黑" panose="020B0503020204020204" pitchFamily="34" charset="-122"/>
            </a:endParaRPr>
          </a:p>
          <a:p>
            <a:pPr marL="990600" lvl="1" indent="-533400" eaLnBrk="1" hangingPunct="1">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我国的对外政策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我国的历史文化传统</a:t>
            </a:r>
            <a:endParaRPr lang="zh-CN" altLang="en-US" sz="2400" dirty="0">
              <a:solidFill>
                <a:schemeClr val="hlink"/>
              </a:solidFill>
              <a:latin typeface="Tahoma" panose="020B0604030504040204" pitchFamily="34" charset="0"/>
              <a:ea typeface="微软雅黑" panose="020B0503020204020204" pitchFamily="34" charset="-122"/>
            </a:endParaRPr>
          </a:p>
          <a:p>
            <a:pPr marL="571500" indent="-571500" eaLnBrk="1" hangingPunct="1">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不属于汉朝的军事著作有：</a:t>
            </a:r>
            <a:endParaRPr lang="zh-CN" altLang="en-US" sz="2600" dirty="0">
              <a:latin typeface="Tahoma" panose="020B0604030504040204" pitchFamily="34" charset="0"/>
              <a:ea typeface="微软雅黑" panose="020B0503020204020204" pitchFamily="34" charset="-122"/>
            </a:endParaRPr>
          </a:p>
          <a:p>
            <a:pPr marL="990600" lvl="1" indent="-533400" eaLnBrk="1" hangingPunct="1">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zh-CN" sz="2400" dirty="0">
                <a:solidFill>
                  <a:schemeClr val="hlink"/>
                </a:solidFill>
                <a:latin typeface="Tahoma" panose="020B0604030504040204" pitchFamily="34" charset="0"/>
                <a:ea typeface="微软雅黑" panose="020B0503020204020204" pitchFamily="34" charset="-122"/>
              </a:rPr>
              <a:t>《三略》</a:t>
            </a:r>
            <a:r>
              <a:rPr lang="en-US" altLang="zh-CN" sz="2400" dirty="0">
                <a:solidFill>
                  <a:schemeClr val="hlink"/>
                </a:solidFill>
                <a:latin typeface="Tahoma" panose="020B0604030504040204" pitchFamily="34" charset="0"/>
                <a:ea typeface="微软雅黑" panose="020B0503020204020204" pitchFamily="34" charset="-122"/>
              </a:rPr>
              <a:t>		b. </a:t>
            </a:r>
            <a:r>
              <a:rPr lang="zh-CN" altLang="zh-CN" sz="2400" dirty="0">
                <a:solidFill>
                  <a:schemeClr val="hlink"/>
                </a:solidFill>
                <a:latin typeface="Tahoma" panose="020B0604030504040204" pitchFamily="34" charset="0"/>
                <a:ea typeface="微软雅黑" panose="020B0503020204020204" pitchFamily="34" charset="-122"/>
              </a:rPr>
              <a:t>《淮南子》</a:t>
            </a:r>
            <a:endParaRPr lang="en-US" altLang="zh-CN" sz="2400" dirty="0">
              <a:solidFill>
                <a:schemeClr val="hlink"/>
              </a:solidFill>
              <a:latin typeface="Tahoma" panose="020B0604030504040204" pitchFamily="34" charset="0"/>
              <a:ea typeface="微软雅黑" panose="020B0503020204020204" pitchFamily="34" charset="-122"/>
            </a:endParaRPr>
          </a:p>
          <a:p>
            <a:pPr marL="990600" lvl="1" indent="-533400" eaLnBrk="1" hangingPunct="1">
              <a:buNone/>
            </a:pPr>
            <a:r>
              <a:rPr lang="en-US" altLang="zh-CN" sz="2400" dirty="0">
                <a:solidFill>
                  <a:schemeClr val="hlink"/>
                </a:solidFill>
                <a:latin typeface="Tahoma" panose="020B0604030504040204" pitchFamily="34" charset="0"/>
                <a:ea typeface="微软雅黑" panose="020B0503020204020204" pitchFamily="34" charset="-122"/>
              </a:rPr>
              <a:t>c. </a:t>
            </a:r>
            <a:r>
              <a:rPr lang="zh-CN" altLang="zh-CN" sz="2400" dirty="0">
                <a:solidFill>
                  <a:schemeClr val="hlink"/>
                </a:solidFill>
                <a:latin typeface="Tahoma" panose="020B0604030504040204" pitchFamily="34" charset="0"/>
                <a:ea typeface="微软雅黑" panose="020B0503020204020204" pitchFamily="34" charset="-122"/>
              </a:rPr>
              <a:t>《太白阴经》</a:t>
            </a:r>
            <a:r>
              <a:rPr lang="en-US" altLang="zh-CN" sz="2400" dirty="0">
                <a:solidFill>
                  <a:schemeClr val="hlink"/>
                </a:solidFill>
                <a:latin typeface="Tahoma" panose="020B0604030504040204" pitchFamily="34" charset="0"/>
                <a:ea typeface="微软雅黑" panose="020B0503020204020204" pitchFamily="34" charset="-122"/>
              </a:rPr>
              <a:t>		d. </a:t>
            </a:r>
            <a:r>
              <a:rPr lang="zh-CN" altLang="zh-CN" sz="2400" dirty="0">
                <a:solidFill>
                  <a:schemeClr val="hlink"/>
                </a:solidFill>
                <a:latin typeface="Tahoma" panose="020B0604030504040204" pitchFamily="34" charset="0"/>
                <a:ea typeface="微软雅黑" panose="020B0503020204020204" pitchFamily="34" charset="-122"/>
              </a:rPr>
              <a:t>《李卫公问对》</a:t>
            </a:r>
            <a:endParaRPr lang="zh-CN" altLang="en-US" sz="2400" dirty="0">
              <a:solidFill>
                <a:schemeClr val="hlink"/>
              </a:solidFill>
              <a:latin typeface="Tahoma" panose="020B0604030504040204" pitchFamily="34" charset="0"/>
              <a:ea typeface="微软雅黑" panose="020B0503020204020204" pitchFamily="34" charset="-122"/>
            </a:endParaRPr>
          </a:p>
          <a:p>
            <a:pPr marL="571500" indent="-571500" eaLnBrk="1" hangingPunct="1">
              <a:buFont typeface="Wingdings" panose="05000000000000000000" pitchFamily="2" charset="2"/>
              <a:buAutoNum type="arabicPeriod"/>
            </a:pPr>
            <a:r>
              <a:rPr lang="zh-CN" altLang="en-US" sz="2600" dirty="0">
                <a:latin typeface="Tahoma" panose="020B0604030504040204" pitchFamily="34" charset="0"/>
                <a:ea typeface="微软雅黑" panose="020B0503020204020204" pitchFamily="34" charset="-122"/>
              </a:rPr>
              <a:t>帮助</a:t>
            </a:r>
            <a:r>
              <a:rPr lang="en-US" altLang="zh-CN" sz="2600" dirty="0">
                <a:latin typeface="Tahoma" panose="020B0604030504040204" pitchFamily="34" charset="0"/>
                <a:ea typeface="微软雅黑" panose="020B0503020204020204" pitchFamily="34" charset="-122"/>
              </a:rPr>
              <a:t>《</a:t>
            </a:r>
            <a:r>
              <a:rPr lang="zh-CN" altLang="en-US" sz="2600" dirty="0">
                <a:latin typeface="Tahoma" panose="020B0604030504040204" pitchFamily="34" charset="0"/>
                <a:ea typeface="微软雅黑" panose="020B0503020204020204" pitchFamily="34" charset="-122"/>
              </a:rPr>
              <a:t>孙子兵法</a:t>
            </a:r>
            <a:r>
              <a:rPr lang="en-US" altLang="zh-CN" sz="2600" dirty="0">
                <a:latin typeface="Tahoma" panose="020B0604030504040204" pitchFamily="34" charset="0"/>
                <a:ea typeface="微软雅黑" panose="020B0503020204020204" pitchFamily="34" charset="-122"/>
              </a:rPr>
              <a:t>》</a:t>
            </a:r>
            <a:r>
              <a:rPr lang="zh-CN" altLang="en-US" sz="2600" dirty="0">
                <a:latin typeface="Tahoma" panose="020B0604030504040204" pitchFamily="34" charset="0"/>
                <a:ea typeface="微软雅黑" panose="020B0503020204020204" pitchFamily="34" charset="-122"/>
              </a:rPr>
              <a:t>在国外传播的人有：</a:t>
            </a:r>
            <a:endParaRPr lang="zh-CN" altLang="en-US" sz="2600" dirty="0">
              <a:latin typeface="Tahoma" panose="020B0604030504040204" pitchFamily="34" charset="0"/>
              <a:ea typeface="微软雅黑" panose="020B0503020204020204" pitchFamily="34" charset="-122"/>
            </a:endParaRPr>
          </a:p>
          <a:p>
            <a:pPr marL="990600" lvl="1" indent="-533400" eaLnBrk="1" hangingPunct="1">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吉备真备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约瑟夫</a:t>
            </a:r>
            <a:r>
              <a:rPr lang="en-US" altLang="zh-CN" sz="2400" dirty="0">
                <a:solidFill>
                  <a:schemeClr val="hlink"/>
                </a:solidFill>
                <a:latin typeface="Tahoma" panose="020B0604030504040204" pitchFamily="34" charset="0"/>
                <a:ea typeface="微软雅黑" panose="020B0503020204020204" pitchFamily="34" charset="-122"/>
              </a:rPr>
              <a:t>·</a:t>
            </a:r>
            <a:r>
              <a:rPr lang="zh-CN" altLang="en-US" sz="2400" dirty="0">
                <a:solidFill>
                  <a:schemeClr val="hlink"/>
                </a:solidFill>
                <a:latin typeface="Tahoma" panose="020B0604030504040204" pitchFamily="34" charset="0"/>
                <a:ea typeface="微软雅黑" panose="020B0503020204020204" pitchFamily="34" charset="-122"/>
              </a:rPr>
              <a:t>阿米欧</a:t>
            </a:r>
            <a:endParaRPr lang="zh-CN" altLang="en-US" sz="2400" dirty="0">
              <a:solidFill>
                <a:schemeClr val="hlink"/>
              </a:solidFill>
              <a:latin typeface="Tahoma" panose="020B0604030504040204" pitchFamily="34" charset="0"/>
              <a:ea typeface="微软雅黑" panose="020B0503020204020204" pitchFamily="34" charset="-122"/>
            </a:endParaRPr>
          </a:p>
          <a:p>
            <a:pPr marL="990600" lvl="1" indent="-533400" eaLnBrk="1" hangingPunct="1">
              <a:buFont typeface="Wingdings" panose="05000000000000000000" pitchFamily="2" charset="2"/>
              <a:buNone/>
            </a:pP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卡尔思罗普		</a:t>
            </a:r>
            <a:r>
              <a:rPr lang="en-US" altLang="zh-CN" sz="2400" dirty="0">
                <a:solidFill>
                  <a:schemeClr val="hlink"/>
                </a:solidFill>
                <a:latin typeface="Tahoma" panose="020B0604030504040204" pitchFamily="34" charset="0"/>
                <a:ea typeface="微软雅黑" panose="020B0503020204020204" pitchFamily="34" charset="-122"/>
              </a:rPr>
              <a:t>d.</a:t>
            </a:r>
            <a:r>
              <a:rPr lang="zh-CN" altLang="en-US" sz="2400" dirty="0">
                <a:solidFill>
                  <a:schemeClr val="hlink"/>
                </a:solidFill>
                <a:latin typeface="Tahoma" panose="020B0604030504040204" pitchFamily="34" charset="0"/>
                <a:ea typeface="微软雅黑" panose="020B0503020204020204" pitchFamily="34" charset="-122"/>
              </a:rPr>
              <a:t>布鲁诺</a:t>
            </a:r>
            <a:r>
              <a:rPr lang="en-US" altLang="zh-CN" sz="2400" dirty="0">
                <a:solidFill>
                  <a:schemeClr val="hlink"/>
                </a:solidFill>
                <a:latin typeface="Tahoma" panose="020B0604030504040204" pitchFamily="34" charset="0"/>
                <a:ea typeface="微软雅黑" panose="020B0503020204020204" pitchFamily="34" charset="-122"/>
              </a:rPr>
              <a:t>·</a:t>
            </a:r>
            <a:r>
              <a:rPr lang="zh-CN" altLang="en-US" sz="2400" dirty="0">
                <a:solidFill>
                  <a:schemeClr val="hlink"/>
                </a:solidFill>
                <a:latin typeface="Tahoma" panose="020B0604030504040204" pitchFamily="34" charset="0"/>
                <a:ea typeface="微软雅黑" panose="020B0503020204020204" pitchFamily="34" charset="-122"/>
              </a:rPr>
              <a:t>纳瓦拉</a:t>
            </a:r>
            <a:endParaRPr lang="zh-CN" altLang="en-US" sz="2400" dirty="0">
              <a:solidFill>
                <a:schemeClr val="hlink"/>
              </a:solidFill>
              <a:latin typeface="Tahoma" panose="020B060403050404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 calcmode="lin" valueType="num">
                                      <p:cBhvr additive="base">
                                        <p:cTn id="7" dur="500" fill="hold"/>
                                        <p:tgtEl>
                                          <p:spTgt spid="645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15">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4515">
                                            <p:txEl>
                                              <p:pRg st="0" end="0"/>
                                            </p:txEl>
                                          </p:spTgt>
                                        </p:tgtEl>
                                        <p:attrNameLst>
                                          <p:attrName>ppt_c</p:attrName>
                                        </p:attrNameLst>
                                      </p:cBhvr>
                                      <p:to>
                                        <a:schemeClr val="folHlink"/>
                                      </p:to>
                                    </p:animClr>
                                  </p:subTnLst>
                                </p:cTn>
                              </p:par>
                              <p:par>
                                <p:cTn id="9" presetID="2" presetClass="entr" presetSubtype="4" fill="hold" grpId="0" nodeType="with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anim calcmode="lin" valueType="num">
                                      <p:cBhvr additive="base">
                                        <p:cTn id="11" dur="500" fill="hold"/>
                                        <p:tgtEl>
                                          <p:spTgt spid="645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4515">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4515">
                                            <p:txEl>
                                              <p:pRg st="1" end="1"/>
                                            </p:txEl>
                                          </p:spTgt>
                                        </p:tgtEl>
                                        <p:attrNameLst>
                                          <p:attrName>ppt_c</p:attrName>
                                        </p:attrNameLst>
                                      </p:cBhvr>
                                      <p:to>
                                        <a:schemeClr val="folHlink"/>
                                      </p:to>
                                    </p:animClr>
                                  </p:subTnLst>
                                </p:cTn>
                              </p:par>
                              <p:par>
                                <p:cTn id="13" presetID="2" presetClass="entr" presetSubtype="4" fill="hold" grpId="0" nodeType="with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anim calcmode="lin" valueType="num">
                                      <p:cBhvr additive="base">
                                        <p:cTn id="15" dur="500" fill="hold"/>
                                        <p:tgtEl>
                                          <p:spTgt spid="645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4515">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4515">
                                            <p:txEl>
                                              <p:pRg st="2" end="2"/>
                                            </p:txEl>
                                          </p:spTgt>
                                        </p:tgtEl>
                                        <p:attrNameLst>
                                          <p:attrName>ppt_c</p:attrName>
                                        </p:attrNameLst>
                                      </p:cBhvr>
                                      <p:to>
                                        <a:schemeClr val="folHlink"/>
                                      </p:to>
                                    </p:animClr>
                                  </p:sub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4515">
                                            <p:txEl>
                                              <p:pRg st="3" end="3"/>
                                            </p:txEl>
                                          </p:spTgt>
                                        </p:tgtEl>
                                        <p:attrNameLst>
                                          <p:attrName>style.visibility</p:attrName>
                                        </p:attrNameLst>
                                      </p:cBhvr>
                                      <p:to>
                                        <p:strVal val="visible"/>
                                      </p:to>
                                    </p:set>
                                    <p:anim calcmode="lin" valueType="num">
                                      <p:cBhvr additive="base">
                                        <p:cTn id="21" dur="500" fill="hold"/>
                                        <p:tgtEl>
                                          <p:spTgt spid="645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4515">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4515">
                                            <p:txEl>
                                              <p:pRg st="3" end="3"/>
                                            </p:txEl>
                                          </p:spTgt>
                                        </p:tgtEl>
                                        <p:attrNameLst>
                                          <p:attrName>ppt_c</p:attrName>
                                        </p:attrNameLst>
                                      </p:cBhvr>
                                      <p:to>
                                        <a:schemeClr val="folHlink"/>
                                      </p:to>
                                    </p:animClr>
                                  </p:subTnLst>
                                </p:cTn>
                              </p:par>
                              <p:par>
                                <p:cTn id="23" presetID="2" presetClass="entr" presetSubtype="4" fill="hold" grpId="0" nodeType="withEffect">
                                  <p:stCondLst>
                                    <p:cond delay="0"/>
                                  </p:stCondLst>
                                  <p:childTnLst>
                                    <p:set>
                                      <p:cBhvr>
                                        <p:cTn id="24" dur="1" fill="hold">
                                          <p:stCondLst>
                                            <p:cond delay="0"/>
                                          </p:stCondLst>
                                        </p:cTn>
                                        <p:tgtEl>
                                          <p:spTgt spid="64515">
                                            <p:txEl>
                                              <p:pRg st="4" end="4"/>
                                            </p:txEl>
                                          </p:spTgt>
                                        </p:tgtEl>
                                        <p:attrNameLst>
                                          <p:attrName>style.visibility</p:attrName>
                                        </p:attrNameLst>
                                      </p:cBhvr>
                                      <p:to>
                                        <p:strVal val="visible"/>
                                      </p:to>
                                    </p:set>
                                    <p:anim calcmode="lin" valueType="num">
                                      <p:cBhvr additive="base">
                                        <p:cTn id="25" dur="500" fill="hold"/>
                                        <p:tgtEl>
                                          <p:spTgt spid="645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515">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4515">
                                            <p:txEl>
                                              <p:pRg st="4" end="4"/>
                                            </p:txEl>
                                          </p:spTgt>
                                        </p:tgtEl>
                                        <p:attrNameLst>
                                          <p:attrName>ppt_c</p:attrName>
                                        </p:attrNameLst>
                                      </p:cBhvr>
                                      <p:to>
                                        <a:schemeClr val="folHlink"/>
                                      </p:to>
                                    </p:animClr>
                                  </p:subTnLst>
                                </p:cTn>
                              </p:par>
                              <p:par>
                                <p:cTn id="27" presetID="2" presetClass="entr" presetSubtype="4" fill="hold" grpId="0" nodeType="withEffect">
                                  <p:stCondLst>
                                    <p:cond delay="0"/>
                                  </p:stCondLst>
                                  <p:childTnLst>
                                    <p:set>
                                      <p:cBhvr>
                                        <p:cTn id="28" dur="1" fill="hold">
                                          <p:stCondLst>
                                            <p:cond delay="0"/>
                                          </p:stCondLst>
                                        </p:cTn>
                                        <p:tgtEl>
                                          <p:spTgt spid="64515">
                                            <p:txEl>
                                              <p:pRg st="5" end="5"/>
                                            </p:txEl>
                                          </p:spTgt>
                                        </p:tgtEl>
                                        <p:attrNameLst>
                                          <p:attrName>style.visibility</p:attrName>
                                        </p:attrNameLst>
                                      </p:cBhvr>
                                      <p:to>
                                        <p:strVal val="visible"/>
                                      </p:to>
                                    </p:set>
                                    <p:anim calcmode="lin" valueType="num">
                                      <p:cBhvr additive="base">
                                        <p:cTn id="29" dur="500" fill="hold"/>
                                        <p:tgtEl>
                                          <p:spTgt spid="645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4515">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4515">
                                            <p:txEl>
                                              <p:pRg st="5" end="5"/>
                                            </p:txEl>
                                          </p:spTgt>
                                        </p:tgtEl>
                                        <p:attrNameLst>
                                          <p:attrName>ppt_c</p:attrName>
                                        </p:attrNameLst>
                                      </p:cBhvr>
                                      <p:to>
                                        <a:schemeClr val="folHlink"/>
                                      </p:to>
                                    </p:animClr>
                                  </p:sub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4515">
                                            <p:txEl>
                                              <p:pRg st="6" end="6"/>
                                            </p:txEl>
                                          </p:spTgt>
                                        </p:tgtEl>
                                        <p:attrNameLst>
                                          <p:attrName>style.visibility</p:attrName>
                                        </p:attrNameLst>
                                      </p:cBhvr>
                                      <p:to>
                                        <p:strVal val="visible"/>
                                      </p:to>
                                    </p:set>
                                    <p:anim calcmode="lin" valueType="num">
                                      <p:cBhvr additive="base">
                                        <p:cTn id="35" dur="500" fill="hold"/>
                                        <p:tgtEl>
                                          <p:spTgt spid="6451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4515">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4515">
                                            <p:txEl>
                                              <p:pRg st="6" end="6"/>
                                            </p:txEl>
                                          </p:spTgt>
                                        </p:tgtEl>
                                        <p:attrNameLst>
                                          <p:attrName>ppt_c</p:attrName>
                                        </p:attrNameLst>
                                      </p:cBhvr>
                                      <p:to>
                                        <a:schemeClr val="folHlink"/>
                                      </p:to>
                                    </p:animClr>
                                  </p:subTnLst>
                                </p:cTn>
                              </p:par>
                              <p:par>
                                <p:cTn id="37" presetID="2" presetClass="entr" presetSubtype="4" fill="hold" grpId="0" nodeType="withEffect">
                                  <p:stCondLst>
                                    <p:cond delay="0"/>
                                  </p:stCondLst>
                                  <p:childTnLst>
                                    <p:set>
                                      <p:cBhvr>
                                        <p:cTn id="38" dur="1" fill="hold">
                                          <p:stCondLst>
                                            <p:cond delay="0"/>
                                          </p:stCondLst>
                                        </p:cTn>
                                        <p:tgtEl>
                                          <p:spTgt spid="64515">
                                            <p:txEl>
                                              <p:pRg st="7" end="7"/>
                                            </p:txEl>
                                          </p:spTgt>
                                        </p:tgtEl>
                                        <p:attrNameLst>
                                          <p:attrName>style.visibility</p:attrName>
                                        </p:attrNameLst>
                                      </p:cBhvr>
                                      <p:to>
                                        <p:strVal val="visible"/>
                                      </p:to>
                                    </p:set>
                                    <p:anim calcmode="lin" valueType="num">
                                      <p:cBhvr additive="base">
                                        <p:cTn id="39" dur="500" fill="hold"/>
                                        <p:tgtEl>
                                          <p:spTgt spid="6451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4515">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4515">
                                            <p:txEl>
                                              <p:pRg st="7" end="7"/>
                                            </p:txEl>
                                          </p:spTgt>
                                        </p:tgtEl>
                                        <p:attrNameLst>
                                          <p:attrName>ppt_c</p:attrName>
                                        </p:attrNameLst>
                                      </p:cBhvr>
                                      <p:to>
                                        <a:schemeClr val="folHlink"/>
                                      </p:to>
                                    </p:animClr>
                                  </p:subTnLst>
                                </p:cTn>
                              </p:par>
                              <p:par>
                                <p:cTn id="41" presetID="2" presetClass="entr" presetSubtype="4" fill="hold" grpId="0" nodeType="withEffect">
                                  <p:stCondLst>
                                    <p:cond delay="0"/>
                                  </p:stCondLst>
                                  <p:childTnLst>
                                    <p:set>
                                      <p:cBhvr>
                                        <p:cTn id="42" dur="1" fill="hold">
                                          <p:stCondLst>
                                            <p:cond delay="0"/>
                                          </p:stCondLst>
                                        </p:cTn>
                                        <p:tgtEl>
                                          <p:spTgt spid="64515">
                                            <p:txEl>
                                              <p:pRg st="8" end="8"/>
                                            </p:txEl>
                                          </p:spTgt>
                                        </p:tgtEl>
                                        <p:attrNameLst>
                                          <p:attrName>style.visibility</p:attrName>
                                        </p:attrNameLst>
                                      </p:cBhvr>
                                      <p:to>
                                        <p:strVal val="visible"/>
                                      </p:to>
                                    </p:set>
                                    <p:anim calcmode="lin" valueType="num">
                                      <p:cBhvr additive="base">
                                        <p:cTn id="43" dur="500" fill="hold"/>
                                        <p:tgtEl>
                                          <p:spTgt spid="6451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4515">
                                            <p:txEl>
                                              <p:pRg st="8" end="8"/>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64515">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PT头(航母2)"/>
          <p:cNvPicPr>
            <a:picLocks noChangeAspect="1" noChangeArrowheads="1"/>
          </p:cNvPicPr>
          <p:nvPr/>
        </p:nvPicPr>
        <p:blipFill>
          <a:blip r:embed="rId1" cstate="print"/>
          <a:srcRect/>
          <a:stretch>
            <a:fillRect/>
          </a:stretch>
        </p:blipFill>
        <p:spPr bwMode="auto">
          <a:xfrm>
            <a:off x="0" y="1588"/>
            <a:ext cx="9144000" cy="1374775"/>
          </a:xfrm>
          <a:prstGeom prst="rect">
            <a:avLst/>
          </a:prstGeom>
          <a:noFill/>
        </p:spPr>
      </p:pic>
      <p:pic>
        <p:nvPicPr>
          <p:cNvPr id="33794" name="Picture 7" descr="zdxd"/>
          <p:cNvPicPr>
            <a:picLocks noChangeAspect="1" noChangeArrowheads="1"/>
          </p:cNvPicPr>
          <p:nvPr/>
        </p:nvPicPr>
        <p:blipFill>
          <a:blip r:embed="rId2" cstate="print"/>
          <a:srcRect/>
          <a:stretch>
            <a:fillRect/>
          </a:stretch>
        </p:blipFill>
        <p:spPr bwMode="auto">
          <a:xfrm>
            <a:off x="6354763" y="1376363"/>
            <a:ext cx="2430462" cy="1719262"/>
          </a:xfrm>
          <a:prstGeom prst="rect">
            <a:avLst/>
          </a:prstGeom>
          <a:noFill/>
          <a:ln w="9525">
            <a:noFill/>
            <a:miter lim="800000"/>
            <a:headEnd/>
            <a:tailEnd/>
          </a:ln>
        </p:spPr>
      </p:pic>
      <p:pic>
        <p:nvPicPr>
          <p:cNvPr id="33795" name="Picture 8" descr="bzdxd"/>
          <p:cNvPicPr>
            <a:picLocks noChangeAspect="1" noChangeArrowheads="1"/>
          </p:cNvPicPr>
          <p:nvPr/>
        </p:nvPicPr>
        <p:blipFill>
          <a:blip r:embed="rId3" cstate="print"/>
          <a:srcRect/>
          <a:stretch>
            <a:fillRect/>
          </a:stretch>
        </p:blipFill>
        <p:spPr bwMode="auto">
          <a:xfrm>
            <a:off x="6327775" y="3176588"/>
            <a:ext cx="2457450" cy="1738312"/>
          </a:xfrm>
          <a:prstGeom prst="rect">
            <a:avLst/>
          </a:prstGeom>
          <a:noFill/>
          <a:ln w="9525">
            <a:noFill/>
            <a:miter lim="800000"/>
            <a:headEnd/>
            <a:tailEnd/>
          </a:ln>
        </p:spPr>
      </p:pic>
      <p:pic>
        <p:nvPicPr>
          <p:cNvPr id="33796" name="Picture 9" descr="bdxd"/>
          <p:cNvPicPr>
            <a:picLocks noChangeAspect="1" noChangeArrowheads="1"/>
          </p:cNvPicPr>
          <p:nvPr/>
        </p:nvPicPr>
        <p:blipFill>
          <a:blip r:embed="rId4" cstate="print"/>
          <a:srcRect/>
          <a:stretch>
            <a:fillRect/>
          </a:stretch>
        </p:blipFill>
        <p:spPr bwMode="auto">
          <a:xfrm>
            <a:off x="6327775" y="4976813"/>
            <a:ext cx="2457450" cy="1738312"/>
          </a:xfrm>
          <a:prstGeom prst="rect">
            <a:avLst/>
          </a:prstGeom>
          <a:noFill/>
          <a:ln w="9525">
            <a:noFill/>
            <a:miter lim="800000"/>
            <a:headEnd/>
            <a:tailEnd/>
          </a:ln>
        </p:spPr>
      </p:pic>
      <p:sp>
        <p:nvSpPr>
          <p:cNvPr id="33797" name="Rectangle 2"/>
          <p:cNvSpPr>
            <a:spLocks noGrp="1" noChangeArrowheads="1"/>
          </p:cNvSpPr>
          <p:nvPr>
            <p:ph type="title"/>
          </p:nvPr>
        </p:nvSpPr>
        <p:spPr/>
        <p:txBody>
          <a:bodyPr/>
          <a:lstStyle/>
          <a:p>
            <a:pPr eaLnBrk="1" hangingPunct="1"/>
            <a:r>
              <a:rPr lang="zh-CN" altLang="en-US" dirty="0"/>
              <a:t>自动寻的制导系统分类</a:t>
            </a:r>
            <a:endParaRPr lang="zh-CN" altLang="en-US" dirty="0"/>
          </a:p>
        </p:txBody>
      </p:sp>
      <p:sp>
        <p:nvSpPr>
          <p:cNvPr id="33798" name="Rectangle 3"/>
          <p:cNvSpPr>
            <a:spLocks noGrp="1" noChangeArrowheads="1"/>
          </p:cNvSpPr>
          <p:nvPr>
            <p:ph type="body" sz="half" idx="1"/>
          </p:nvPr>
        </p:nvSpPr>
        <p:spPr>
          <a:xfrm>
            <a:off x="250825" y="1403350"/>
            <a:ext cx="6256338" cy="5221005"/>
          </a:xfrm>
        </p:spPr>
        <p:txBody>
          <a:bodyPr>
            <a:normAutofit/>
          </a:bodyPr>
          <a:lstStyle/>
          <a:p>
            <a:pPr eaLnBrk="1" hangingPunct="1">
              <a:lnSpc>
                <a:spcPct val="90000"/>
              </a:lnSpc>
            </a:pPr>
            <a:r>
              <a:rPr lang="zh-CN" altLang="en-US" noProof="1"/>
              <a:t>根据能量来源</a:t>
            </a:r>
            <a:r>
              <a:rPr lang="en-US" altLang="zh-CN" dirty="0"/>
              <a:t>：</a:t>
            </a:r>
            <a:endParaRPr lang="en-US" altLang="zh-CN" dirty="0"/>
          </a:p>
          <a:p>
            <a:pPr lvl="1" eaLnBrk="1" hangingPunct="1">
              <a:lnSpc>
                <a:spcPct val="90000"/>
              </a:lnSpc>
            </a:pPr>
            <a:r>
              <a:rPr lang="zh-CN" altLang="en-US" noProof="1"/>
              <a:t>主动式（导弹主动向目标发射能量（电波、激光等））</a:t>
            </a:r>
            <a:endParaRPr lang="zh-CN" altLang="en-US" dirty="0"/>
          </a:p>
          <a:p>
            <a:pPr lvl="2" eaLnBrk="1" hangingPunct="1">
              <a:lnSpc>
                <a:spcPct val="90000"/>
              </a:lnSpc>
            </a:pPr>
            <a:r>
              <a:rPr lang="zh-CN" altLang="en-US" dirty="0">
                <a:solidFill>
                  <a:srgbClr val="006666"/>
                </a:solidFill>
              </a:rPr>
              <a:t>发射后，</a:t>
            </a:r>
            <a:r>
              <a:rPr lang="zh-CN" dirty="0">
                <a:solidFill>
                  <a:srgbClr val="006666"/>
                </a:solidFill>
              </a:rPr>
              <a:t>仅与目标点有关</a:t>
            </a:r>
            <a:endParaRPr lang="en-US" altLang="zh-CN" dirty="0">
              <a:solidFill>
                <a:srgbClr val="006666"/>
              </a:solidFill>
            </a:endParaRPr>
          </a:p>
          <a:p>
            <a:pPr lvl="1" eaLnBrk="1" hangingPunct="1">
              <a:lnSpc>
                <a:spcPct val="90000"/>
              </a:lnSpc>
            </a:pPr>
            <a:r>
              <a:rPr lang="zh-CN" altLang="en-US" noProof="1"/>
              <a:t>半主动式（能量发自设在地面、军舰或飞机上的制导站）</a:t>
            </a:r>
            <a:endParaRPr lang="zh-CN" altLang="en-US" dirty="0"/>
          </a:p>
          <a:p>
            <a:pPr lvl="2" eaLnBrk="1" hangingPunct="1">
              <a:lnSpc>
                <a:spcPct val="90000"/>
              </a:lnSpc>
            </a:pPr>
            <a:r>
              <a:rPr lang="zh-CN" altLang="en-US" dirty="0">
                <a:solidFill>
                  <a:srgbClr val="006666"/>
                </a:solidFill>
              </a:rPr>
              <a:t>发射后，</a:t>
            </a:r>
            <a:r>
              <a:rPr lang="zh-CN" dirty="0">
                <a:solidFill>
                  <a:srgbClr val="006666"/>
                </a:solidFill>
              </a:rPr>
              <a:t>与制导站及目标点均有关</a:t>
            </a:r>
            <a:endParaRPr lang="en-US" altLang="zh-CN" dirty="0">
              <a:solidFill>
                <a:srgbClr val="006666"/>
              </a:solidFill>
            </a:endParaRPr>
          </a:p>
          <a:p>
            <a:pPr lvl="1" eaLnBrk="1" hangingPunct="1">
              <a:lnSpc>
                <a:spcPct val="90000"/>
              </a:lnSpc>
            </a:pPr>
            <a:r>
              <a:rPr lang="zh-CN" altLang="en-US" noProof="1"/>
              <a:t>被动式（能量发自目标）</a:t>
            </a:r>
            <a:endParaRPr lang="en-US" altLang="zh-CN" dirty="0"/>
          </a:p>
          <a:p>
            <a:pPr lvl="2" eaLnBrk="1" hangingPunct="1">
              <a:lnSpc>
                <a:spcPct val="90000"/>
              </a:lnSpc>
            </a:pPr>
            <a:r>
              <a:rPr lang="zh-CN" altLang="en-US" dirty="0">
                <a:solidFill>
                  <a:srgbClr val="006666"/>
                </a:solidFill>
              </a:rPr>
              <a:t>发射后，仅与目标点有关</a:t>
            </a:r>
            <a:endParaRPr lang="en-US" altLang="zh-CN" dirty="0">
              <a:solidFill>
                <a:srgbClr val="006666"/>
              </a:solidFill>
            </a:endParaRPr>
          </a:p>
          <a:p>
            <a:pPr lvl="3">
              <a:lnSpc>
                <a:spcPct val="90000"/>
              </a:lnSpc>
            </a:pPr>
            <a:endParaRPr lang="en-US" altLang="zh-CN" dirty="0">
              <a:solidFill>
                <a:srgbClr val="006666"/>
              </a:solidFill>
            </a:endParaRPr>
          </a:p>
          <a:p>
            <a:pPr lvl="1">
              <a:lnSpc>
                <a:spcPct val="90000"/>
              </a:lnSpc>
            </a:pPr>
            <a:r>
              <a:rPr lang="zh-CN" altLang="en-US" dirty="0">
                <a:solidFill>
                  <a:srgbClr val="000066"/>
                </a:solidFill>
              </a:rPr>
              <a:t>能做到“发射后不用管”：</a:t>
            </a:r>
            <a:endParaRPr lang="en-US" altLang="zh-CN" dirty="0">
              <a:solidFill>
                <a:srgbClr val="000066"/>
              </a:solidFill>
            </a:endParaRPr>
          </a:p>
          <a:p>
            <a:pPr lvl="2">
              <a:lnSpc>
                <a:spcPct val="90000"/>
              </a:lnSpc>
            </a:pPr>
            <a:r>
              <a:rPr lang="zh-CN" altLang="en-US" dirty="0">
                <a:solidFill>
                  <a:srgbClr val="000066"/>
                </a:solidFill>
              </a:rPr>
              <a:t>主动式</a:t>
            </a:r>
            <a:r>
              <a:rPr lang="en-US" altLang="zh-CN" dirty="0">
                <a:solidFill>
                  <a:srgbClr val="000066"/>
                </a:solidFill>
              </a:rPr>
              <a:t>&amp;</a:t>
            </a:r>
            <a:r>
              <a:rPr lang="zh-CN" altLang="en-US" dirty="0">
                <a:solidFill>
                  <a:srgbClr val="000066"/>
                </a:solidFill>
              </a:rPr>
              <a:t>被动式</a:t>
            </a:r>
            <a:endParaRPr lang="en-US" altLang="zh-CN" dirty="0">
              <a:solidFill>
                <a:srgbClr val="00006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a:t>自动寻的制导系统分类</a:t>
            </a:r>
            <a:endParaRPr lang="zh-CN" altLang="en-US" dirty="0"/>
          </a:p>
        </p:txBody>
      </p:sp>
      <p:sp>
        <p:nvSpPr>
          <p:cNvPr id="34819" name="Rectangle 3"/>
          <p:cNvSpPr>
            <a:spLocks noGrp="1" noChangeArrowheads="1"/>
          </p:cNvSpPr>
          <p:nvPr>
            <p:ph idx="1"/>
          </p:nvPr>
        </p:nvSpPr>
        <p:spPr/>
        <p:txBody>
          <a:bodyPr/>
          <a:lstStyle/>
          <a:p>
            <a:pPr eaLnBrk="1" hangingPunct="1"/>
            <a:r>
              <a:rPr lang="zh-CN" altLang="en-US" dirty="0"/>
              <a:t>根据能量类型</a:t>
            </a:r>
            <a:endParaRPr lang="en-US" altLang="zh-CN" dirty="0"/>
          </a:p>
          <a:p>
            <a:pPr lvl="1" eaLnBrk="1" hangingPunct="1"/>
            <a:r>
              <a:rPr lang="zh-CN" altLang="en-US" dirty="0"/>
              <a:t>雷达自动寻的</a:t>
            </a:r>
            <a:endParaRPr lang="zh-CN" altLang="en-US" dirty="0"/>
          </a:p>
          <a:p>
            <a:pPr lvl="1" eaLnBrk="1" hangingPunct="1"/>
            <a:r>
              <a:rPr lang="zh-CN" altLang="en-US" dirty="0"/>
              <a:t>毫米波自动寻的</a:t>
            </a:r>
            <a:endParaRPr lang="zh-CN" altLang="en-US" dirty="0"/>
          </a:p>
          <a:p>
            <a:pPr lvl="1" eaLnBrk="1" hangingPunct="1"/>
            <a:r>
              <a:rPr lang="zh-CN" altLang="en-US" dirty="0"/>
              <a:t>红外线自动寻的</a:t>
            </a:r>
            <a:endParaRPr lang="zh-CN" altLang="en-US" dirty="0"/>
          </a:p>
          <a:p>
            <a:pPr lvl="1" eaLnBrk="1" hangingPunct="1"/>
            <a:r>
              <a:rPr lang="zh-CN" altLang="en-US" dirty="0"/>
              <a:t>激光自动寻的</a:t>
            </a:r>
            <a:endParaRPr lang="zh-CN" altLang="en-US" dirty="0"/>
          </a:p>
          <a:p>
            <a:pPr lvl="1" eaLnBrk="1" hangingPunct="1"/>
            <a:r>
              <a:rPr lang="zh-CN" altLang="en-US" dirty="0"/>
              <a:t>声音自动寻的</a:t>
            </a:r>
            <a:endParaRPr lang="en-US" altLang="zh-CN" dirty="0"/>
          </a:p>
          <a:p>
            <a:pPr lvl="1" eaLnBrk="1" hangingPunct="1"/>
            <a:endParaRPr lang="en-US" altLang="zh-CN" dirty="0"/>
          </a:p>
          <a:p>
            <a:r>
              <a:rPr lang="zh-CN" altLang="en-US" dirty="0"/>
              <a:t>相关制导方式的特点主要由其能量的特性决定</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dirty="0"/>
              <a:t>雷达自动寻的制导系统</a:t>
            </a:r>
            <a:endParaRPr lang="zh-CN" altLang="en-US" dirty="0"/>
          </a:p>
        </p:txBody>
      </p:sp>
      <p:sp>
        <p:nvSpPr>
          <p:cNvPr id="35843" name="Rectangle 3"/>
          <p:cNvSpPr>
            <a:spLocks noGrp="1" noChangeArrowheads="1"/>
          </p:cNvSpPr>
          <p:nvPr>
            <p:ph idx="1"/>
          </p:nvPr>
        </p:nvSpPr>
        <p:spPr>
          <a:xfrm>
            <a:off x="179388" y="1484313"/>
            <a:ext cx="8713787" cy="5230052"/>
          </a:xfrm>
        </p:spPr>
        <p:txBody>
          <a:bodyPr>
            <a:normAutofit/>
          </a:bodyPr>
          <a:lstStyle/>
          <a:p>
            <a:pPr eaLnBrk="1" hangingPunct="1">
              <a:lnSpc>
                <a:spcPct val="90000"/>
              </a:lnSpc>
            </a:pPr>
            <a:r>
              <a:rPr lang="zh-CN" altLang="en-US" sz="2800" dirty="0"/>
              <a:t>主动式、半主动式、被动式均有。在导弹头部安装雷达导引头</a:t>
            </a:r>
            <a:endParaRPr lang="zh-CN" altLang="en-US" sz="2800" dirty="0"/>
          </a:p>
          <a:p>
            <a:pPr algn="just" eaLnBrk="1" hangingPunct="1">
              <a:lnSpc>
                <a:spcPct val="90000"/>
              </a:lnSpc>
              <a:spcBef>
                <a:spcPct val="30000"/>
              </a:spcBef>
            </a:pPr>
            <a:r>
              <a:rPr lang="zh-CN" altLang="en-US" sz="2800" noProof="1">
                <a:solidFill>
                  <a:srgbClr val="FF3300"/>
                </a:solidFill>
              </a:rPr>
              <a:t>优点：</a:t>
            </a:r>
            <a:endParaRPr lang="zh-CN" altLang="en-US" sz="2800" noProof="1"/>
          </a:p>
          <a:p>
            <a:pPr lvl="1" algn="just" eaLnBrk="1" hangingPunct="1">
              <a:lnSpc>
                <a:spcPct val="90000"/>
              </a:lnSpc>
            </a:pPr>
            <a:r>
              <a:rPr lang="zh-CN" altLang="en-US" sz="2400" noProof="1"/>
              <a:t>全天候</a:t>
            </a:r>
            <a:endParaRPr lang="zh-CN" altLang="en-US" sz="2400" noProof="1"/>
          </a:p>
          <a:p>
            <a:pPr lvl="1" algn="just" eaLnBrk="1" hangingPunct="1">
              <a:lnSpc>
                <a:spcPct val="90000"/>
              </a:lnSpc>
            </a:pPr>
            <a:r>
              <a:rPr lang="zh-CN" altLang="en-US" sz="2400" noProof="1"/>
              <a:t>可实现全向攻击</a:t>
            </a:r>
            <a:r>
              <a:rPr lang="en-US" altLang="zh-CN" sz="2400" dirty="0"/>
              <a:t>，</a:t>
            </a:r>
            <a:r>
              <a:rPr lang="zh-CN" altLang="en-US" sz="2400" dirty="0"/>
              <a:t>制导精度较高</a:t>
            </a:r>
            <a:endParaRPr lang="zh-CN" altLang="en-US" sz="2400" dirty="0"/>
          </a:p>
          <a:p>
            <a:pPr lvl="1" algn="just">
              <a:lnSpc>
                <a:spcPct val="90000"/>
              </a:lnSpc>
            </a:pPr>
            <a:r>
              <a:rPr lang="zh-CN" altLang="en-US" sz="2400" noProof="1"/>
              <a:t>制导距离较远</a:t>
            </a:r>
            <a:r>
              <a:rPr lang="zh-CN" altLang="en-US" sz="2000" noProof="1"/>
              <a:t>（在自动寻的制导系统这一类中最远）</a:t>
            </a:r>
            <a:endParaRPr lang="zh-CN" altLang="en-US" sz="2000" noProof="1"/>
          </a:p>
          <a:p>
            <a:pPr algn="just" eaLnBrk="1" hangingPunct="1">
              <a:lnSpc>
                <a:spcPct val="90000"/>
              </a:lnSpc>
              <a:spcBef>
                <a:spcPct val="30000"/>
              </a:spcBef>
            </a:pPr>
            <a:r>
              <a:rPr lang="zh-CN" altLang="en-US" sz="2800" noProof="1">
                <a:solidFill>
                  <a:srgbClr val="FF3300"/>
                </a:solidFill>
              </a:rPr>
              <a:t>缺点：</a:t>
            </a:r>
            <a:endParaRPr lang="zh-CN" altLang="en-US" sz="2800" noProof="1">
              <a:solidFill>
                <a:srgbClr val="FF3300"/>
              </a:solidFill>
            </a:endParaRPr>
          </a:p>
          <a:p>
            <a:pPr lvl="1" eaLnBrk="1" hangingPunct="1">
              <a:lnSpc>
                <a:spcPct val="90000"/>
              </a:lnSpc>
            </a:pPr>
            <a:r>
              <a:rPr lang="zh-CN" altLang="en-US" sz="2400" noProof="1"/>
              <a:t>易受电子干扰</a:t>
            </a:r>
            <a:endParaRPr lang="zh-CN" altLang="en-US" sz="2400" noProof="1"/>
          </a:p>
          <a:p>
            <a:pPr lvl="1" eaLnBrk="1" hangingPunct="1">
              <a:lnSpc>
                <a:spcPct val="90000"/>
              </a:lnSpc>
            </a:pPr>
            <a:r>
              <a:rPr lang="zh-CN" altLang="en-US" sz="2400" noProof="1"/>
              <a:t>构造复杂，重量、尺寸大，成本高</a:t>
            </a:r>
            <a:endParaRPr lang="zh-CN" altLang="en-US" sz="2400" dirty="0"/>
          </a:p>
          <a:p>
            <a:pPr algn="just" eaLnBrk="1" hangingPunct="1">
              <a:lnSpc>
                <a:spcPct val="90000"/>
              </a:lnSpc>
              <a:spcBef>
                <a:spcPct val="30000"/>
              </a:spcBef>
            </a:pPr>
            <a:r>
              <a:rPr lang="zh-CN" altLang="zh-CN" sz="2800" dirty="0">
                <a:solidFill>
                  <a:srgbClr val="FF3300"/>
                </a:solidFill>
              </a:rPr>
              <a:t>应用：</a:t>
            </a:r>
            <a:endParaRPr lang="zh-CN" altLang="zh-CN" sz="2800" dirty="0">
              <a:solidFill>
                <a:srgbClr val="FF3300"/>
              </a:solidFill>
            </a:endParaRPr>
          </a:p>
          <a:p>
            <a:pPr lvl="1" algn="just" eaLnBrk="1" hangingPunct="1">
              <a:lnSpc>
                <a:spcPct val="90000"/>
              </a:lnSpc>
              <a:spcBef>
                <a:spcPct val="30000"/>
              </a:spcBef>
            </a:pPr>
            <a:r>
              <a:rPr lang="zh-CN" altLang="en-US" sz="2000" dirty="0"/>
              <a:t>美</a:t>
            </a:r>
            <a:r>
              <a:rPr lang="zh-CN" altLang="en-US" sz="2000" dirty="0">
                <a:latin typeface="微软雅黑" panose="020B0503020204020204" pitchFamily="34" charset="-122"/>
              </a:rPr>
              <a:t>“</a:t>
            </a:r>
            <a:r>
              <a:rPr lang="zh-CN" altLang="en-US" sz="2000" dirty="0"/>
              <a:t>不死鸟</a:t>
            </a:r>
            <a:r>
              <a:rPr lang="zh-CN" altLang="en-US" sz="2000" dirty="0">
                <a:latin typeface="微软雅黑" panose="020B0503020204020204" pitchFamily="34" charset="-122"/>
              </a:rPr>
              <a:t>”</a:t>
            </a:r>
            <a:r>
              <a:rPr lang="zh-CN" altLang="en-US" sz="2000" dirty="0"/>
              <a:t>等空空导弹，美</a:t>
            </a:r>
            <a:r>
              <a:rPr lang="zh-CN" altLang="en-US" sz="2000" dirty="0">
                <a:latin typeface="微软雅黑" panose="020B0503020204020204" pitchFamily="34" charset="-122"/>
              </a:rPr>
              <a:t>“</a:t>
            </a:r>
            <a:r>
              <a:rPr lang="zh-CN" altLang="en-US" sz="2000" dirty="0"/>
              <a:t>霍克</a:t>
            </a:r>
            <a:r>
              <a:rPr lang="zh-CN" altLang="en-US" sz="2000" dirty="0">
                <a:latin typeface="微软雅黑" panose="020B0503020204020204" pitchFamily="34" charset="-122"/>
              </a:rPr>
              <a:t>”</a:t>
            </a:r>
            <a:r>
              <a:rPr lang="zh-CN" altLang="en-US" sz="2000" dirty="0"/>
              <a:t>、俄</a:t>
            </a:r>
            <a:r>
              <a:rPr lang="en-US" altLang="zh-CN" sz="2000" dirty="0"/>
              <a:t>SAM-6</a:t>
            </a:r>
            <a:r>
              <a:rPr lang="zh-CN" altLang="en-US" sz="2000" dirty="0"/>
              <a:t>等防空导弹</a:t>
            </a:r>
            <a:endParaRPr lang="zh-CN" alt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dirty="0"/>
              <a:t>红外线自动寻的制导系统</a:t>
            </a:r>
            <a:endParaRPr lang="zh-CN" altLang="en-US" dirty="0"/>
          </a:p>
        </p:txBody>
      </p:sp>
      <p:sp>
        <p:nvSpPr>
          <p:cNvPr id="36867" name="Rectangle 3"/>
          <p:cNvSpPr>
            <a:spLocks noGrp="1" noChangeArrowheads="1"/>
          </p:cNvSpPr>
          <p:nvPr>
            <p:ph idx="1"/>
          </p:nvPr>
        </p:nvSpPr>
        <p:spPr>
          <a:xfrm>
            <a:off x="179388" y="1484313"/>
            <a:ext cx="8713787" cy="5049837"/>
          </a:xfrm>
        </p:spPr>
        <p:txBody>
          <a:bodyPr>
            <a:normAutofit lnSpcReduction="10000"/>
          </a:bodyPr>
          <a:lstStyle/>
          <a:p>
            <a:pPr algn="just" eaLnBrk="1" hangingPunct="1"/>
            <a:r>
              <a:rPr lang="zh-CN" altLang="en-US" sz="3000" noProof="1"/>
              <a:t>被动式。</a:t>
            </a:r>
            <a:endParaRPr lang="zh-CN" altLang="en-US" sz="3000" noProof="1"/>
          </a:p>
          <a:p>
            <a:pPr algn="just" eaLnBrk="1" hangingPunct="1"/>
            <a:r>
              <a:rPr lang="zh-CN" altLang="en-US" sz="3000" noProof="1">
                <a:solidFill>
                  <a:srgbClr val="FF3300"/>
                </a:solidFill>
              </a:rPr>
              <a:t>优点：</a:t>
            </a:r>
            <a:endParaRPr lang="zh-CN" altLang="en-US" sz="3000" noProof="1">
              <a:solidFill>
                <a:srgbClr val="FF3300"/>
              </a:solidFill>
            </a:endParaRPr>
          </a:p>
          <a:p>
            <a:pPr lvl="2" algn="just" eaLnBrk="1" hangingPunct="1">
              <a:buFont typeface="Wingdings" panose="05000000000000000000" pitchFamily="2" charset="2"/>
              <a:buChar char="§"/>
            </a:pPr>
            <a:r>
              <a:rPr lang="zh-CN" altLang="en-US" noProof="1"/>
              <a:t>分辨力高</a:t>
            </a:r>
            <a:r>
              <a:rPr lang="zh-CN" altLang="zh-CN" noProof="1"/>
              <a:t>；</a:t>
            </a:r>
            <a:r>
              <a:rPr lang="zh-CN" altLang="en-US" noProof="1"/>
              <a:t>抗干扰性较强</a:t>
            </a:r>
            <a:r>
              <a:rPr lang="zh-CN" altLang="zh-CN" noProof="1"/>
              <a:t>；</a:t>
            </a:r>
            <a:r>
              <a:rPr lang="zh-CN" altLang="en-US" noProof="1"/>
              <a:t>隐蔽性较好</a:t>
            </a:r>
            <a:endParaRPr lang="zh-CN" altLang="en-US" noProof="1"/>
          </a:p>
          <a:p>
            <a:pPr lvl="2" algn="just" eaLnBrk="1" hangingPunct="1">
              <a:buFont typeface="Wingdings" panose="05000000000000000000" pitchFamily="2" charset="2"/>
              <a:buChar char="§"/>
            </a:pPr>
            <a:r>
              <a:rPr lang="zh-CN" altLang="en-US" noProof="1"/>
              <a:t>设备简单，重量轻、尺寸小，成本低</a:t>
            </a:r>
            <a:endParaRPr lang="zh-CN" altLang="en-US" noProof="1"/>
          </a:p>
          <a:p>
            <a:pPr algn="just" eaLnBrk="1" hangingPunct="1"/>
            <a:r>
              <a:rPr lang="zh-CN" altLang="en-US" sz="3000" noProof="1">
                <a:solidFill>
                  <a:srgbClr val="FF3300"/>
                </a:solidFill>
              </a:rPr>
              <a:t>缺点：</a:t>
            </a:r>
            <a:endParaRPr lang="zh-CN" altLang="en-US" sz="3000" noProof="1">
              <a:solidFill>
                <a:srgbClr val="FF3300"/>
              </a:solidFill>
            </a:endParaRPr>
          </a:p>
          <a:p>
            <a:pPr lvl="2" algn="just" eaLnBrk="1" hangingPunct="1">
              <a:buFont typeface="Wingdings" panose="05000000000000000000" pitchFamily="2" charset="2"/>
              <a:buChar char="§"/>
            </a:pPr>
            <a:r>
              <a:rPr lang="zh-CN" altLang="en-US" noProof="1"/>
              <a:t>受天气影响大</a:t>
            </a:r>
            <a:endParaRPr lang="zh-CN" altLang="en-US" noProof="1"/>
          </a:p>
          <a:p>
            <a:pPr lvl="2" algn="just" eaLnBrk="1" hangingPunct="1">
              <a:buFont typeface="Wingdings" panose="05000000000000000000" pitchFamily="2" charset="2"/>
              <a:buChar char="§"/>
            </a:pPr>
            <a:r>
              <a:rPr lang="zh-CN" altLang="en-US" noProof="1"/>
              <a:t>不具备敌我识别能力</a:t>
            </a:r>
            <a:endParaRPr lang="en-US" altLang="zh-CN" noProof="1"/>
          </a:p>
          <a:p>
            <a:pPr lvl="2" algn="just" eaLnBrk="1" hangingPunct="1">
              <a:buFont typeface="Wingdings" panose="05000000000000000000" pitchFamily="2" charset="2"/>
              <a:buChar char="§"/>
            </a:pPr>
            <a:r>
              <a:rPr lang="zh-CN" altLang="en-US" sz="2000" noProof="1"/>
              <a:t>（相对于雷达自动寻的制导）</a:t>
            </a:r>
            <a:r>
              <a:rPr lang="zh-CN" altLang="en-US" noProof="1"/>
              <a:t>制导距离较近</a:t>
            </a:r>
            <a:endParaRPr lang="zh-CN" altLang="en-US" noProof="1"/>
          </a:p>
          <a:p>
            <a:pPr eaLnBrk="1" hangingPunct="1">
              <a:spcBef>
                <a:spcPct val="30000"/>
              </a:spcBef>
            </a:pPr>
            <a:r>
              <a:rPr lang="zh-CN" altLang="en-US" sz="3000">
                <a:solidFill>
                  <a:srgbClr val="FF3300"/>
                </a:solidFill>
              </a:rPr>
              <a:t>应用：</a:t>
            </a:r>
            <a:endParaRPr lang="zh-CN" altLang="en-US" sz="3000">
              <a:solidFill>
                <a:srgbClr val="FF3300"/>
              </a:solidFill>
            </a:endParaRPr>
          </a:p>
          <a:p>
            <a:pPr lvl="2" eaLnBrk="1" hangingPunct="1">
              <a:spcBef>
                <a:spcPct val="30000"/>
              </a:spcBef>
            </a:pPr>
            <a:r>
              <a:rPr lang="zh-CN" altLang="en-US"/>
              <a:t>美“响尾蛇”等空空导弹，美“小懈树”、</a:t>
            </a:r>
            <a:r>
              <a:rPr lang="en-US" altLang="zh-CN"/>
              <a:t>SAM-7</a:t>
            </a:r>
            <a:r>
              <a:rPr lang="zh-CN" altLang="en-US"/>
              <a:t>等防空导弹</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dirty="0"/>
              <a:t>毫米波自动寻的制导系统</a:t>
            </a:r>
            <a:endParaRPr lang="zh-CN" altLang="en-US" dirty="0"/>
          </a:p>
        </p:txBody>
      </p:sp>
      <p:sp>
        <p:nvSpPr>
          <p:cNvPr id="37891" name="Rectangle 3"/>
          <p:cNvSpPr>
            <a:spLocks noGrp="1" noChangeArrowheads="1"/>
          </p:cNvSpPr>
          <p:nvPr>
            <p:ph idx="1"/>
          </p:nvPr>
        </p:nvSpPr>
        <p:spPr/>
        <p:txBody>
          <a:bodyPr>
            <a:normAutofit/>
          </a:bodyPr>
          <a:lstStyle/>
          <a:p>
            <a:pPr eaLnBrk="1" hangingPunct="1"/>
            <a:r>
              <a:rPr lang="zh-CN" altLang="en-US" dirty="0"/>
              <a:t>分主动式、半主动式、被动式三种。原理与雷达自动寻的制导系统相同。</a:t>
            </a:r>
            <a:endParaRPr lang="zh-CN" altLang="en-US" dirty="0"/>
          </a:p>
          <a:p>
            <a:pPr lvl="1" eaLnBrk="1" hangingPunct="1"/>
            <a:r>
              <a:rPr lang="zh-CN" altLang="en-US" dirty="0"/>
              <a:t>毫米波：波长为10-1</a:t>
            </a:r>
            <a:r>
              <a:rPr lang="en-US" altLang="zh-CN" dirty="0"/>
              <a:t>mm(f=30-300GHz)</a:t>
            </a:r>
            <a:r>
              <a:rPr lang="zh-CN" altLang="en-US" dirty="0"/>
              <a:t>的电磁波。</a:t>
            </a:r>
            <a:endParaRPr lang="zh-CN" altLang="en-US" dirty="0"/>
          </a:p>
          <a:p>
            <a:pPr algn="just" eaLnBrk="1" hangingPunct="1"/>
            <a:r>
              <a:rPr lang="zh-CN" altLang="en-US" noProof="1"/>
              <a:t>主要特点：</a:t>
            </a:r>
            <a:endParaRPr lang="en-US" altLang="zh-CN" dirty="0"/>
          </a:p>
          <a:p>
            <a:pPr lvl="1" algn="just" eaLnBrk="1" hangingPunct="1"/>
            <a:r>
              <a:rPr lang="zh-CN" altLang="en-US" noProof="1"/>
              <a:t>受气象和烟尘的影响小，只受大雨影响。</a:t>
            </a:r>
            <a:endParaRPr lang="en-US" altLang="zh-CN" noProof="1"/>
          </a:p>
          <a:p>
            <a:pPr lvl="2" algn="just"/>
            <a:r>
              <a:rPr lang="zh-CN" altLang="en-US" b="0" i="0" dirty="0">
                <a:solidFill>
                  <a:srgbClr val="333333"/>
                </a:solidFill>
                <a:effectLst/>
                <a:latin typeface="PingFang SC"/>
              </a:rPr>
              <a:t>不受雾、云、雪、冰雹影响，有“有限的全天候能力”</a:t>
            </a:r>
            <a:endParaRPr lang="en-US" altLang="zh-CN" noProof="1"/>
          </a:p>
          <a:p>
            <a:pPr lvl="1" algn="just" eaLnBrk="1" hangingPunct="1"/>
            <a:r>
              <a:rPr lang="zh-CN" altLang="en-US" noProof="1"/>
              <a:t>抗干扰能力较强</a:t>
            </a:r>
            <a:r>
              <a:rPr lang="zh-CN" altLang="en-US" sz="1800" noProof="1"/>
              <a:t>（相比于雷达自动寻的制导）</a:t>
            </a:r>
            <a:endParaRPr lang="en-US" altLang="zh-CN" sz="1800" noProof="1"/>
          </a:p>
          <a:p>
            <a:pPr lvl="1" algn="just"/>
            <a:r>
              <a:rPr lang="zh-CN" altLang="en-US" noProof="1"/>
              <a:t>制导距离较近</a:t>
            </a:r>
            <a:r>
              <a:rPr lang="zh-CN" altLang="en-US" sz="1800" noProof="1"/>
              <a:t>（相比于雷达自动寻的制导）</a:t>
            </a:r>
            <a:endParaRPr lang="en-US" altLang="zh-CN" sz="2000" noProof="1"/>
          </a:p>
          <a:p>
            <a:pPr lvl="1" algn="just" eaLnBrk="1" hangingPunct="1"/>
            <a:endParaRPr lang="zh-CN" altLang="en-US" sz="4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dirty="0"/>
              <a:t>激光自动寻的制导</a:t>
            </a:r>
            <a:endParaRPr lang="en-US" altLang="zh-CN" dirty="0"/>
          </a:p>
        </p:txBody>
      </p:sp>
      <p:sp>
        <p:nvSpPr>
          <p:cNvPr id="38915" name="Rectangle 3"/>
          <p:cNvSpPr>
            <a:spLocks noGrp="1" noChangeArrowheads="1"/>
          </p:cNvSpPr>
          <p:nvPr>
            <p:ph idx="1"/>
          </p:nvPr>
        </p:nvSpPr>
        <p:spPr>
          <a:xfrm>
            <a:off x="250825" y="1403350"/>
            <a:ext cx="8704263" cy="5130800"/>
          </a:xfrm>
        </p:spPr>
        <p:txBody>
          <a:bodyPr>
            <a:normAutofit lnSpcReduction="10000"/>
          </a:bodyPr>
          <a:lstStyle/>
          <a:p>
            <a:pPr eaLnBrk="1" hangingPunct="1">
              <a:lnSpc>
                <a:spcPct val="90000"/>
              </a:lnSpc>
            </a:pPr>
            <a:r>
              <a:rPr lang="zh-CN" altLang="en-US" dirty="0"/>
              <a:t>主要特点：</a:t>
            </a:r>
            <a:endParaRPr lang="zh-CN" altLang="en-US" dirty="0"/>
          </a:p>
          <a:p>
            <a:pPr lvl="1" eaLnBrk="1" hangingPunct="1">
              <a:lnSpc>
                <a:spcPct val="90000"/>
              </a:lnSpc>
            </a:pPr>
            <a:r>
              <a:rPr lang="zh-CN" altLang="en-US" dirty="0"/>
              <a:t>多为半主动式</a:t>
            </a:r>
            <a:endParaRPr lang="en-US" altLang="zh-CN" dirty="0"/>
          </a:p>
          <a:p>
            <a:pPr lvl="1" eaLnBrk="1" hangingPunct="1">
              <a:lnSpc>
                <a:spcPct val="90000"/>
              </a:lnSpc>
            </a:pPr>
            <a:r>
              <a:rPr lang="zh-CN" altLang="en-US" dirty="0"/>
              <a:t>制导精度极高</a:t>
            </a:r>
            <a:endParaRPr lang="zh-CN" altLang="en-US" dirty="0"/>
          </a:p>
          <a:p>
            <a:pPr lvl="1" eaLnBrk="1" hangingPunct="1">
              <a:lnSpc>
                <a:spcPct val="90000"/>
              </a:lnSpc>
            </a:pPr>
            <a:r>
              <a:rPr lang="zh-CN" altLang="en-US" dirty="0"/>
              <a:t>抗干扰能力强</a:t>
            </a:r>
            <a:endParaRPr lang="zh-CN" altLang="en-US" dirty="0"/>
          </a:p>
          <a:p>
            <a:pPr lvl="1" eaLnBrk="1" hangingPunct="1">
              <a:lnSpc>
                <a:spcPct val="90000"/>
              </a:lnSpc>
            </a:pPr>
            <a:r>
              <a:rPr lang="zh-CN" altLang="en-US" dirty="0"/>
              <a:t>成本低，体积小</a:t>
            </a:r>
            <a:endParaRPr lang="zh-CN" altLang="en-US" dirty="0"/>
          </a:p>
          <a:p>
            <a:pPr lvl="1" eaLnBrk="1" hangingPunct="1">
              <a:lnSpc>
                <a:spcPct val="90000"/>
              </a:lnSpc>
            </a:pPr>
            <a:r>
              <a:rPr lang="zh-CN" altLang="en-US" dirty="0"/>
              <a:t>可用于对固定或活动</a:t>
            </a:r>
            <a:br>
              <a:rPr lang="zh-CN" altLang="en-US" dirty="0"/>
            </a:br>
            <a:r>
              <a:rPr lang="zh-CN" altLang="en-US" dirty="0"/>
              <a:t>目标攻击</a:t>
            </a:r>
            <a:endParaRPr lang="en-US" altLang="zh-CN" dirty="0"/>
          </a:p>
          <a:p>
            <a:pPr lvl="1" eaLnBrk="1" hangingPunct="1">
              <a:lnSpc>
                <a:spcPct val="90000"/>
              </a:lnSpc>
            </a:pPr>
            <a:r>
              <a:rPr lang="zh-CN" altLang="en-US" dirty="0"/>
              <a:t>受气候、烟尘等影响大</a:t>
            </a:r>
            <a:endParaRPr lang="zh-CN" altLang="en-US" dirty="0"/>
          </a:p>
          <a:p>
            <a:pPr eaLnBrk="1" hangingPunct="1">
              <a:lnSpc>
                <a:spcPct val="90000"/>
              </a:lnSpc>
            </a:pPr>
            <a:r>
              <a:rPr lang="zh-CN" altLang="en-US" dirty="0"/>
              <a:t>应用</a:t>
            </a:r>
            <a:endParaRPr lang="zh-CN" altLang="en-US" dirty="0"/>
          </a:p>
          <a:p>
            <a:pPr lvl="1" eaLnBrk="1" hangingPunct="1">
              <a:lnSpc>
                <a:spcPct val="90000"/>
              </a:lnSpc>
            </a:pPr>
            <a:r>
              <a:rPr lang="zh-CN" altLang="en-US" dirty="0"/>
              <a:t>激光制导炸弹、反坦克导弹等</a:t>
            </a:r>
            <a:endParaRPr lang="en-US" altLang="zh-CN" dirty="0"/>
          </a:p>
          <a:p>
            <a:pPr>
              <a:lnSpc>
                <a:spcPct val="90000"/>
              </a:lnSpc>
            </a:pPr>
            <a:r>
              <a:rPr lang="zh-CN" altLang="en-US" dirty="0"/>
              <a:t>注意区分激光波束制导与激光自动寻的制导</a:t>
            </a:r>
            <a:endParaRPr lang="en-US" altLang="zh-CN" dirty="0"/>
          </a:p>
        </p:txBody>
      </p:sp>
      <p:pic>
        <p:nvPicPr>
          <p:cNvPr id="38916" name="Picture 4" descr="HellfireII"/>
          <p:cNvPicPr>
            <a:picLocks noChangeAspect="1" noChangeArrowheads="1"/>
          </p:cNvPicPr>
          <p:nvPr/>
        </p:nvPicPr>
        <p:blipFill>
          <a:blip r:embed="rId1" cstate="print"/>
          <a:srcRect/>
          <a:stretch>
            <a:fillRect/>
          </a:stretch>
        </p:blipFill>
        <p:spPr bwMode="auto">
          <a:xfrm>
            <a:off x="4875676" y="1406525"/>
            <a:ext cx="4268324" cy="292257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dirty="0"/>
              <a:t>复合制导</a:t>
            </a:r>
            <a:endParaRPr lang="zh-CN" altLang="en-US" dirty="0"/>
          </a:p>
        </p:txBody>
      </p:sp>
      <p:sp>
        <p:nvSpPr>
          <p:cNvPr id="40963" name="Rectangle 3"/>
          <p:cNvSpPr>
            <a:spLocks noGrp="1" noChangeArrowheads="1"/>
          </p:cNvSpPr>
          <p:nvPr>
            <p:ph idx="1"/>
          </p:nvPr>
        </p:nvSpPr>
        <p:spPr/>
        <p:txBody>
          <a:bodyPr>
            <a:normAutofit fontScale="85000" lnSpcReduction="10000"/>
          </a:bodyPr>
          <a:lstStyle/>
          <a:p>
            <a:pPr eaLnBrk="1" hangingPunct="1"/>
            <a:r>
              <a:rPr lang="zh-CN" altLang="en-US" dirty="0"/>
              <a:t>采用两种或两种以上制导方式组合而成的制导技术：</a:t>
            </a:r>
            <a:endParaRPr lang="zh-CN" altLang="en-US" dirty="0"/>
          </a:p>
          <a:p>
            <a:pPr lvl="1" eaLnBrk="1" hangingPunct="1"/>
            <a:r>
              <a:rPr lang="zh-CN" altLang="en-US" dirty="0"/>
              <a:t>自主式</a:t>
            </a:r>
            <a:r>
              <a:rPr lang="en-US" altLang="zh-CN" dirty="0"/>
              <a:t>+</a:t>
            </a:r>
            <a:r>
              <a:rPr lang="zh-CN" altLang="en-US" dirty="0"/>
              <a:t>寻的式</a:t>
            </a:r>
            <a:endParaRPr lang="zh-CN" altLang="en-US" dirty="0"/>
          </a:p>
          <a:p>
            <a:pPr lvl="1" eaLnBrk="1" hangingPunct="1"/>
            <a:r>
              <a:rPr lang="zh-CN" altLang="en-US" dirty="0"/>
              <a:t>自主式</a:t>
            </a:r>
            <a:r>
              <a:rPr lang="en-US" altLang="zh-CN" dirty="0"/>
              <a:t>+</a:t>
            </a:r>
            <a:r>
              <a:rPr lang="zh-CN" altLang="en-US" dirty="0"/>
              <a:t>遥控式</a:t>
            </a:r>
            <a:endParaRPr lang="zh-CN" altLang="en-US" dirty="0"/>
          </a:p>
          <a:p>
            <a:pPr lvl="1" eaLnBrk="1" hangingPunct="1"/>
            <a:r>
              <a:rPr lang="zh-CN" altLang="en-US" dirty="0"/>
              <a:t>遥控式</a:t>
            </a:r>
            <a:r>
              <a:rPr lang="en-US" altLang="zh-CN" dirty="0"/>
              <a:t>+</a:t>
            </a:r>
            <a:r>
              <a:rPr lang="zh-CN" altLang="en-US" dirty="0"/>
              <a:t>寻的式</a:t>
            </a:r>
            <a:endParaRPr lang="zh-CN" altLang="en-US" dirty="0"/>
          </a:p>
          <a:p>
            <a:pPr lvl="1" eaLnBrk="1" hangingPunct="1"/>
            <a:r>
              <a:rPr lang="zh-CN" altLang="en-US" dirty="0"/>
              <a:t>自主式</a:t>
            </a:r>
            <a:r>
              <a:rPr lang="en-US" altLang="zh-CN" dirty="0"/>
              <a:t>+</a:t>
            </a:r>
            <a:r>
              <a:rPr lang="zh-CN" altLang="en-US" dirty="0"/>
              <a:t>遥控式</a:t>
            </a:r>
            <a:r>
              <a:rPr lang="en-US" altLang="zh-CN" dirty="0"/>
              <a:t>+</a:t>
            </a:r>
            <a:r>
              <a:rPr lang="zh-CN" altLang="en-US" dirty="0"/>
              <a:t>寻</a:t>
            </a:r>
            <a:r>
              <a:rPr lang="zh-CN" altLang="en-US"/>
              <a:t>的式</a:t>
            </a:r>
            <a:endParaRPr lang="en-US" altLang="zh-CN"/>
          </a:p>
          <a:p>
            <a:r>
              <a:rPr lang="zh-CN" altLang="en-US"/>
              <a:t>优点：</a:t>
            </a:r>
            <a:endParaRPr lang="zh-CN" altLang="en-US"/>
          </a:p>
          <a:p>
            <a:pPr lvl="1"/>
            <a:r>
              <a:rPr lang="zh-CN" altLang="en-US"/>
              <a:t>克服了单一制导方式带来的缺陷</a:t>
            </a:r>
            <a:endParaRPr lang="zh-CN" altLang="en-US"/>
          </a:p>
          <a:p>
            <a:pPr lvl="1"/>
            <a:r>
              <a:rPr lang="zh-CN" altLang="en-US"/>
              <a:t>制导距离远、精度高、抗干扰能力强</a:t>
            </a:r>
            <a:endParaRPr lang="en-US" altLang="zh-CN"/>
          </a:p>
          <a:p>
            <a:r>
              <a:rPr lang="zh-CN" altLang="en-US"/>
              <a:t>缺点：</a:t>
            </a:r>
            <a:endParaRPr lang="zh-CN" altLang="en-US"/>
          </a:p>
          <a:p>
            <a:pPr lvl="1"/>
            <a:r>
              <a:rPr lang="zh-CN" altLang="en-US"/>
              <a:t>结构较为复杂</a:t>
            </a:r>
            <a:endParaRPr lang="zh-CN" altLang="en-US"/>
          </a:p>
          <a:p>
            <a:pPr lvl="1"/>
            <a:r>
              <a:rPr lang="zh-CN" altLang="en-US"/>
              <a:t>成本高</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dirty="0"/>
              <a:t>例题</a:t>
            </a:r>
            <a:endParaRPr lang="zh-CN" altLang="en-US" dirty="0"/>
          </a:p>
        </p:txBody>
      </p:sp>
      <p:sp>
        <p:nvSpPr>
          <p:cNvPr id="43011" name="Rectangle 3"/>
          <p:cNvSpPr>
            <a:spLocks noGrp="1" noChangeArrowheads="1"/>
          </p:cNvSpPr>
          <p:nvPr>
            <p:ph idx="1"/>
          </p:nvPr>
        </p:nvSpPr>
        <p:spPr>
          <a:xfrm>
            <a:off x="179388" y="1484313"/>
            <a:ext cx="8713787" cy="4914900"/>
          </a:xfrm>
        </p:spPr>
        <p:txBody>
          <a:bodyPr>
            <a:normAutofit fontScale="92500" lnSpcReduction="10000"/>
          </a:bodyPr>
          <a:lstStyle/>
          <a:p>
            <a:pPr eaLnBrk="1" hangingPunct="1"/>
            <a:r>
              <a:rPr lang="zh-CN" altLang="en-US" sz="2800" dirty="0"/>
              <a:t>地形匹配制导系统是不断修正导弹飞经区域的飞行高度，从而攻击目标。 </a:t>
            </a:r>
            <a:r>
              <a:rPr lang="en-US" altLang="zh-CN" sz="2800" dirty="0"/>
              <a:t>(.F.)</a:t>
            </a:r>
            <a:endParaRPr lang="en-US" altLang="zh-CN" sz="2800" dirty="0"/>
          </a:p>
          <a:p>
            <a:r>
              <a:rPr lang="zh-CN" altLang="en-US" sz="2800" dirty="0"/>
              <a:t>惯性制导常作为导弹的末级制导。</a:t>
            </a:r>
            <a:r>
              <a:rPr lang="en-US" altLang="zh-CN" sz="2800" dirty="0"/>
              <a:t>(.F.)</a:t>
            </a:r>
            <a:endParaRPr lang="en-US" altLang="zh-CN" sz="2800" dirty="0"/>
          </a:p>
          <a:p>
            <a:r>
              <a:rPr lang="en-US" altLang="zh-CN" sz="2800" dirty="0"/>
              <a:t>GPS</a:t>
            </a:r>
            <a:r>
              <a:rPr lang="zh-CN" altLang="en-US" sz="2800" dirty="0"/>
              <a:t>制导是一种抗干扰能力强的制导方式。</a:t>
            </a:r>
            <a:r>
              <a:rPr lang="en-US" altLang="zh-CN" sz="2800" dirty="0"/>
              <a:t>(.F.)</a:t>
            </a:r>
            <a:endParaRPr lang="en-US" altLang="zh-CN" sz="2800" dirty="0"/>
          </a:p>
          <a:p>
            <a:pPr eaLnBrk="1" hangingPunct="1"/>
            <a:r>
              <a:rPr lang="zh-CN" altLang="en-US" sz="2800" dirty="0"/>
              <a:t>惯性制导系统制导精度不高的原因是： </a:t>
            </a:r>
            <a:r>
              <a:rPr lang="en-US" altLang="zh-CN" sz="2800" dirty="0">
                <a:sym typeface="Wingdings" panose="05000000000000000000" pitchFamily="2" charset="2"/>
              </a:rPr>
              <a:t>(</a:t>
            </a:r>
            <a:r>
              <a:rPr lang="en-US" altLang="zh-CN" sz="2800" dirty="0" err="1">
                <a:sym typeface="Wingdings" panose="05000000000000000000" pitchFamily="2" charset="2"/>
              </a:rPr>
              <a:t>acd</a:t>
            </a:r>
            <a:r>
              <a:rPr lang="en-US" altLang="zh-CN" sz="2800" dirty="0">
                <a:sym typeface="Wingdings" panose="05000000000000000000" pitchFamily="2" charset="2"/>
              </a:rPr>
              <a:t>)</a:t>
            </a:r>
            <a:endParaRPr lang="en-US" altLang="zh-CN" sz="2800" dirty="0"/>
          </a:p>
          <a:p>
            <a:pPr lvl="1" eaLnBrk="1" hangingPunct="1"/>
            <a:r>
              <a:rPr lang="en-US" altLang="zh-CN" sz="2400" dirty="0"/>
              <a:t>a. </a:t>
            </a:r>
            <a:r>
              <a:rPr lang="zh-CN" altLang="en-US" sz="2400" dirty="0"/>
              <a:t>积累误差随射程的增加而增大	</a:t>
            </a:r>
            <a:r>
              <a:rPr lang="en-US" altLang="zh-CN" sz="2400" dirty="0"/>
              <a:t>b.</a:t>
            </a:r>
            <a:r>
              <a:rPr lang="zh-CN" altLang="en-US" sz="2400" dirty="0"/>
              <a:t>天气影响</a:t>
            </a:r>
            <a:endParaRPr lang="zh-CN" altLang="en-US" sz="2400" dirty="0"/>
          </a:p>
          <a:p>
            <a:pPr lvl="1" eaLnBrk="1" hangingPunct="1"/>
            <a:r>
              <a:rPr lang="en-US" altLang="zh-CN" sz="2400" dirty="0"/>
              <a:t>c. </a:t>
            </a:r>
            <a:r>
              <a:rPr lang="zh-CN" altLang="en-US" sz="2400" dirty="0"/>
              <a:t>加速度计精度不高			</a:t>
            </a:r>
            <a:r>
              <a:rPr lang="en-US" altLang="zh-CN" sz="2400" dirty="0"/>
              <a:t>d. </a:t>
            </a:r>
            <a:r>
              <a:rPr lang="zh-CN" altLang="en-US" sz="2400" dirty="0"/>
              <a:t>陀螺仪精度不高 </a:t>
            </a:r>
            <a:endParaRPr lang="zh-CN" altLang="en-US" sz="2400" dirty="0"/>
          </a:p>
          <a:p>
            <a:pPr eaLnBrk="1" hangingPunct="1"/>
            <a:r>
              <a:rPr lang="zh-CN" altLang="en-US" sz="2800" dirty="0">
                <a:solidFill>
                  <a:schemeClr val="accent2"/>
                </a:solidFill>
              </a:rPr>
              <a:t>地形匹配制导</a:t>
            </a:r>
            <a:r>
              <a:rPr lang="zh-CN" altLang="en-US" sz="2800" dirty="0"/>
              <a:t>的导弹一经发射具有以下特点： </a:t>
            </a:r>
            <a:r>
              <a:rPr lang="en-US" altLang="zh-CN" sz="2800" dirty="0"/>
              <a:t>(a) </a:t>
            </a:r>
            <a:endParaRPr lang="en-US" altLang="zh-CN" sz="2800" dirty="0"/>
          </a:p>
          <a:p>
            <a:pPr lvl="1" eaLnBrk="1" hangingPunct="1"/>
            <a:r>
              <a:rPr lang="en-US" altLang="zh-CN" sz="2400" dirty="0"/>
              <a:t>a. </a:t>
            </a:r>
            <a:r>
              <a:rPr lang="zh-CN" altLang="en-US" sz="2400" dirty="0"/>
              <a:t>与发射点及目标点都无关</a:t>
            </a:r>
            <a:endParaRPr lang="zh-CN" altLang="en-US" sz="2400" dirty="0"/>
          </a:p>
          <a:p>
            <a:pPr lvl="1" eaLnBrk="1" hangingPunct="1"/>
            <a:r>
              <a:rPr lang="en-US" altLang="zh-CN" sz="2400" dirty="0"/>
              <a:t>b. </a:t>
            </a:r>
            <a:r>
              <a:rPr lang="zh-CN" altLang="en-US" sz="2400" dirty="0"/>
              <a:t>与发射点有关，与目标点无关</a:t>
            </a:r>
            <a:endParaRPr lang="zh-CN" altLang="en-US" sz="2400" dirty="0"/>
          </a:p>
          <a:p>
            <a:pPr lvl="1" eaLnBrk="1" hangingPunct="1"/>
            <a:r>
              <a:rPr lang="en-US" altLang="zh-CN" sz="2400" dirty="0"/>
              <a:t>c. </a:t>
            </a:r>
            <a:r>
              <a:rPr lang="zh-CN" altLang="en-US" sz="2400" dirty="0"/>
              <a:t>与发射点无关，与目标点有关</a:t>
            </a:r>
            <a:endParaRPr lang="zh-CN" altLang="en-US" sz="2400" dirty="0"/>
          </a:p>
          <a:p>
            <a:pPr lvl="1" eaLnBrk="1" hangingPunct="1"/>
            <a:r>
              <a:rPr lang="en-US" altLang="zh-CN" sz="2400" dirty="0"/>
              <a:t>d. </a:t>
            </a:r>
            <a:r>
              <a:rPr lang="zh-CN" altLang="en-US" sz="2400" dirty="0"/>
              <a:t>与发射点及目标点都有关</a:t>
            </a:r>
            <a:endParaRPr lang="zh-CN"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例题（不定选题）</a:t>
            </a:r>
            <a:endParaRPr lang="zh-CN" altLang="en-US" dirty="0"/>
          </a:p>
        </p:txBody>
      </p:sp>
      <p:sp>
        <p:nvSpPr>
          <p:cNvPr id="3" name="内容占位符 2"/>
          <p:cNvSpPr>
            <a:spLocks noGrp="1"/>
          </p:cNvSpPr>
          <p:nvPr>
            <p:ph idx="1"/>
          </p:nvPr>
        </p:nvSpPr>
        <p:spPr>
          <a:xfrm>
            <a:off x="179388" y="1484313"/>
            <a:ext cx="8713787" cy="5050032"/>
          </a:xfrm>
        </p:spPr>
        <p:txBody>
          <a:bodyPr>
            <a:normAutofit fontScale="92500" lnSpcReduction="10000"/>
          </a:bodyPr>
          <a:lstStyle/>
          <a:p>
            <a:r>
              <a:rPr lang="zh-CN" altLang="en-US" dirty="0"/>
              <a:t>某导弹采用有线指令制导，该导弹可能是：</a:t>
            </a:r>
            <a:r>
              <a:rPr lang="en-US" altLang="zh-CN" dirty="0"/>
              <a:t>(</a:t>
            </a:r>
            <a:r>
              <a:rPr lang="en-US" altLang="zh-CN" dirty="0" err="1"/>
              <a:t>ab</a:t>
            </a:r>
            <a:r>
              <a:rPr lang="en-US" altLang="zh-CN" dirty="0"/>
              <a:t>)</a:t>
            </a:r>
            <a:endParaRPr lang="en-US" altLang="zh-CN" dirty="0"/>
          </a:p>
          <a:p>
            <a:pPr lvl="1"/>
            <a:r>
              <a:rPr lang="en-US" altLang="zh-CN" dirty="0"/>
              <a:t>a. </a:t>
            </a:r>
            <a:r>
              <a:rPr lang="zh-CN" altLang="en-US" dirty="0"/>
              <a:t>机载反坦克导弹</a:t>
            </a:r>
            <a:r>
              <a:rPr lang="en-US" altLang="zh-CN" dirty="0"/>
              <a:t>		b. </a:t>
            </a:r>
            <a:r>
              <a:rPr lang="zh-CN" altLang="en-US" dirty="0"/>
              <a:t>车载反坦克导弹</a:t>
            </a:r>
            <a:endParaRPr lang="en-US" altLang="zh-CN" dirty="0"/>
          </a:p>
          <a:p>
            <a:pPr lvl="1"/>
            <a:r>
              <a:rPr lang="en-US" altLang="zh-CN" dirty="0"/>
              <a:t>c. </a:t>
            </a:r>
            <a:r>
              <a:rPr lang="zh-CN" altLang="en-US" dirty="0"/>
              <a:t>舰载防空导弹</a:t>
            </a:r>
            <a:r>
              <a:rPr lang="en-US" altLang="zh-CN" dirty="0"/>
              <a:t>		d. </a:t>
            </a:r>
            <a:r>
              <a:rPr lang="zh-CN" altLang="en-US" dirty="0"/>
              <a:t>机载反舰导弹</a:t>
            </a:r>
            <a:endParaRPr lang="en-US" altLang="zh-CN" dirty="0"/>
          </a:p>
          <a:p>
            <a:r>
              <a:rPr lang="zh-CN" altLang="zh-CN" dirty="0"/>
              <a:t>反舰导弹可能采用的制导方式有：</a:t>
            </a:r>
            <a:r>
              <a:rPr lang="en-US" altLang="zh-CN" dirty="0"/>
              <a:t> (</a:t>
            </a:r>
            <a:r>
              <a:rPr lang="en-US" altLang="zh-CN" dirty="0" err="1"/>
              <a:t>abd</a:t>
            </a:r>
            <a:r>
              <a:rPr lang="en-US" altLang="zh-CN" dirty="0"/>
              <a:t>)</a:t>
            </a:r>
            <a:endParaRPr lang="zh-CN" altLang="zh-CN" dirty="0"/>
          </a:p>
          <a:p>
            <a:pPr lvl="1"/>
            <a:r>
              <a:rPr lang="en-US" altLang="zh-CN" dirty="0"/>
              <a:t>a. </a:t>
            </a:r>
            <a:r>
              <a:rPr lang="zh-CN" altLang="zh-CN" dirty="0"/>
              <a:t>复合制导　</a:t>
            </a:r>
            <a:r>
              <a:rPr lang="en-US" altLang="zh-CN" dirty="0"/>
              <a:t>	b. </a:t>
            </a:r>
            <a:r>
              <a:rPr lang="zh-CN" altLang="zh-CN" dirty="0"/>
              <a:t>红外</a:t>
            </a:r>
            <a:r>
              <a:rPr lang="zh-CN" altLang="en-US" dirty="0"/>
              <a:t>自动寻的制导</a:t>
            </a:r>
            <a:endParaRPr lang="en-US" altLang="zh-CN" dirty="0"/>
          </a:p>
          <a:p>
            <a:pPr lvl="1"/>
            <a:r>
              <a:rPr lang="en-US" altLang="zh-CN" dirty="0"/>
              <a:t>c. GPS</a:t>
            </a:r>
            <a:r>
              <a:rPr lang="zh-CN" altLang="zh-CN" dirty="0"/>
              <a:t>制导</a:t>
            </a:r>
            <a:r>
              <a:rPr lang="en-US" altLang="zh-CN" dirty="0"/>
              <a:t>		d. </a:t>
            </a:r>
            <a:r>
              <a:rPr lang="zh-CN" altLang="en-US" dirty="0"/>
              <a:t>雷达自动寻的</a:t>
            </a:r>
            <a:r>
              <a:rPr lang="zh-CN" altLang="zh-CN" dirty="0"/>
              <a:t>制导</a:t>
            </a:r>
            <a:endParaRPr lang="en-US" altLang="zh-CN" dirty="0"/>
          </a:p>
          <a:p>
            <a:r>
              <a:rPr lang="zh-CN" altLang="en-US" dirty="0"/>
              <a:t>在阿富汗战争中美军无人机向一辆行驶中的车辆发射了一枚制导武器，该武器可能采用的制导方式是：</a:t>
            </a:r>
            <a:r>
              <a:rPr lang="en-US" altLang="zh-CN" dirty="0"/>
              <a:t> (d)</a:t>
            </a:r>
            <a:endParaRPr lang="en-US" altLang="zh-CN" dirty="0"/>
          </a:p>
          <a:p>
            <a:pPr lvl="1"/>
            <a:r>
              <a:rPr lang="en-US" altLang="zh-CN" dirty="0"/>
              <a:t>a. </a:t>
            </a:r>
            <a:r>
              <a:rPr lang="zh-CN" altLang="en-US" dirty="0"/>
              <a:t>惯性制导</a:t>
            </a:r>
            <a:r>
              <a:rPr lang="en-US" altLang="zh-CN" dirty="0"/>
              <a:t>		b. GPS </a:t>
            </a:r>
            <a:r>
              <a:rPr lang="zh-CN" altLang="en-US" dirty="0"/>
              <a:t>制导</a:t>
            </a:r>
            <a:endParaRPr lang="en-US" altLang="zh-CN" dirty="0"/>
          </a:p>
          <a:p>
            <a:pPr lvl="1"/>
            <a:r>
              <a:rPr lang="en-US" altLang="zh-CN" dirty="0"/>
              <a:t>c. </a:t>
            </a:r>
            <a:r>
              <a:rPr lang="zh-CN" altLang="en-US" dirty="0"/>
              <a:t>有线指令制导</a:t>
            </a:r>
            <a:r>
              <a:rPr lang="en-US" altLang="zh-CN" dirty="0"/>
              <a:t>	d. </a:t>
            </a:r>
            <a:r>
              <a:rPr lang="zh-CN" altLang="en-US" dirty="0"/>
              <a:t>激光自动寻的制导</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dirty="0"/>
              <a:t>导弹的四要素</a:t>
            </a:r>
            <a:endParaRPr lang="zh-CN" altLang="en-US" dirty="0"/>
          </a:p>
        </p:txBody>
      </p:sp>
      <p:sp>
        <p:nvSpPr>
          <p:cNvPr id="44035" name="Rectangle 3"/>
          <p:cNvSpPr>
            <a:spLocks noGrp="1" noChangeArrowheads="1"/>
          </p:cNvSpPr>
          <p:nvPr>
            <p:ph idx="1"/>
          </p:nvPr>
        </p:nvSpPr>
        <p:spPr/>
        <p:txBody>
          <a:bodyPr/>
          <a:lstStyle/>
          <a:p>
            <a:pPr eaLnBrk="1" hangingPunct="1"/>
            <a:r>
              <a:rPr lang="zh-CN" altLang="en-US"/>
              <a:t>有战斗部</a:t>
            </a:r>
            <a:endParaRPr lang="en-US" altLang="zh-CN"/>
          </a:p>
          <a:p>
            <a:pPr lvl="1" eaLnBrk="1" hangingPunct="1"/>
            <a:r>
              <a:rPr lang="zh-CN" altLang="en-US"/>
              <a:t>常规战斗部、特种（核生化等）战斗部</a:t>
            </a:r>
            <a:endParaRPr lang="zh-CN" altLang="en-US"/>
          </a:p>
          <a:p>
            <a:pPr eaLnBrk="1" hangingPunct="1"/>
            <a:r>
              <a:rPr lang="zh-CN" altLang="en-US"/>
              <a:t>有动力装置</a:t>
            </a:r>
            <a:endParaRPr lang="en-US" altLang="zh-CN"/>
          </a:p>
          <a:p>
            <a:pPr lvl="1" eaLnBrk="1" hangingPunct="1"/>
            <a:r>
              <a:rPr lang="zh-CN" altLang="en-US"/>
              <a:t>火箭发动机，涡喷、涡扇、冲压发动机等</a:t>
            </a:r>
            <a:endParaRPr lang="zh-CN" altLang="en-US"/>
          </a:p>
          <a:p>
            <a:pPr eaLnBrk="1" hangingPunct="1"/>
            <a:r>
              <a:rPr lang="zh-CN" altLang="en-US"/>
              <a:t>有制导系统</a:t>
            </a:r>
            <a:endParaRPr lang="zh-CN" altLang="en-US"/>
          </a:p>
          <a:p>
            <a:pPr eaLnBrk="1" hangingPunct="1"/>
            <a:r>
              <a:rPr lang="zh-CN" altLang="en-US"/>
              <a:t>是飞行器</a:t>
            </a:r>
            <a:endParaRPr lang="en-US" altLang="zh-CN"/>
          </a:p>
          <a:p>
            <a:pPr lvl="1" eaLnBrk="1" hangingPunct="1"/>
            <a:r>
              <a:rPr lang="zh-CN" altLang="en-US"/>
              <a:t>必须能在大气层中飞行，而不是仅能在水下航行</a:t>
            </a:r>
            <a:endParaRPr lang="en-US" altLang="zh-CN"/>
          </a:p>
          <a:p>
            <a:pPr lvl="2"/>
            <a:r>
              <a:rPr lang="zh-CN" altLang="en-US"/>
              <a:t>但不必全程都在大气层中飞行</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a:latin typeface="Tahoma" panose="020B0604030504040204" pitchFamily="34" charset="0"/>
                <a:ea typeface="微软雅黑" panose="020B0503020204020204" pitchFamily="34" charset="-122"/>
              </a:rPr>
              <a:t>不定选题（</a:t>
            </a:r>
            <a:r>
              <a:rPr lang="en-US" altLang="zh-CN">
                <a:latin typeface="Tahoma" panose="020B0604030504040204" pitchFamily="34" charset="0"/>
                <a:ea typeface="微软雅黑" panose="020B0503020204020204" pitchFamily="34" charset="-122"/>
              </a:rPr>
              <a:t>2</a:t>
            </a:r>
            <a:r>
              <a:rPr lang="zh-CN" altLang="en-US">
                <a:latin typeface="Tahoma" panose="020B0604030504040204" pitchFamily="34" charset="0"/>
                <a:ea typeface="微软雅黑" panose="020B0503020204020204" pitchFamily="34" charset="-122"/>
              </a:rPr>
              <a:t>）</a:t>
            </a:r>
            <a:endParaRPr lang="zh-CN" altLang="en-US">
              <a:latin typeface="Tahoma" panose="020B0604030504040204" pitchFamily="34" charset="0"/>
              <a:ea typeface="微软雅黑" panose="020B0503020204020204" pitchFamily="34" charset="-122"/>
            </a:endParaRPr>
          </a:p>
        </p:txBody>
      </p:sp>
      <p:sp>
        <p:nvSpPr>
          <p:cNvPr id="65539" name="Rectangle 3"/>
          <p:cNvSpPr>
            <a:spLocks noGrp="1" noChangeArrowheads="1"/>
          </p:cNvSpPr>
          <p:nvPr>
            <p:ph type="body" idx="1"/>
          </p:nvPr>
        </p:nvSpPr>
        <p:spPr>
          <a:xfrm>
            <a:off x="228600" y="1524000"/>
            <a:ext cx="8686800" cy="5105400"/>
          </a:xfrm>
        </p:spPr>
        <p:txBody>
          <a:bodyPr/>
          <a:lstStyle/>
          <a:p>
            <a:pPr marL="571500" indent="-571500" eaLnBrk="1" hangingPunct="1">
              <a:lnSpc>
                <a:spcPct val="90000"/>
              </a:lnSpc>
              <a:buFont typeface="Wingdings" panose="05000000000000000000" pitchFamily="2" charset="2"/>
              <a:buAutoNum type="arabicPeriod"/>
              <a:defRPr/>
            </a:pPr>
            <a:r>
              <a:rPr lang="zh-CN" altLang="en-US" sz="2600" dirty="0">
                <a:latin typeface="Tahoma" panose="020B0604030504040204" pitchFamily="34" charset="0"/>
                <a:ea typeface="微软雅黑" panose="020B0503020204020204" pitchFamily="34" charset="-122"/>
              </a:rPr>
              <a:t>毛泽东在哪本著作中指出了“战争的伟力之最深厚的根源存在于民众之中”，“兵民是胜利之本”，人是战争胜负的决定因素，武器是重要因素等人民战争思想？</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defRPr/>
            </a:pPr>
            <a:r>
              <a:rPr lang="en-US" altLang="zh-CN" sz="2200" dirty="0">
                <a:solidFill>
                  <a:schemeClr val="hlink"/>
                </a:solidFill>
                <a:latin typeface="Tahoma" panose="020B0604030504040204" pitchFamily="34" charset="0"/>
                <a:ea typeface="微软雅黑" panose="020B0503020204020204" pitchFamily="34" charset="-122"/>
              </a:rPr>
              <a:t>a《</a:t>
            </a:r>
            <a:r>
              <a:rPr lang="zh-CN" altLang="en-US" sz="2200" dirty="0">
                <a:solidFill>
                  <a:schemeClr val="hlink"/>
                </a:solidFill>
                <a:latin typeface="Tahoma" panose="020B0604030504040204" pitchFamily="34" charset="0"/>
                <a:ea typeface="微软雅黑" panose="020B0503020204020204" pitchFamily="34" charset="-122"/>
              </a:rPr>
              <a:t>论持久战</a:t>
            </a:r>
            <a:r>
              <a:rPr lang="en-US" altLang="zh-CN" sz="2200" dirty="0">
                <a:solidFill>
                  <a:schemeClr val="hlink"/>
                </a:solidFill>
                <a:latin typeface="Tahoma" panose="020B0604030504040204" pitchFamily="34" charset="0"/>
                <a:ea typeface="微软雅黑" panose="020B0503020204020204" pitchFamily="34" charset="-122"/>
              </a:rPr>
              <a:t>》		b《</a:t>
            </a:r>
            <a:r>
              <a:rPr lang="zh-CN" altLang="en-US" sz="2200" dirty="0">
                <a:solidFill>
                  <a:schemeClr val="hlink"/>
                </a:solidFill>
                <a:latin typeface="Tahoma" panose="020B0604030504040204" pitchFamily="34" charset="0"/>
                <a:ea typeface="微软雅黑" panose="020B0503020204020204" pitchFamily="34" charset="-122"/>
              </a:rPr>
              <a:t>论联合政府</a:t>
            </a:r>
            <a:r>
              <a:rPr lang="en-US" altLang="zh-CN" sz="2200" dirty="0">
                <a:solidFill>
                  <a:schemeClr val="hlink"/>
                </a:solidFill>
                <a:latin typeface="Tahoma" panose="020B0604030504040204" pitchFamily="34" charset="0"/>
                <a:ea typeface="微软雅黑" panose="020B0503020204020204" pitchFamily="34" charset="-122"/>
              </a:rPr>
              <a:t>》</a:t>
            </a:r>
            <a:endParaRPr lang="en-US" altLang="zh-CN" sz="2200" dirty="0">
              <a:solidFill>
                <a:schemeClr val="hlink"/>
              </a:solidFill>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defRPr/>
            </a:pPr>
            <a:r>
              <a:rPr lang="en-US" altLang="zh-CN" sz="2200" dirty="0">
                <a:solidFill>
                  <a:schemeClr val="hlink"/>
                </a:solidFill>
                <a:latin typeface="Tahoma" panose="020B0604030504040204" pitchFamily="34" charset="0"/>
                <a:ea typeface="微软雅黑" panose="020B0503020204020204" pitchFamily="34" charset="-122"/>
              </a:rPr>
              <a:t>c《</a:t>
            </a:r>
            <a:r>
              <a:rPr lang="zh-CN" altLang="en-US" sz="2200" dirty="0">
                <a:solidFill>
                  <a:schemeClr val="hlink"/>
                </a:solidFill>
                <a:latin typeface="Tahoma" panose="020B0604030504040204" pitchFamily="34" charset="0"/>
                <a:ea typeface="微软雅黑" panose="020B0503020204020204" pitchFamily="34" charset="-122"/>
              </a:rPr>
              <a:t>论解放区战场</a:t>
            </a:r>
            <a:r>
              <a:rPr lang="en-US" altLang="zh-CN" sz="2200" dirty="0">
                <a:solidFill>
                  <a:schemeClr val="hlink"/>
                </a:solidFill>
                <a:latin typeface="Tahoma" panose="020B0604030504040204" pitchFamily="34" charset="0"/>
                <a:ea typeface="微软雅黑" panose="020B0503020204020204" pitchFamily="34" charset="-122"/>
              </a:rPr>
              <a:t>》	d《</a:t>
            </a:r>
            <a:r>
              <a:rPr lang="zh-CN" altLang="en-US" sz="2200" dirty="0">
                <a:solidFill>
                  <a:schemeClr val="hlink"/>
                </a:solidFill>
                <a:latin typeface="Tahoma" panose="020B0604030504040204" pitchFamily="34" charset="0"/>
                <a:ea typeface="微软雅黑" panose="020B0503020204020204" pitchFamily="34" charset="-122"/>
              </a:rPr>
              <a:t>战争和战略问题</a:t>
            </a:r>
            <a:r>
              <a:rPr lang="en-US" altLang="zh-CN" sz="2200" dirty="0">
                <a:solidFill>
                  <a:schemeClr val="hlink"/>
                </a:solidFill>
                <a:latin typeface="Tahoma" panose="020B0604030504040204" pitchFamily="34" charset="0"/>
                <a:ea typeface="微软雅黑" panose="020B0503020204020204" pitchFamily="34" charset="-122"/>
              </a:rPr>
              <a:t>》</a:t>
            </a:r>
            <a:endParaRPr lang="en-US" altLang="zh-CN" sz="2200" dirty="0">
              <a:solidFill>
                <a:schemeClr val="hlink"/>
              </a:solidFill>
              <a:latin typeface="Tahoma" panose="020B0604030504040204" pitchFamily="34" charset="0"/>
              <a:ea typeface="微软雅黑" panose="020B0503020204020204" pitchFamily="34" charset="-122"/>
            </a:endParaRPr>
          </a:p>
          <a:p>
            <a:pPr marL="571500" indent="-571500" eaLnBrk="1" hangingPunct="1">
              <a:lnSpc>
                <a:spcPct val="90000"/>
              </a:lnSpc>
              <a:buFont typeface="Wingdings" panose="05000000000000000000" pitchFamily="2" charset="2"/>
              <a:buAutoNum type="arabicPeriod"/>
              <a:defRPr/>
            </a:pPr>
            <a:r>
              <a:rPr lang="zh-CN" altLang="en-US" sz="2600" dirty="0">
                <a:latin typeface="Tahoma" panose="020B0604030504040204" pitchFamily="34" charset="0"/>
                <a:ea typeface="微软雅黑" panose="020B0503020204020204" pitchFamily="34" charset="-122"/>
              </a:rPr>
              <a:t>我军军队建设的指标是：</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defRPr/>
            </a:pPr>
            <a:r>
              <a:rPr lang="en-US" altLang="zh-CN" sz="2200" dirty="0">
                <a:solidFill>
                  <a:schemeClr val="hlink"/>
                </a:solidFill>
                <a:latin typeface="Tahoma" panose="020B0604030504040204" pitchFamily="34" charset="0"/>
                <a:ea typeface="微软雅黑" panose="020B0503020204020204" pitchFamily="34" charset="-122"/>
              </a:rPr>
              <a:t>a.</a:t>
            </a:r>
            <a:r>
              <a:rPr lang="en-US" altLang="zh-CN" sz="2200" dirty="0">
                <a:solidFill>
                  <a:schemeClr val="hlink"/>
                </a:solidFill>
                <a:effectLst>
                  <a:outerShdw blurRad="38100" dist="38100" dir="2700000" algn="tl">
                    <a:srgbClr val="C0C0C0"/>
                  </a:outerShdw>
                </a:effectLst>
                <a:latin typeface="Tahoma" panose="020B0604030504040204" pitchFamily="34" charset="0"/>
                <a:ea typeface="微软雅黑" panose="020B0503020204020204" pitchFamily="34" charset="-122"/>
              </a:rPr>
              <a:t> </a:t>
            </a:r>
            <a:r>
              <a:rPr lang="zh-CN" altLang="en-US" sz="2200" dirty="0">
                <a:solidFill>
                  <a:schemeClr val="hlink"/>
                </a:solidFill>
                <a:latin typeface="Tahoma" panose="020B0604030504040204" pitchFamily="34" charset="0"/>
                <a:ea typeface="微软雅黑" panose="020B0503020204020204" pitchFamily="34" charset="-122"/>
              </a:rPr>
              <a:t>专业化	  </a:t>
            </a:r>
            <a:r>
              <a:rPr lang="en-US" altLang="zh-CN" sz="2200" dirty="0">
                <a:solidFill>
                  <a:schemeClr val="hlink"/>
                </a:solidFill>
                <a:latin typeface="Tahoma" panose="020B0604030504040204" pitchFamily="34" charset="0"/>
                <a:ea typeface="微软雅黑" panose="020B0503020204020204" pitchFamily="34" charset="-122"/>
              </a:rPr>
              <a:t>b. </a:t>
            </a:r>
            <a:r>
              <a:rPr lang="zh-CN" altLang="en-US" sz="2200" dirty="0">
                <a:solidFill>
                  <a:schemeClr val="hlink"/>
                </a:solidFill>
                <a:latin typeface="Tahoma" panose="020B0604030504040204" pitchFamily="34" charset="0"/>
                <a:ea typeface="微软雅黑" panose="020B0503020204020204" pitchFamily="34" charset="-122"/>
              </a:rPr>
              <a:t>现代化	</a:t>
            </a:r>
            <a:r>
              <a:rPr lang="en-US" altLang="zh-CN" sz="2200" dirty="0">
                <a:solidFill>
                  <a:schemeClr val="hlink"/>
                </a:solidFill>
                <a:latin typeface="Tahoma" panose="020B0604030504040204" pitchFamily="34" charset="0"/>
                <a:ea typeface="微软雅黑" panose="020B0503020204020204" pitchFamily="34" charset="-122"/>
              </a:rPr>
              <a:t>c. </a:t>
            </a:r>
            <a:r>
              <a:rPr lang="zh-CN" altLang="en-US" sz="2200" dirty="0">
                <a:solidFill>
                  <a:schemeClr val="hlink"/>
                </a:solidFill>
                <a:latin typeface="Tahoma" panose="020B0604030504040204" pitchFamily="34" charset="0"/>
                <a:ea typeface="微软雅黑" panose="020B0503020204020204" pitchFamily="34" charset="-122"/>
              </a:rPr>
              <a:t>正规化	</a:t>
            </a:r>
            <a:r>
              <a:rPr lang="en-US" altLang="zh-CN" sz="2200" dirty="0">
                <a:solidFill>
                  <a:schemeClr val="hlink"/>
                </a:solidFill>
                <a:latin typeface="Tahoma" panose="020B0604030504040204" pitchFamily="34" charset="0"/>
                <a:ea typeface="微软雅黑" panose="020B0503020204020204" pitchFamily="34" charset="-122"/>
              </a:rPr>
              <a:t>d. </a:t>
            </a:r>
            <a:r>
              <a:rPr lang="zh-CN" altLang="en-US" sz="2200" dirty="0">
                <a:solidFill>
                  <a:schemeClr val="hlink"/>
                </a:solidFill>
                <a:latin typeface="Tahoma" panose="020B0604030504040204" pitchFamily="34" charset="0"/>
                <a:ea typeface="微软雅黑" panose="020B0503020204020204" pitchFamily="34" charset="-122"/>
              </a:rPr>
              <a:t>革命化</a:t>
            </a:r>
            <a:endParaRPr lang="zh-CN" altLang="en-US" sz="2200" dirty="0">
              <a:solidFill>
                <a:schemeClr val="hlink"/>
              </a:solidFill>
              <a:latin typeface="Tahoma" panose="020B0604030504040204" pitchFamily="34" charset="0"/>
              <a:ea typeface="微软雅黑" panose="020B0503020204020204" pitchFamily="34" charset="-122"/>
            </a:endParaRPr>
          </a:p>
          <a:p>
            <a:pPr marL="571500" indent="-571500" eaLnBrk="1" hangingPunct="1">
              <a:lnSpc>
                <a:spcPct val="90000"/>
              </a:lnSpc>
              <a:buFont typeface="Wingdings" panose="05000000000000000000" pitchFamily="2" charset="2"/>
              <a:buAutoNum type="arabicPeriod"/>
              <a:defRPr/>
            </a:pPr>
            <a:r>
              <a:rPr lang="zh-CN" altLang="en-US" sz="2600" dirty="0">
                <a:latin typeface="Tahoma" panose="020B0604030504040204" pitchFamily="34" charset="0"/>
                <a:ea typeface="微软雅黑" panose="020B0503020204020204" pitchFamily="34" charset="-122"/>
              </a:rPr>
              <a:t>具有快速反应能力、</a:t>
            </a:r>
            <a:r>
              <a:rPr lang="en-US" altLang="zh-CN" sz="2600" dirty="0">
                <a:latin typeface="Tahoma" panose="020B0604030504040204" pitchFamily="34" charset="0"/>
                <a:ea typeface="微软雅黑" panose="020B0503020204020204" pitchFamily="34" charset="-122"/>
              </a:rPr>
              <a:t>________</a:t>
            </a:r>
            <a:r>
              <a:rPr lang="zh-CN" altLang="en-US" sz="2600" dirty="0">
                <a:latin typeface="Tahoma" panose="020B0604030504040204" pitchFamily="34" charset="0"/>
                <a:ea typeface="微软雅黑" panose="020B0503020204020204" pitchFamily="34" charset="-122"/>
              </a:rPr>
              <a:t>和野战生存能力，能够遂行多种作战任务，有利于及时有效地应付各种突发事件，同时它又是一种令敌望而生畏的威慑手段，还可以成为我军现代化建设的试点并起示范作用。</a:t>
            </a:r>
            <a:endParaRPr lang="zh-CN" altLang="en-US" sz="2600" dirty="0">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defRPr/>
            </a:pPr>
            <a:r>
              <a:rPr lang="en-US" altLang="zh-CN" sz="2400" dirty="0">
                <a:solidFill>
                  <a:schemeClr val="hlink"/>
                </a:solidFill>
                <a:latin typeface="Tahoma" panose="020B0604030504040204" pitchFamily="34" charset="0"/>
                <a:ea typeface="微软雅黑" panose="020B0503020204020204" pitchFamily="34" charset="-122"/>
              </a:rPr>
              <a:t>a. </a:t>
            </a:r>
            <a:r>
              <a:rPr lang="zh-CN" altLang="en-US" sz="2400" dirty="0">
                <a:solidFill>
                  <a:schemeClr val="hlink"/>
                </a:solidFill>
                <a:latin typeface="Tahoma" panose="020B0604030504040204" pitchFamily="34" charset="0"/>
                <a:ea typeface="微软雅黑" panose="020B0503020204020204" pitchFamily="34" charset="-122"/>
              </a:rPr>
              <a:t>独立作战能力		</a:t>
            </a:r>
            <a:r>
              <a:rPr lang="en-US" altLang="zh-CN" sz="2400" dirty="0">
                <a:solidFill>
                  <a:schemeClr val="hlink"/>
                </a:solidFill>
                <a:latin typeface="Tahoma" panose="020B0604030504040204" pitchFamily="34" charset="0"/>
                <a:ea typeface="微软雅黑" panose="020B0503020204020204" pitchFamily="34" charset="-122"/>
              </a:rPr>
              <a:t>b. </a:t>
            </a:r>
            <a:r>
              <a:rPr lang="zh-CN" altLang="en-US" sz="2400" dirty="0">
                <a:solidFill>
                  <a:schemeClr val="hlink"/>
                </a:solidFill>
                <a:latin typeface="Tahoma" panose="020B0604030504040204" pitchFamily="34" charset="0"/>
                <a:ea typeface="微软雅黑" panose="020B0503020204020204" pitchFamily="34" charset="-122"/>
              </a:rPr>
              <a:t>指挥控制能力</a:t>
            </a:r>
            <a:endParaRPr lang="zh-CN" altLang="en-US" sz="2400" dirty="0">
              <a:solidFill>
                <a:schemeClr val="hlink"/>
              </a:solidFill>
              <a:latin typeface="Tahoma" panose="020B0604030504040204" pitchFamily="34" charset="0"/>
              <a:ea typeface="微软雅黑" panose="020B0503020204020204" pitchFamily="34" charset="-122"/>
            </a:endParaRPr>
          </a:p>
          <a:p>
            <a:pPr marL="990600" lvl="1" indent="-533400" eaLnBrk="1" hangingPunct="1">
              <a:lnSpc>
                <a:spcPct val="90000"/>
              </a:lnSpc>
              <a:buFont typeface="Wingdings" panose="05000000000000000000" pitchFamily="2" charset="2"/>
              <a:buNone/>
              <a:defRPr/>
            </a:pPr>
            <a:r>
              <a:rPr lang="en-US" altLang="zh-CN" sz="2400" dirty="0">
                <a:solidFill>
                  <a:schemeClr val="hlink"/>
                </a:solidFill>
                <a:latin typeface="Tahoma" panose="020B0604030504040204" pitchFamily="34" charset="0"/>
                <a:ea typeface="微软雅黑" panose="020B0503020204020204" pitchFamily="34" charset="-122"/>
              </a:rPr>
              <a:t>c. </a:t>
            </a:r>
            <a:r>
              <a:rPr lang="zh-CN" altLang="en-US" sz="2400" dirty="0">
                <a:solidFill>
                  <a:schemeClr val="hlink"/>
                </a:solidFill>
                <a:latin typeface="Tahoma" panose="020B0604030504040204" pitchFamily="34" charset="0"/>
                <a:ea typeface="微软雅黑" panose="020B0503020204020204" pitchFamily="34" charset="-122"/>
              </a:rPr>
              <a:t>多种侦察能力		</a:t>
            </a:r>
            <a:r>
              <a:rPr lang="en-US" altLang="zh-CN" sz="2400" dirty="0">
                <a:solidFill>
                  <a:schemeClr val="hlink"/>
                </a:solidFill>
                <a:latin typeface="Tahoma" panose="020B0604030504040204" pitchFamily="34" charset="0"/>
                <a:ea typeface="微软雅黑" panose="020B0503020204020204" pitchFamily="34" charset="-122"/>
              </a:rPr>
              <a:t>d. </a:t>
            </a:r>
            <a:r>
              <a:rPr lang="zh-CN" altLang="en-US" sz="2400" dirty="0">
                <a:solidFill>
                  <a:schemeClr val="hlink"/>
                </a:solidFill>
                <a:latin typeface="Tahoma" panose="020B0604030504040204" pitchFamily="34" charset="0"/>
                <a:ea typeface="微软雅黑" panose="020B0503020204020204" pitchFamily="34" charset="-122"/>
              </a:rPr>
              <a:t>电子对抗能力</a:t>
            </a:r>
            <a:endParaRPr lang="zh-CN" altLang="en-US" sz="2400" dirty="0">
              <a:solidFill>
                <a:schemeClr val="hlink"/>
              </a:solidFill>
              <a:latin typeface="Tahoma" panose="020B060403050404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blinds(horizontal)">
                                      <p:cBhvr>
                                        <p:cTn id="7" dur="500"/>
                                        <p:tgtEl>
                                          <p:spTgt spid="65539">
                                            <p:txEl>
                                              <p:pRg st="0" end="0"/>
                                            </p:txEl>
                                          </p:spTgt>
                                        </p:tgtEl>
                                      </p:cBhvr>
                                    </p:animEffect>
                                  </p:childTnLst>
                                  <p:subTnLst>
                                    <p:animClr clrSpc="rgb" dir="cw">
                                      <p:cBhvr override="childStyle">
                                        <p:cTn dur="1" fill="hold" display="0" masterRel="nextClick" afterEffect="1"/>
                                        <p:tgtEl>
                                          <p:spTgt spid="65539">
                                            <p:txEl>
                                              <p:pRg st="0" end="0"/>
                                            </p:txEl>
                                          </p:spTgt>
                                        </p:tgtEl>
                                        <p:attrNameLst>
                                          <p:attrName>ppt_c</p:attrName>
                                        </p:attrNameLst>
                                      </p:cBhvr>
                                      <p:to>
                                        <a:schemeClr val="folHlink"/>
                                      </p:to>
                                    </p:animClr>
                                  </p:subTnLst>
                                </p:cTn>
                              </p:par>
                              <p:par>
                                <p:cTn id="8" presetID="3" presetClass="entr" presetSubtype="10" fill="hold" grpId="0" nodeType="withEffect">
                                  <p:stCondLst>
                                    <p:cond delay="0"/>
                                  </p:stCondLst>
                                  <p:childTnLst>
                                    <p:set>
                                      <p:cBhvr>
                                        <p:cTn id="9" dur="1" fill="hold">
                                          <p:stCondLst>
                                            <p:cond delay="0"/>
                                          </p:stCondLst>
                                        </p:cTn>
                                        <p:tgtEl>
                                          <p:spTgt spid="65539">
                                            <p:txEl>
                                              <p:pRg st="1" end="1"/>
                                            </p:txEl>
                                          </p:spTgt>
                                        </p:tgtEl>
                                        <p:attrNameLst>
                                          <p:attrName>style.visibility</p:attrName>
                                        </p:attrNameLst>
                                      </p:cBhvr>
                                      <p:to>
                                        <p:strVal val="visible"/>
                                      </p:to>
                                    </p:set>
                                    <p:animEffect transition="in" filter="blinds(horizontal)">
                                      <p:cBhvr>
                                        <p:cTn id="10" dur="500"/>
                                        <p:tgtEl>
                                          <p:spTgt spid="65539">
                                            <p:txEl>
                                              <p:pRg st="1" end="1"/>
                                            </p:txEl>
                                          </p:spTgt>
                                        </p:tgtEl>
                                      </p:cBhvr>
                                    </p:animEffect>
                                  </p:childTnLst>
                                  <p:subTnLst>
                                    <p:animClr clrSpc="rgb" dir="cw">
                                      <p:cBhvr override="childStyle">
                                        <p:cTn dur="1" fill="hold" display="0" masterRel="nextClick" afterEffect="1"/>
                                        <p:tgtEl>
                                          <p:spTgt spid="65539">
                                            <p:txEl>
                                              <p:pRg st="1" end="1"/>
                                            </p:txEl>
                                          </p:spTgt>
                                        </p:tgtEl>
                                        <p:attrNameLst>
                                          <p:attrName>ppt_c</p:attrName>
                                        </p:attrNameLst>
                                      </p:cBhvr>
                                      <p:to>
                                        <a:schemeClr val="folHlink"/>
                                      </p:to>
                                    </p:animClr>
                                  </p:subTnLst>
                                </p:cTn>
                              </p:par>
                              <p:par>
                                <p:cTn id="11" presetID="3" presetClass="entr" presetSubtype="10" fill="hold" grpId="0" nodeType="withEffect">
                                  <p:stCondLst>
                                    <p:cond delay="0"/>
                                  </p:stCondLst>
                                  <p:childTnLst>
                                    <p:set>
                                      <p:cBhvr>
                                        <p:cTn id="12" dur="1" fill="hold">
                                          <p:stCondLst>
                                            <p:cond delay="0"/>
                                          </p:stCondLst>
                                        </p:cTn>
                                        <p:tgtEl>
                                          <p:spTgt spid="65539">
                                            <p:txEl>
                                              <p:pRg st="2" end="2"/>
                                            </p:txEl>
                                          </p:spTgt>
                                        </p:tgtEl>
                                        <p:attrNameLst>
                                          <p:attrName>style.visibility</p:attrName>
                                        </p:attrNameLst>
                                      </p:cBhvr>
                                      <p:to>
                                        <p:strVal val="visible"/>
                                      </p:to>
                                    </p:set>
                                    <p:animEffect transition="in" filter="blinds(horizontal)">
                                      <p:cBhvr>
                                        <p:cTn id="13" dur="500"/>
                                        <p:tgtEl>
                                          <p:spTgt spid="65539">
                                            <p:txEl>
                                              <p:pRg st="2" end="2"/>
                                            </p:txEl>
                                          </p:spTgt>
                                        </p:tgtEl>
                                      </p:cBhvr>
                                    </p:animEffect>
                                  </p:childTnLst>
                                  <p:subTnLst>
                                    <p:animClr clrSpc="rgb" dir="cw">
                                      <p:cBhvr override="childStyle">
                                        <p:cTn dur="1" fill="hold" display="0" masterRel="nextClick" afterEffect="1"/>
                                        <p:tgtEl>
                                          <p:spTgt spid="65539">
                                            <p:txEl>
                                              <p:pRg st="2" end="2"/>
                                            </p:txEl>
                                          </p:spTgt>
                                        </p:tgtEl>
                                        <p:attrNameLst>
                                          <p:attrName>ppt_c</p:attrName>
                                        </p:attrNameLst>
                                      </p:cBhvr>
                                      <p:to>
                                        <a:schemeClr val="folHlink"/>
                                      </p:to>
                                    </p:animClr>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5539">
                                            <p:txEl>
                                              <p:pRg st="3" end="3"/>
                                            </p:txEl>
                                          </p:spTgt>
                                        </p:tgtEl>
                                        <p:attrNameLst>
                                          <p:attrName>style.visibility</p:attrName>
                                        </p:attrNameLst>
                                      </p:cBhvr>
                                      <p:to>
                                        <p:strVal val="visible"/>
                                      </p:to>
                                    </p:set>
                                    <p:animEffect transition="in" filter="blinds(horizontal)">
                                      <p:cBhvr>
                                        <p:cTn id="18" dur="500"/>
                                        <p:tgtEl>
                                          <p:spTgt spid="65539">
                                            <p:txEl>
                                              <p:pRg st="3" end="3"/>
                                            </p:txEl>
                                          </p:spTgt>
                                        </p:tgtEl>
                                      </p:cBhvr>
                                    </p:animEffect>
                                  </p:childTnLst>
                                  <p:subTnLst>
                                    <p:animClr clrSpc="rgb" dir="cw">
                                      <p:cBhvr override="childStyle">
                                        <p:cTn dur="1" fill="hold" display="0" masterRel="nextClick" afterEffect="1"/>
                                        <p:tgtEl>
                                          <p:spTgt spid="65539">
                                            <p:txEl>
                                              <p:pRg st="3" end="3"/>
                                            </p:txEl>
                                          </p:spTgt>
                                        </p:tgtEl>
                                        <p:attrNameLst>
                                          <p:attrName>ppt_c</p:attrName>
                                        </p:attrNameLst>
                                      </p:cBhvr>
                                      <p:to>
                                        <a:schemeClr val="folHlink"/>
                                      </p:to>
                                    </p:animClr>
                                  </p:subTnLst>
                                </p:cTn>
                              </p:par>
                              <p:par>
                                <p:cTn id="19" presetID="3" presetClass="entr" presetSubtype="10" fill="hold" grpId="0" nodeType="withEffect">
                                  <p:stCondLst>
                                    <p:cond delay="0"/>
                                  </p:stCondLst>
                                  <p:childTnLst>
                                    <p:set>
                                      <p:cBhvr>
                                        <p:cTn id="20" dur="1" fill="hold">
                                          <p:stCondLst>
                                            <p:cond delay="0"/>
                                          </p:stCondLst>
                                        </p:cTn>
                                        <p:tgtEl>
                                          <p:spTgt spid="65539">
                                            <p:txEl>
                                              <p:pRg st="4" end="4"/>
                                            </p:txEl>
                                          </p:spTgt>
                                        </p:tgtEl>
                                        <p:attrNameLst>
                                          <p:attrName>style.visibility</p:attrName>
                                        </p:attrNameLst>
                                      </p:cBhvr>
                                      <p:to>
                                        <p:strVal val="visible"/>
                                      </p:to>
                                    </p:set>
                                    <p:animEffect transition="in" filter="blinds(horizontal)">
                                      <p:cBhvr>
                                        <p:cTn id="21" dur="500"/>
                                        <p:tgtEl>
                                          <p:spTgt spid="65539">
                                            <p:txEl>
                                              <p:pRg st="4" end="4"/>
                                            </p:txEl>
                                          </p:spTgt>
                                        </p:tgtEl>
                                      </p:cBhvr>
                                    </p:animEffect>
                                  </p:childTnLst>
                                  <p:subTnLst>
                                    <p:animClr clrSpc="rgb" dir="cw">
                                      <p:cBhvr override="childStyle">
                                        <p:cTn dur="1" fill="hold" display="0" masterRel="nextClick" afterEffect="1"/>
                                        <p:tgtEl>
                                          <p:spTgt spid="65539">
                                            <p:txEl>
                                              <p:pRg st="4" end="4"/>
                                            </p:txEl>
                                          </p:spTgt>
                                        </p:tgtEl>
                                        <p:attrNameLst>
                                          <p:attrName>ppt_c</p:attrName>
                                        </p:attrNameLst>
                                      </p:cBhvr>
                                      <p:to>
                                        <a:schemeClr val="folHlink"/>
                                      </p:to>
                                    </p:animClr>
                                  </p:sub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5539">
                                            <p:txEl>
                                              <p:pRg st="5" end="5"/>
                                            </p:txEl>
                                          </p:spTgt>
                                        </p:tgtEl>
                                        <p:attrNameLst>
                                          <p:attrName>style.visibility</p:attrName>
                                        </p:attrNameLst>
                                      </p:cBhvr>
                                      <p:to>
                                        <p:strVal val="visible"/>
                                      </p:to>
                                    </p:set>
                                    <p:animEffect transition="in" filter="blinds(horizontal)">
                                      <p:cBhvr>
                                        <p:cTn id="26" dur="500"/>
                                        <p:tgtEl>
                                          <p:spTgt spid="65539">
                                            <p:txEl>
                                              <p:pRg st="5" end="5"/>
                                            </p:txEl>
                                          </p:spTgt>
                                        </p:tgtEl>
                                      </p:cBhvr>
                                    </p:animEffect>
                                  </p:childTnLst>
                                  <p:subTnLst>
                                    <p:animClr clrSpc="rgb" dir="cw">
                                      <p:cBhvr override="childStyle">
                                        <p:cTn dur="1" fill="hold" display="0" masterRel="nextClick" afterEffect="1"/>
                                        <p:tgtEl>
                                          <p:spTgt spid="65539">
                                            <p:txEl>
                                              <p:pRg st="5" end="5"/>
                                            </p:txEl>
                                          </p:spTgt>
                                        </p:tgtEl>
                                        <p:attrNameLst>
                                          <p:attrName>ppt_c</p:attrName>
                                        </p:attrNameLst>
                                      </p:cBhvr>
                                      <p:to>
                                        <a:schemeClr val="folHlink"/>
                                      </p:to>
                                    </p:animClr>
                                  </p:subTnLst>
                                </p:cTn>
                              </p:par>
                              <p:par>
                                <p:cTn id="27" presetID="3" presetClass="entr" presetSubtype="10" fill="hold" grpId="0" nodeType="withEffect">
                                  <p:stCondLst>
                                    <p:cond delay="0"/>
                                  </p:stCondLst>
                                  <p:childTnLst>
                                    <p:set>
                                      <p:cBhvr>
                                        <p:cTn id="28" dur="1" fill="hold">
                                          <p:stCondLst>
                                            <p:cond delay="0"/>
                                          </p:stCondLst>
                                        </p:cTn>
                                        <p:tgtEl>
                                          <p:spTgt spid="65539">
                                            <p:txEl>
                                              <p:pRg st="6" end="6"/>
                                            </p:txEl>
                                          </p:spTgt>
                                        </p:tgtEl>
                                        <p:attrNameLst>
                                          <p:attrName>style.visibility</p:attrName>
                                        </p:attrNameLst>
                                      </p:cBhvr>
                                      <p:to>
                                        <p:strVal val="visible"/>
                                      </p:to>
                                    </p:set>
                                    <p:animEffect transition="in" filter="blinds(horizontal)">
                                      <p:cBhvr>
                                        <p:cTn id="29" dur="500"/>
                                        <p:tgtEl>
                                          <p:spTgt spid="65539">
                                            <p:txEl>
                                              <p:pRg st="6" end="6"/>
                                            </p:txEl>
                                          </p:spTgt>
                                        </p:tgtEl>
                                      </p:cBhvr>
                                    </p:animEffect>
                                  </p:childTnLst>
                                  <p:subTnLst>
                                    <p:animClr clrSpc="rgb" dir="cw">
                                      <p:cBhvr override="childStyle">
                                        <p:cTn dur="1" fill="hold" display="0" masterRel="nextClick" afterEffect="1"/>
                                        <p:tgtEl>
                                          <p:spTgt spid="65539">
                                            <p:txEl>
                                              <p:pRg st="6" end="6"/>
                                            </p:txEl>
                                          </p:spTgt>
                                        </p:tgtEl>
                                        <p:attrNameLst>
                                          <p:attrName>ppt_c</p:attrName>
                                        </p:attrNameLst>
                                      </p:cBhvr>
                                      <p:to>
                                        <a:schemeClr val="folHlink"/>
                                      </p:to>
                                    </p:animClr>
                                  </p:subTnLst>
                                </p:cTn>
                              </p:par>
                              <p:par>
                                <p:cTn id="30" presetID="3" presetClass="entr" presetSubtype="10" fill="hold" grpId="0" nodeType="withEffect">
                                  <p:stCondLst>
                                    <p:cond delay="0"/>
                                  </p:stCondLst>
                                  <p:childTnLst>
                                    <p:set>
                                      <p:cBhvr>
                                        <p:cTn id="31" dur="1" fill="hold">
                                          <p:stCondLst>
                                            <p:cond delay="0"/>
                                          </p:stCondLst>
                                        </p:cTn>
                                        <p:tgtEl>
                                          <p:spTgt spid="65539">
                                            <p:txEl>
                                              <p:pRg st="7" end="7"/>
                                            </p:txEl>
                                          </p:spTgt>
                                        </p:tgtEl>
                                        <p:attrNameLst>
                                          <p:attrName>style.visibility</p:attrName>
                                        </p:attrNameLst>
                                      </p:cBhvr>
                                      <p:to>
                                        <p:strVal val="visible"/>
                                      </p:to>
                                    </p:set>
                                    <p:animEffect transition="in" filter="blinds(horizontal)">
                                      <p:cBhvr>
                                        <p:cTn id="32" dur="500"/>
                                        <p:tgtEl>
                                          <p:spTgt spid="65539">
                                            <p:txEl>
                                              <p:pRg st="7" end="7"/>
                                            </p:txEl>
                                          </p:spTgt>
                                        </p:tgtEl>
                                      </p:cBhvr>
                                    </p:animEffect>
                                  </p:childTnLst>
                                  <p:subTnLst>
                                    <p:animClr clrSpc="rgb" dir="cw">
                                      <p:cBhvr override="childStyle">
                                        <p:cTn dur="1" fill="hold" display="0" masterRel="nextClick" afterEffect="1"/>
                                        <p:tgtEl>
                                          <p:spTgt spid="65539">
                                            <p:txEl>
                                              <p:pRg st="7" end="7"/>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dirty="0"/>
              <a:t>其它制导武器</a:t>
            </a:r>
            <a:endParaRPr lang="zh-CN" altLang="en-US" dirty="0"/>
          </a:p>
        </p:txBody>
      </p:sp>
      <p:sp>
        <p:nvSpPr>
          <p:cNvPr id="67587" name="Rectangle 3"/>
          <p:cNvSpPr>
            <a:spLocks noGrp="1" noChangeArrowheads="1"/>
          </p:cNvSpPr>
          <p:nvPr>
            <p:ph idx="1"/>
          </p:nvPr>
        </p:nvSpPr>
        <p:spPr/>
        <p:txBody>
          <a:bodyPr>
            <a:normAutofit fontScale="92500"/>
          </a:bodyPr>
          <a:lstStyle/>
          <a:p>
            <a:pPr eaLnBrk="1" hangingPunct="1"/>
            <a:r>
              <a:rPr lang="zh-CN" altLang="en-US" sz="3700" dirty="0">
                <a:solidFill>
                  <a:srgbClr val="FF0000"/>
                </a:solidFill>
              </a:rPr>
              <a:t>制导炸弹</a:t>
            </a:r>
            <a:endParaRPr lang="zh-CN" altLang="en-US" sz="3700" dirty="0">
              <a:solidFill>
                <a:srgbClr val="FF0000"/>
              </a:solidFill>
            </a:endParaRPr>
          </a:p>
          <a:p>
            <a:pPr lvl="1" eaLnBrk="1" hangingPunct="1"/>
            <a:r>
              <a:rPr lang="zh-CN" altLang="en-US" sz="3200" dirty="0"/>
              <a:t>无动力，依靠重力向下滑行</a:t>
            </a:r>
            <a:endParaRPr lang="en-US" altLang="zh-CN" sz="3200" dirty="0"/>
          </a:p>
          <a:p>
            <a:pPr lvl="1"/>
            <a:r>
              <a:rPr lang="zh-CN" altLang="en-US" sz="3200"/>
              <a:t>激光制导炸弹 </a:t>
            </a:r>
            <a:r>
              <a:rPr lang="en-US" altLang="zh-CN" sz="3200"/>
              <a:t>/ </a:t>
            </a:r>
            <a:r>
              <a:rPr lang="zh-CN" altLang="en-US" sz="3200"/>
              <a:t>电视制导炸弹，</a:t>
            </a:r>
            <a:r>
              <a:rPr lang="en-US" altLang="zh-CN" sz="3200"/>
              <a:t>etc.</a:t>
            </a:r>
            <a:endParaRPr lang="zh-CN" altLang="en-US" sz="3200" dirty="0"/>
          </a:p>
          <a:p>
            <a:pPr eaLnBrk="1" hangingPunct="1"/>
            <a:r>
              <a:rPr lang="zh-CN" altLang="en-US" sz="3700" dirty="0">
                <a:solidFill>
                  <a:srgbClr val="FF0000"/>
                </a:solidFill>
              </a:rPr>
              <a:t>制导炮弹</a:t>
            </a:r>
            <a:endParaRPr lang="zh-CN" altLang="en-US" sz="3700" dirty="0">
              <a:solidFill>
                <a:srgbClr val="FF0000"/>
              </a:solidFill>
            </a:endParaRPr>
          </a:p>
          <a:p>
            <a:pPr lvl="1" eaLnBrk="1" hangingPunct="1"/>
            <a:r>
              <a:rPr lang="zh-CN" altLang="en-US" sz="3200" dirty="0"/>
              <a:t>无动力，依靠火炮发射时给予的初速向前飞行</a:t>
            </a:r>
            <a:endParaRPr lang="en-US" altLang="zh-CN" sz="3200" dirty="0"/>
          </a:p>
          <a:p>
            <a:pPr lvl="1"/>
            <a:r>
              <a:rPr lang="zh-CN" altLang="en-US" sz="3200"/>
              <a:t>激光制导炮弹 </a:t>
            </a:r>
            <a:r>
              <a:rPr lang="en-US" altLang="zh-CN" sz="3200"/>
              <a:t>/ </a:t>
            </a:r>
            <a:r>
              <a:rPr lang="zh-CN" altLang="en-US" sz="3200"/>
              <a:t>毫米波制导炮弹，</a:t>
            </a:r>
            <a:r>
              <a:rPr lang="en-US" altLang="zh-CN" sz="3200"/>
              <a:t>etc.</a:t>
            </a:r>
            <a:endParaRPr lang="zh-CN" altLang="en-US" sz="3200" dirty="0"/>
          </a:p>
          <a:p>
            <a:pPr eaLnBrk="1" hangingPunct="1"/>
            <a:r>
              <a:rPr lang="zh-CN" altLang="en-US" sz="3700">
                <a:solidFill>
                  <a:srgbClr val="FF0000"/>
                </a:solidFill>
              </a:rPr>
              <a:t>制导</a:t>
            </a:r>
            <a:r>
              <a:rPr lang="zh-CN" altLang="en-US" sz="3700" dirty="0">
                <a:solidFill>
                  <a:srgbClr val="FF0000"/>
                </a:solidFill>
              </a:rPr>
              <a:t>鱼雷</a:t>
            </a:r>
            <a:endParaRPr lang="en-US" altLang="zh-CN" sz="3700" dirty="0">
              <a:solidFill>
                <a:srgbClr val="FF0000"/>
              </a:solidFill>
            </a:endParaRPr>
          </a:p>
          <a:p>
            <a:pPr lvl="1"/>
            <a:r>
              <a:rPr lang="zh-CN" altLang="en-US" sz="3200" dirty="0"/>
              <a:t>仅能在水下航行</a:t>
            </a:r>
            <a:endParaRPr lang="zh-CN" altLang="en-US" sz="3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dirty="0"/>
              <a:t>导弹的分类（</a:t>
            </a:r>
            <a:r>
              <a:rPr lang="en-US" altLang="zh-CN" dirty="0"/>
              <a:t>1</a:t>
            </a:r>
            <a:r>
              <a:rPr lang="zh-CN" altLang="en-US" dirty="0"/>
              <a:t>）</a:t>
            </a:r>
            <a:endParaRPr lang="zh-CN" altLang="en-US" dirty="0"/>
          </a:p>
        </p:txBody>
      </p:sp>
      <p:sp>
        <p:nvSpPr>
          <p:cNvPr id="45059" name="Rectangle 3"/>
          <p:cNvSpPr>
            <a:spLocks noGrp="1" noChangeArrowheads="1"/>
          </p:cNvSpPr>
          <p:nvPr>
            <p:ph idx="1"/>
          </p:nvPr>
        </p:nvSpPr>
        <p:spPr>
          <a:xfrm>
            <a:off x="179388" y="1484312"/>
            <a:ext cx="8713787" cy="5095037"/>
          </a:xfrm>
        </p:spPr>
        <p:txBody>
          <a:bodyPr>
            <a:normAutofit fontScale="92500" lnSpcReduction="20000"/>
          </a:bodyPr>
          <a:lstStyle/>
          <a:p>
            <a:pPr eaLnBrk="1" hangingPunct="1">
              <a:lnSpc>
                <a:spcPct val="110000"/>
              </a:lnSpc>
            </a:pPr>
            <a:r>
              <a:rPr lang="zh-CN" altLang="en-US" sz="3600" dirty="0"/>
              <a:t>按作战任务的性质</a:t>
            </a:r>
            <a:endParaRPr lang="zh-CN" altLang="en-US" sz="3600" dirty="0"/>
          </a:p>
          <a:p>
            <a:pPr lvl="1" eaLnBrk="1" hangingPunct="1">
              <a:lnSpc>
                <a:spcPct val="90000"/>
              </a:lnSpc>
            </a:pPr>
            <a:r>
              <a:rPr lang="zh-CN" altLang="en-US" noProof="1"/>
              <a:t>战略导弹</a:t>
            </a:r>
            <a:r>
              <a:rPr lang="zh-CN" altLang="en-US" sz="2400" noProof="1"/>
              <a:t>：执行战略任务，打击战略目标</a:t>
            </a:r>
            <a:endParaRPr lang="en-US" altLang="zh-CN" sz="2400" dirty="0"/>
          </a:p>
          <a:p>
            <a:pPr lvl="1" eaLnBrk="1" hangingPunct="1">
              <a:lnSpc>
                <a:spcPct val="90000"/>
              </a:lnSpc>
            </a:pPr>
            <a:r>
              <a:rPr lang="zh-CN" altLang="en-US" noProof="1"/>
              <a:t>战役导弹</a:t>
            </a:r>
            <a:r>
              <a:rPr lang="zh-CN" altLang="en-US" sz="2400" noProof="1"/>
              <a:t>：打击战役纵深内重要目标</a:t>
            </a:r>
            <a:endParaRPr lang="en-US" altLang="zh-CN" sz="2400" dirty="0"/>
          </a:p>
          <a:p>
            <a:pPr lvl="1" eaLnBrk="1" hangingPunct="1">
              <a:lnSpc>
                <a:spcPct val="90000"/>
              </a:lnSpc>
            </a:pPr>
            <a:r>
              <a:rPr lang="zh-CN" altLang="en-US" noProof="1"/>
              <a:t>战术导弹</a:t>
            </a:r>
            <a:r>
              <a:rPr lang="zh-CN" altLang="en-US" sz="2400" noProof="1"/>
              <a:t>：直接支援部队战斗行动</a:t>
            </a:r>
            <a:endParaRPr lang="zh-CN" altLang="en-US" sz="2400" noProof="1"/>
          </a:p>
          <a:p>
            <a:pPr eaLnBrk="1" hangingPunct="1">
              <a:lnSpc>
                <a:spcPct val="110000"/>
              </a:lnSpc>
            </a:pPr>
            <a:r>
              <a:rPr lang="zh-CN" altLang="en-US" sz="3600" dirty="0"/>
              <a:t>按发射点与目标的关系位置</a:t>
            </a:r>
            <a:endParaRPr lang="zh-CN" altLang="en-US" sz="3600" dirty="0"/>
          </a:p>
          <a:p>
            <a:pPr lvl="1" eaLnBrk="1" hangingPunct="1">
              <a:lnSpc>
                <a:spcPct val="90000"/>
              </a:lnSpc>
            </a:pPr>
            <a:r>
              <a:rPr lang="zh-CN" altLang="zh-CN" dirty="0"/>
              <a:t>从地面发射</a:t>
            </a:r>
            <a:r>
              <a:rPr lang="zh-CN" altLang="zh-CN" sz="2400" dirty="0"/>
              <a:t>：</a:t>
            </a:r>
            <a:r>
              <a:rPr lang="zh-CN" altLang="en-US" sz="2400" dirty="0"/>
              <a:t>地地、地空、地舰、地潜</a:t>
            </a:r>
            <a:endParaRPr lang="zh-CN" altLang="en-US" sz="2400" dirty="0"/>
          </a:p>
          <a:p>
            <a:pPr lvl="1" eaLnBrk="1" hangingPunct="1">
              <a:lnSpc>
                <a:spcPct val="90000"/>
              </a:lnSpc>
            </a:pPr>
            <a:r>
              <a:rPr lang="zh-CN" altLang="zh-CN" dirty="0"/>
              <a:t>从空中</a:t>
            </a:r>
            <a:r>
              <a:rPr lang="zh-CN" altLang="en-US" dirty="0"/>
              <a:t>发射</a:t>
            </a:r>
            <a:r>
              <a:rPr lang="zh-CN" altLang="en-US" sz="2400" dirty="0"/>
              <a:t>：空空、空地、空舰、空潜</a:t>
            </a:r>
            <a:endParaRPr lang="zh-CN" altLang="en-US" sz="2400" dirty="0"/>
          </a:p>
          <a:p>
            <a:pPr lvl="1" eaLnBrk="1" hangingPunct="1">
              <a:lnSpc>
                <a:spcPct val="90000"/>
              </a:lnSpc>
            </a:pPr>
            <a:r>
              <a:rPr lang="zh-CN" altLang="zh-CN" dirty="0"/>
              <a:t>从水面发射</a:t>
            </a:r>
            <a:r>
              <a:rPr lang="zh-CN" altLang="zh-CN" sz="2400" dirty="0"/>
              <a:t>：</a:t>
            </a:r>
            <a:r>
              <a:rPr lang="zh-CN" altLang="en-US" sz="2400" dirty="0"/>
              <a:t>舰舰、舰地、舰空、舰潜</a:t>
            </a:r>
            <a:endParaRPr lang="zh-CN" altLang="en-US" sz="2400" dirty="0"/>
          </a:p>
          <a:p>
            <a:pPr lvl="1" eaLnBrk="1" hangingPunct="1">
              <a:lnSpc>
                <a:spcPct val="90000"/>
              </a:lnSpc>
            </a:pPr>
            <a:r>
              <a:rPr lang="zh-CN" altLang="en-US" dirty="0"/>
              <a:t>从水下发射</a:t>
            </a:r>
            <a:r>
              <a:rPr lang="zh-CN" altLang="en-US" sz="2400" dirty="0"/>
              <a:t>：潜潜、潜地、潜空、潜舰</a:t>
            </a:r>
            <a:endParaRPr lang="en-US" altLang="zh-CN" sz="2400" dirty="0"/>
          </a:p>
          <a:p>
            <a:pPr lvl="1" eaLnBrk="1" hangingPunct="1">
              <a:lnSpc>
                <a:spcPct val="90000"/>
              </a:lnSpc>
            </a:pPr>
            <a:r>
              <a:rPr lang="zh-CN" altLang="en-US" sz="2400" dirty="0">
                <a:solidFill>
                  <a:srgbClr val="FF0000"/>
                </a:solidFill>
              </a:rPr>
              <a:t>空地导弹攻击的是地面固定目标！</a:t>
            </a:r>
            <a:endParaRPr lang="en-US" altLang="zh-CN" sz="2400" dirty="0">
              <a:solidFill>
                <a:srgbClr val="FF0000"/>
              </a:solidFill>
            </a:endParaRPr>
          </a:p>
          <a:p>
            <a:pPr>
              <a:lnSpc>
                <a:spcPct val="110000"/>
              </a:lnSpc>
            </a:pPr>
            <a:r>
              <a:rPr lang="zh-CN" altLang="en-US" dirty="0"/>
              <a:t>按发射平台</a:t>
            </a:r>
            <a:endParaRPr lang="zh-CN" altLang="en-US" dirty="0"/>
          </a:p>
          <a:p>
            <a:pPr lvl="1">
              <a:lnSpc>
                <a:spcPct val="110000"/>
              </a:lnSpc>
            </a:pPr>
            <a:r>
              <a:rPr lang="zh-CN" altLang="zh-CN" dirty="0"/>
              <a:t>陆基、</a:t>
            </a:r>
            <a:r>
              <a:rPr lang="zh-CN" altLang="en-US" dirty="0"/>
              <a:t>车载、机载、舰载等</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dirty="0"/>
              <a:t>导弹的分类（</a:t>
            </a:r>
            <a:r>
              <a:rPr lang="en-US" altLang="zh-CN" dirty="0"/>
              <a:t>2</a:t>
            </a:r>
            <a:r>
              <a:rPr lang="zh-CN" altLang="en-US" dirty="0"/>
              <a:t>）</a:t>
            </a:r>
            <a:endParaRPr lang="zh-CN" altLang="en-US" dirty="0"/>
          </a:p>
        </p:txBody>
      </p:sp>
      <p:sp>
        <p:nvSpPr>
          <p:cNvPr id="46083" name="Rectangle 3"/>
          <p:cNvSpPr>
            <a:spLocks noGrp="1" noChangeArrowheads="1"/>
          </p:cNvSpPr>
          <p:nvPr>
            <p:ph idx="1"/>
          </p:nvPr>
        </p:nvSpPr>
        <p:spPr>
          <a:xfrm>
            <a:off x="179388" y="1484312"/>
            <a:ext cx="8713787" cy="5005027"/>
          </a:xfrm>
        </p:spPr>
        <p:txBody>
          <a:bodyPr>
            <a:normAutofit fontScale="85000" lnSpcReduction="20000"/>
          </a:bodyPr>
          <a:lstStyle/>
          <a:p>
            <a:pPr eaLnBrk="1" hangingPunct="1">
              <a:lnSpc>
                <a:spcPct val="110000"/>
              </a:lnSpc>
            </a:pPr>
            <a:r>
              <a:rPr lang="zh-CN" altLang="en-US"/>
              <a:t>按射程</a:t>
            </a:r>
            <a:endParaRPr lang="zh-CN" altLang="en-US"/>
          </a:p>
          <a:p>
            <a:pPr lvl="1" eaLnBrk="1" hangingPunct="1">
              <a:lnSpc>
                <a:spcPct val="110000"/>
              </a:lnSpc>
            </a:pPr>
            <a:r>
              <a:rPr lang="zh-CN" altLang="en-US" noProof="1"/>
              <a:t>近程导弹：&lt;=1000 </a:t>
            </a:r>
            <a:r>
              <a:rPr lang="en-US" altLang="zh-CN" noProof="1"/>
              <a:t>km</a:t>
            </a:r>
            <a:endParaRPr lang="en-US" altLang="zh-CN"/>
          </a:p>
          <a:p>
            <a:pPr lvl="1" eaLnBrk="1" hangingPunct="1">
              <a:lnSpc>
                <a:spcPct val="110000"/>
              </a:lnSpc>
            </a:pPr>
            <a:r>
              <a:rPr lang="zh-CN" altLang="en-US" noProof="1"/>
              <a:t>中程导弹：1000</a:t>
            </a:r>
            <a:r>
              <a:rPr lang="zh-CN" altLang="zh-CN" noProof="1">
                <a:latin typeface="微软雅黑" panose="020B0503020204020204" pitchFamily="34" charset="-122"/>
              </a:rPr>
              <a:t>~</a:t>
            </a:r>
            <a:r>
              <a:rPr lang="zh-CN" altLang="en-US" noProof="1"/>
              <a:t>3000 </a:t>
            </a:r>
            <a:r>
              <a:rPr lang="en-US" altLang="zh-CN" noProof="1"/>
              <a:t>km</a:t>
            </a:r>
            <a:endParaRPr lang="en-US" altLang="zh-CN"/>
          </a:p>
          <a:p>
            <a:pPr lvl="1" eaLnBrk="1" hangingPunct="1">
              <a:lnSpc>
                <a:spcPct val="110000"/>
              </a:lnSpc>
            </a:pPr>
            <a:r>
              <a:rPr lang="zh-CN" altLang="en-US" noProof="1"/>
              <a:t>远程导弹：3000</a:t>
            </a:r>
            <a:r>
              <a:rPr lang="zh-CN" altLang="zh-CN" noProof="1">
                <a:latin typeface="微软雅黑" panose="020B0503020204020204" pitchFamily="34" charset="-122"/>
              </a:rPr>
              <a:t>~</a:t>
            </a:r>
            <a:r>
              <a:rPr lang="zh-CN" altLang="en-US" noProof="1"/>
              <a:t>8000 </a:t>
            </a:r>
            <a:r>
              <a:rPr lang="en-US" altLang="zh-CN" noProof="1"/>
              <a:t>km</a:t>
            </a:r>
            <a:endParaRPr lang="en-US" altLang="zh-CN"/>
          </a:p>
          <a:p>
            <a:pPr lvl="1" eaLnBrk="1" hangingPunct="1">
              <a:lnSpc>
                <a:spcPct val="110000"/>
              </a:lnSpc>
            </a:pPr>
            <a:r>
              <a:rPr lang="zh-CN" altLang="en-US" noProof="1"/>
              <a:t>洲际导弹：&gt;8000 </a:t>
            </a:r>
            <a:r>
              <a:rPr lang="en-US" altLang="zh-CN" noProof="1"/>
              <a:t>km</a:t>
            </a:r>
            <a:endParaRPr lang="en-US" altLang="zh-CN" noProof="1"/>
          </a:p>
          <a:p>
            <a:pPr>
              <a:lnSpc>
                <a:spcPct val="110000"/>
              </a:lnSpc>
            </a:pPr>
            <a:r>
              <a:rPr lang="zh-CN" altLang="en-US"/>
              <a:t>按攻击目标</a:t>
            </a:r>
            <a:endParaRPr lang="zh-CN" altLang="en-US"/>
          </a:p>
          <a:p>
            <a:pPr lvl="1">
              <a:lnSpc>
                <a:spcPct val="110000"/>
              </a:lnSpc>
            </a:pPr>
            <a:r>
              <a:rPr lang="zh-CN" altLang="zh-CN"/>
              <a:t>反坦克、</a:t>
            </a:r>
            <a:r>
              <a:rPr lang="zh-CN" altLang="en-US"/>
              <a:t>防空、反舰、反潜、反辐射导弹等</a:t>
            </a:r>
            <a:endParaRPr lang="zh-CN" altLang="en-US"/>
          </a:p>
          <a:p>
            <a:pPr>
              <a:lnSpc>
                <a:spcPct val="110000"/>
              </a:lnSpc>
            </a:pPr>
            <a:r>
              <a:rPr lang="zh-CN" altLang="en-US"/>
              <a:t>按飞行弹道</a:t>
            </a:r>
            <a:endParaRPr lang="zh-CN" altLang="en-US"/>
          </a:p>
          <a:p>
            <a:pPr lvl="1">
              <a:lnSpc>
                <a:spcPct val="110000"/>
              </a:lnSpc>
            </a:pPr>
            <a:r>
              <a:rPr lang="zh-CN" altLang="en-US" noProof="1"/>
              <a:t>飞航式</a:t>
            </a:r>
            <a:endParaRPr lang="zh-CN" altLang="zh-CN" noProof="1"/>
          </a:p>
          <a:p>
            <a:pPr lvl="2">
              <a:lnSpc>
                <a:spcPct val="110000"/>
              </a:lnSpc>
            </a:pPr>
            <a:r>
              <a:rPr lang="zh-CN" altLang="en-US" noProof="1"/>
              <a:t>有翼导弹，大部分飞行轨迹近似水平线，只能在大气层中飞行。</a:t>
            </a:r>
            <a:endParaRPr lang="en-US" altLang="zh-CN"/>
          </a:p>
          <a:p>
            <a:pPr lvl="1">
              <a:lnSpc>
                <a:spcPct val="110000"/>
              </a:lnSpc>
            </a:pPr>
            <a:r>
              <a:rPr lang="zh-CN" altLang="en-US" noProof="1"/>
              <a:t>弹道式</a:t>
            </a:r>
            <a:endParaRPr lang="zh-CN" altLang="zh-CN" noProof="1"/>
          </a:p>
          <a:p>
            <a:pPr lvl="2">
              <a:lnSpc>
                <a:spcPct val="110000"/>
              </a:lnSpc>
            </a:pPr>
            <a:r>
              <a:rPr lang="zh-CN" altLang="en-US" noProof="1"/>
              <a:t>飞行轨迹绝大部分为自由抛物体。</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dirty="0"/>
              <a:t>导弹的组成</a:t>
            </a:r>
            <a:endParaRPr lang="zh-CN" altLang="en-US" dirty="0"/>
          </a:p>
        </p:txBody>
      </p:sp>
      <p:sp>
        <p:nvSpPr>
          <p:cNvPr id="51203" name="Rectangle 3"/>
          <p:cNvSpPr>
            <a:spLocks noGrp="1" noChangeArrowheads="1"/>
          </p:cNvSpPr>
          <p:nvPr>
            <p:ph idx="1"/>
          </p:nvPr>
        </p:nvSpPr>
        <p:spPr/>
        <p:txBody>
          <a:bodyPr>
            <a:normAutofit/>
          </a:bodyPr>
          <a:lstStyle/>
          <a:p>
            <a:pPr eaLnBrk="1" hangingPunct="1"/>
            <a:r>
              <a:rPr lang="zh-CN" altLang="en-US" dirty="0"/>
              <a:t>制导系统</a:t>
            </a:r>
            <a:endParaRPr lang="zh-CN" altLang="en-US" dirty="0"/>
          </a:p>
          <a:p>
            <a:pPr eaLnBrk="1" hangingPunct="1"/>
            <a:r>
              <a:rPr lang="zh-CN" altLang="en-US" dirty="0"/>
              <a:t>战斗部</a:t>
            </a:r>
            <a:endParaRPr lang="zh-CN" altLang="en-US" dirty="0"/>
          </a:p>
          <a:p>
            <a:pPr lvl="1" eaLnBrk="1" hangingPunct="1"/>
            <a:r>
              <a:rPr lang="zh-CN" altLang="en-US" dirty="0"/>
              <a:t>常规战斗部</a:t>
            </a:r>
            <a:endParaRPr lang="zh-CN" altLang="en-US" dirty="0"/>
          </a:p>
          <a:p>
            <a:pPr lvl="1" eaLnBrk="1" hangingPunct="1"/>
            <a:r>
              <a:rPr lang="zh-CN" altLang="en-US" dirty="0"/>
              <a:t>核生化战斗部</a:t>
            </a:r>
            <a:endParaRPr lang="en-US" altLang="zh-CN" dirty="0"/>
          </a:p>
          <a:p>
            <a:pPr eaLnBrk="1" hangingPunct="1"/>
            <a:r>
              <a:rPr lang="zh-CN" altLang="en-US" dirty="0"/>
              <a:t>动力装置</a:t>
            </a:r>
            <a:endParaRPr lang="zh-CN" altLang="en-US" dirty="0"/>
          </a:p>
          <a:p>
            <a:pPr lvl="1" eaLnBrk="1" hangingPunct="1"/>
            <a:r>
              <a:rPr lang="zh-CN" altLang="en-US" dirty="0"/>
              <a:t>不依赖空气：液体火箭发动机、固体火箭发动机</a:t>
            </a:r>
            <a:endParaRPr lang="en-US" altLang="zh-CN" dirty="0"/>
          </a:p>
          <a:p>
            <a:pPr lvl="2"/>
            <a:r>
              <a:rPr lang="zh-CN" altLang="en-US" dirty="0"/>
              <a:t>可在大气层外工作。弹道导弹必须</a:t>
            </a:r>
            <a:r>
              <a:rPr lang="zh-CN" altLang="en-US"/>
              <a:t>用此类发动机</a:t>
            </a:r>
            <a:endParaRPr lang="zh-CN" altLang="en-US" dirty="0"/>
          </a:p>
          <a:p>
            <a:pPr lvl="1" eaLnBrk="1" hangingPunct="1"/>
            <a:r>
              <a:rPr lang="zh-CN" altLang="en-US" dirty="0"/>
              <a:t>依赖空气：涡轮喷气发动机、冲压喷气发动机</a:t>
            </a:r>
            <a:endParaRPr lang="zh-CN" altLang="en-US" dirty="0"/>
          </a:p>
          <a:p>
            <a:pPr eaLnBrk="1" hangingPunct="1"/>
            <a:r>
              <a:rPr lang="zh-CN" altLang="en-US" dirty="0"/>
              <a:t>弹体</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fontScale="90000"/>
          </a:bodyPr>
          <a:lstStyle/>
          <a:p>
            <a:pPr eaLnBrk="1" hangingPunct="1"/>
            <a:r>
              <a:rPr lang="zh-CN" altLang="en-US" dirty="0"/>
              <a:t>导弹的战斗部</a:t>
            </a:r>
            <a:br>
              <a:rPr lang="zh-CN" altLang="en-US" dirty="0"/>
            </a:br>
            <a:r>
              <a:rPr lang="en-US" altLang="zh-CN" sz="3200" dirty="0">
                <a:latin typeface="微软雅黑" panose="020B0503020204020204" pitchFamily="34" charset="-122"/>
              </a:rPr>
              <a:t>——</a:t>
            </a:r>
            <a:r>
              <a:rPr lang="zh-CN" altLang="en-US" sz="3200" dirty="0"/>
              <a:t>常规战斗部</a:t>
            </a:r>
            <a:endParaRPr lang="zh-CN" altLang="en-US" sz="3200" dirty="0"/>
          </a:p>
        </p:txBody>
      </p:sp>
      <p:pic>
        <p:nvPicPr>
          <p:cNvPr id="322564" name="Picture 4" descr="zdb3"/>
          <p:cNvPicPr>
            <a:picLocks noChangeAspect="1" noChangeArrowheads="1"/>
          </p:cNvPicPr>
          <p:nvPr/>
        </p:nvPicPr>
        <p:blipFill>
          <a:blip r:embed="rId1" cstate="print"/>
          <a:srcRect/>
          <a:stretch>
            <a:fillRect/>
          </a:stretch>
        </p:blipFill>
        <p:spPr bwMode="auto">
          <a:xfrm>
            <a:off x="5811982" y="1461199"/>
            <a:ext cx="3318129" cy="2160240"/>
          </a:xfrm>
          <a:prstGeom prst="rect">
            <a:avLst/>
          </a:prstGeom>
          <a:noFill/>
          <a:ln w="9525">
            <a:noFill/>
            <a:miter lim="800000"/>
            <a:headEnd/>
            <a:tailEnd/>
          </a:ln>
        </p:spPr>
      </p:pic>
      <p:sp>
        <p:nvSpPr>
          <p:cNvPr id="322563" name="Rectangle 3"/>
          <p:cNvSpPr>
            <a:spLocks noGrp="1" noChangeArrowheads="1"/>
          </p:cNvSpPr>
          <p:nvPr>
            <p:ph idx="1"/>
          </p:nvPr>
        </p:nvSpPr>
        <p:spPr>
          <a:xfrm>
            <a:off x="250825" y="1403350"/>
            <a:ext cx="5806340" cy="5130995"/>
          </a:xfrm>
        </p:spPr>
        <p:txBody>
          <a:bodyPr>
            <a:normAutofit lnSpcReduction="10000"/>
          </a:bodyPr>
          <a:lstStyle/>
          <a:p>
            <a:pPr algn="just" eaLnBrk="1" hangingPunct="1"/>
            <a:r>
              <a:rPr lang="zh-CN" altLang="en-US" noProof="1"/>
              <a:t>爆破型</a:t>
            </a:r>
            <a:endParaRPr lang="en-US" altLang="zh-CN" dirty="0"/>
          </a:p>
          <a:p>
            <a:pPr lvl="1" algn="just" eaLnBrk="1" hangingPunct="1"/>
            <a:r>
              <a:rPr lang="zh-CN" altLang="en-US" dirty="0"/>
              <a:t>利用炸药爆炸时所产生的大量高温、高压气体的积聚膨胀推动周围介质而造成的</a:t>
            </a:r>
            <a:r>
              <a:rPr lang="zh-CN" altLang="en-US" b="1" dirty="0"/>
              <a:t>冲击波</a:t>
            </a:r>
            <a:r>
              <a:rPr lang="zh-CN" altLang="en-US" dirty="0"/>
              <a:t>起杀伤作用。</a:t>
            </a:r>
            <a:endParaRPr lang="en-US" altLang="zh-CN" dirty="0"/>
          </a:p>
          <a:p>
            <a:pPr algn="just" eaLnBrk="1" hangingPunct="1"/>
            <a:r>
              <a:rPr lang="zh-CN" altLang="en-US" noProof="1"/>
              <a:t>破片型（杀伤型）</a:t>
            </a:r>
            <a:endParaRPr lang="en-US" altLang="zh-CN" dirty="0"/>
          </a:p>
          <a:p>
            <a:pPr lvl="1" algn="just" eaLnBrk="1" hangingPunct="1"/>
            <a:r>
              <a:rPr lang="zh-CN" altLang="en-US" dirty="0"/>
              <a:t>依靠具有一定动能和分布密度的</a:t>
            </a:r>
            <a:r>
              <a:rPr lang="zh-CN" altLang="en-US" b="1" dirty="0"/>
              <a:t>破片</a:t>
            </a:r>
            <a:r>
              <a:rPr lang="zh-CN" altLang="en-US" dirty="0"/>
              <a:t>直接打击目标来实现对目标的杀伤和破坏</a:t>
            </a:r>
            <a:endParaRPr lang="en-US" altLang="zh-CN" dirty="0"/>
          </a:p>
          <a:p>
            <a:pPr algn="just" eaLnBrk="1" hangingPunct="1"/>
            <a:r>
              <a:rPr lang="zh-CN" altLang="en-US" noProof="1"/>
              <a:t>聚能破甲型</a:t>
            </a:r>
            <a:endParaRPr lang="en-US" altLang="zh-CN" dirty="0"/>
          </a:p>
          <a:p>
            <a:pPr lvl="1" algn="just" eaLnBrk="1" hangingPunct="1"/>
            <a:r>
              <a:rPr lang="zh-CN" altLang="en-US" dirty="0"/>
              <a:t>利用炸药的聚能效应来穿甲</a:t>
            </a:r>
            <a:endParaRPr lang="zh-CN" altLang="en-US" dirty="0"/>
          </a:p>
        </p:txBody>
      </p:sp>
      <p:pic>
        <p:nvPicPr>
          <p:cNvPr id="322565" name="Picture 5" descr="zdb1"/>
          <p:cNvPicPr>
            <a:picLocks noChangeAspect="1" noChangeArrowheads="1"/>
          </p:cNvPicPr>
          <p:nvPr/>
        </p:nvPicPr>
        <p:blipFill>
          <a:blip r:embed="rId2" cstate="print"/>
          <a:srcRect/>
          <a:stretch>
            <a:fillRect/>
          </a:stretch>
        </p:blipFill>
        <p:spPr bwMode="auto">
          <a:xfrm>
            <a:off x="6777245" y="3789040"/>
            <a:ext cx="1781690" cy="298098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22563">
                                            <p:txEl>
                                              <p:pRg st="4294967295" end="4294967295"/>
                                            </p:txEl>
                                          </p:spTgt>
                                        </p:tgtEl>
                                        <p:attrNameLst>
                                          <p:attrName>style.visibility</p:attrName>
                                        </p:attrNameLst>
                                      </p:cBhvr>
                                      <p:to>
                                        <p:strVal val="visible"/>
                                      </p:to>
                                    </p:set>
                                    <p:anim calcmode="lin" valueType="num">
                                      <p:cBhvr additive="base">
                                        <p:cTn id="7" dur="500" fill="hold"/>
                                        <p:tgtEl>
                                          <p:spTgt spid="322563">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2563">
                                            <p:txEl>
                                              <p:pRg st="4294967295" end="4294967295"/>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2563">
                                            <p:txEl>
                                              <p:pRg st="0" end="0"/>
                                            </p:txEl>
                                          </p:spTgt>
                                        </p:tgtEl>
                                        <p:attrNameLst>
                                          <p:attrName>style.visibility</p:attrName>
                                        </p:attrNameLst>
                                      </p:cBhvr>
                                      <p:to>
                                        <p:strVal val="visible"/>
                                      </p:to>
                                    </p:set>
                                    <p:anim calcmode="lin" valueType="num">
                                      <p:cBhvr additive="base">
                                        <p:cTn id="11" dur="500" fill="hold"/>
                                        <p:tgtEl>
                                          <p:spTgt spid="32256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256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2563">
                                            <p:txEl>
                                              <p:pRg st="1" end="1"/>
                                            </p:txEl>
                                          </p:spTgt>
                                        </p:tgtEl>
                                        <p:attrNameLst>
                                          <p:attrName>style.visibility</p:attrName>
                                        </p:attrNameLst>
                                      </p:cBhvr>
                                      <p:to>
                                        <p:strVal val="visible"/>
                                      </p:to>
                                    </p:set>
                                    <p:anim calcmode="lin" valueType="num">
                                      <p:cBhvr additive="base">
                                        <p:cTn id="15" dur="500" fill="hold"/>
                                        <p:tgtEl>
                                          <p:spTgt spid="32256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25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22563">
                                            <p:txEl>
                                              <p:pRg st="2" end="2"/>
                                            </p:txEl>
                                          </p:spTgt>
                                        </p:tgtEl>
                                        <p:attrNameLst>
                                          <p:attrName>style.visibility</p:attrName>
                                        </p:attrNameLst>
                                      </p:cBhvr>
                                      <p:to>
                                        <p:strVal val="visible"/>
                                      </p:to>
                                    </p:set>
                                    <p:anim calcmode="lin" valueType="num">
                                      <p:cBhvr additive="base">
                                        <p:cTn id="21" dur="500" fill="hold"/>
                                        <p:tgtEl>
                                          <p:spTgt spid="32256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2256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22563">
                                            <p:txEl>
                                              <p:pRg st="3" end="3"/>
                                            </p:txEl>
                                          </p:spTgt>
                                        </p:tgtEl>
                                        <p:attrNameLst>
                                          <p:attrName>style.visibility</p:attrName>
                                        </p:attrNameLst>
                                      </p:cBhvr>
                                      <p:to>
                                        <p:strVal val="visible"/>
                                      </p:to>
                                    </p:set>
                                    <p:anim calcmode="lin" valueType="num">
                                      <p:cBhvr additive="base">
                                        <p:cTn id="25" dur="500" fill="hold"/>
                                        <p:tgtEl>
                                          <p:spTgt spid="3225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25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22564"/>
                                        </p:tgtEl>
                                        <p:attrNameLst>
                                          <p:attrName>style.visibility</p:attrName>
                                        </p:attrNameLst>
                                      </p:cBhvr>
                                      <p:to>
                                        <p:strVal val="visible"/>
                                      </p:to>
                                    </p:set>
                                    <p:animEffect transition="in" filter="blinds(horizontal)">
                                      <p:cBhvr>
                                        <p:cTn id="31" dur="500"/>
                                        <p:tgtEl>
                                          <p:spTgt spid="322564"/>
                                        </p:tgtEl>
                                      </p:cBhvr>
                                    </p:animEffect>
                                  </p:childTnLst>
                                  <p:subTnLst>
                                    <p:set>
                                      <p:cBhvr override="childStyle">
                                        <p:cTn dur="1" fill="hold" display="0" masterRel="nextClick" afterEffect="1"/>
                                        <p:tgtEl>
                                          <p:spTgt spid="322564"/>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22563">
                                            <p:txEl>
                                              <p:pRg st="4" end="4"/>
                                            </p:txEl>
                                          </p:spTgt>
                                        </p:tgtEl>
                                        <p:attrNameLst>
                                          <p:attrName>style.visibility</p:attrName>
                                        </p:attrNameLst>
                                      </p:cBhvr>
                                      <p:to>
                                        <p:strVal val="visible"/>
                                      </p:to>
                                    </p:set>
                                    <p:anim calcmode="lin" valueType="num">
                                      <p:cBhvr additive="base">
                                        <p:cTn id="36" dur="500" fill="hold"/>
                                        <p:tgtEl>
                                          <p:spTgt spid="32256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22563">
                                            <p:txEl>
                                              <p:pRg st="4" end="4"/>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22563">
                                            <p:txEl>
                                              <p:pRg st="5" end="5"/>
                                            </p:txEl>
                                          </p:spTgt>
                                        </p:tgtEl>
                                        <p:attrNameLst>
                                          <p:attrName>style.visibility</p:attrName>
                                        </p:attrNameLst>
                                      </p:cBhvr>
                                      <p:to>
                                        <p:strVal val="visible"/>
                                      </p:to>
                                    </p:set>
                                    <p:anim calcmode="lin" valueType="num">
                                      <p:cBhvr additive="base">
                                        <p:cTn id="40" dur="500" fill="hold"/>
                                        <p:tgtEl>
                                          <p:spTgt spid="322563">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225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nodeType="clickEffect">
                                  <p:stCondLst>
                                    <p:cond delay="0"/>
                                  </p:stCondLst>
                                  <p:childTnLst>
                                    <p:set>
                                      <p:cBhvr>
                                        <p:cTn id="45" dur="1" fill="hold">
                                          <p:stCondLst>
                                            <p:cond delay="0"/>
                                          </p:stCondLst>
                                        </p:cTn>
                                        <p:tgtEl>
                                          <p:spTgt spid="322565"/>
                                        </p:tgtEl>
                                        <p:attrNameLst>
                                          <p:attrName>style.visibility</p:attrName>
                                        </p:attrNameLst>
                                      </p:cBhvr>
                                      <p:to>
                                        <p:strVal val="visible"/>
                                      </p:to>
                                    </p:set>
                                    <p:anim calcmode="lin" valueType="num">
                                      <p:cBhvr additive="base">
                                        <p:cTn id="46" dur="500" fill="hold"/>
                                        <p:tgtEl>
                                          <p:spTgt spid="322565"/>
                                        </p:tgtEl>
                                        <p:attrNameLst>
                                          <p:attrName>ppt_x</p:attrName>
                                        </p:attrNameLst>
                                      </p:cBhvr>
                                      <p:tavLst>
                                        <p:tav tm="0">
                                          <p:val>
                                            <p:strVal val="#ppt_x"/>
                                          </p:val>
                                        </p:tav>
                                        <p:tav tm="100000">
                                          <p:val>
                                            <p:strVal val="#ppt_x"/>
                                          </p:val>
                                        </p:tav>
                                      </p:tavLst>
                                    </p:anim>
                                    <p:anim calcmode="lin" valueType="num">
                                      <p:cBhvr additive="base">
                                        <p:cTn id="47" dur="500" fill="hold"/>
                                        <p:tgtEl>
                                          <p:spTgt spid="322565"/>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322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dirty="0"/>
              <a:t>导弹的战斗部</a:t>
            </a:r>
            <a:r>
              <a:rPr lang="en-US" altLang="zh-CN" dirty="0">
                <a:latin typeface="微软雅黑" panose="020B0503020204020204" pitchFamily="34" charset="-122"/>
              </a:rPr>
              <a:t>——</a:t>
            </a:r>
            <a:r>
              <a:rPr lang="zh-CN" altLang="en-US" dirty="0"/>
              <a:t>核战斗部</a:t>
            </a:r>
            <a:endParaRPr lang="zh-CN" altLang="en-US" dirty="0"/>
          </a:p>
        </p:txBody>
      </p:sp>
      <p:sp>
        <p:nvSpPr>
          <p:cNvPr id="54275" name="Rectangle 3"/>
          <p:cNvSpPr>
            <a:spLocks noGrp="1" noChangeArrowheads="1"/>
          </p:cNvSpPr>
          <p:nvPr>
            <p:ph idx="1"/>
          </p:nvPr>
        </p:nvSpPr>
        <p:spPr>
          <a:xfrm>
            <a:off x="179388" y="1484312"/>
            <a:ext cx="8713787" cy="4780003"/>
          </a:xfrm>
        </p:spPr>
        <p:txBody>
          <a:bodyPr/>
          <a:lstStyle/>
          <a:p>
            <a:pPr eaLnBrk="1" hangingPunct="1"/>
            <a:r>
              <a:rPr lang="zh-CN" altLang="en-US" noProof="1"/>
              <a:t>通常将目标分为面目标和点目标两大类。</a:t>
            </a:r>
            <a:endParaRPr lang="en-US" altLang="zh-CN" dirty="0"/>
          </a:p>
          <a:p>
            <a:pPr lvl="1" eaLnBrk="1" hangingPunct="1"/>
            <a:r>
              <a:rPr lang="zh-CN" altLang="en-US" noProof="1"/>
              <a:t>对</a:t>
            </a:r>
            <a:r>
              <a:rPr lang="zh-CN" altLang="en-US" noProof="1">
                <a:ea typeface="黑体" panose="02010609060101010101" pitchFamily="2" charset="-122"/>
              </a:rPr>
              <a:t>面目标</a:t>
            </a:r>
            <a:r>
              <a:rPr lang="zh-CN" altLang="en-US" noProof="1"/>
              <a:t>：使用</a:t>
            </a:r>
            <a:r>
              <a:rPr lang="zh-CN" altLang="en-US" noProof="1">
                <a:latin typeface="微软雅黑" panose="020B0503020204020204" pitchFamily="34" charset="-122"/>
              </a:rPr>
              <a:t>“</a:t>
            </a:r>
            <a:r>
              <a:rPr lang="zh-CN" altLang="en-US" noProof="1"/>
              <a:t>等效百万吨当量（</a:t>
            </a:r>
            <a:r>
              <a:rPr lang="en-US" altLang="zh-CN" noProof="1"/>
              <a:t>EMT）</a:t>
            </a:r>
            <a:r>
              <a:rPr lang="en-US" altLang="zh-CN" noProof="1">
                <a:latin typeface="微软雅黑" panose="020B0503020204020204" pitchFamily="34" charset="-122"/>
              </a:rPr>
              <a:t>”</a:t>
            </a:r>
            <a:r>
              <a:rPr lang="zh-CN" altLang="en-US" noProof="1"/>
              <a:t>衡量其毁伤能力。</a:t>
            </a:r>
            <a:endParaRPr lang="en-US" altLang="zh-CN" dirty="0"/>
          </a:p>
          <a:p>
            <a:pPr lvl="2" eaLnBrk="1" hangingPunct="1"/>
            <a:r>
              <a:rPr lang="en-US" altLang="zh-CN" noProof="1"/>
              <a:t>EMT = </a:t>
            </a:r>
            <a:r>
              <a:rPr lang="zh-CN" altLang="en-US" noProof="1"/>
              <a:t>弹头数量 × (弹头当量) </a:t>
            </a:r>
            <a:r>
              <a:rPr lang="zh-CN" altLang="en-US" baseline="30000" noProof="1"/>
              <a:t>2/3</a:t>
            </a:r>
            <a:endParaRPr lang="en-US" altLang="zh-CN" baseline="30000" dirty="0"/>
          </a:p>
          <a:p>
            <a:pPr lvl="1" eaLnBrk="1" hangingPunct="1"/>
            <a:r>
              <a:rPr lang="zh-CN" altLang="en-US" noProof="1"/>
              <a:t>对点目标：主要取决于命中精度，而不仅取决于弹头当量和数量。</a:t>
            </a:r>
            <a:endParaRPr lang="zh-CN" altLang="en-US" noProof="1"/>
          </a:p>
          <a:p>
            <a:pPr lvl="2"/>
            <a:r>
              <a:rPr lang="zh-CN" altLang="en-US" noProof="1"/>
              <a:t>点目标毁伤率=弹头数量×(弹头当量) </a:t>
            </a:r>
            <a:r>
              <a:rPr lang="zh-CN" altLang="en-US" baseline="30000" noProof="1"/>
              <a:t>2/3</a:t>
            </a:r>
            <a:r>
              <a:rPr lang="zh-CN" altLang="en-US" noProof="1"/>
              <a:t>/(导弹精度)</a:t>
            </a:r>
            <a:r>
              <a:rPr lang="zh-CN" altLang="en-US" baseline="30000" noProof="1"/>
              <a:t>2</a:t>
            </a:r>
            <a:endParaRPr lang="zh-CN" altLang="en-US" baseline="30000" dirty="0"/>
          </a:p>
          <a:p>
            <a:pPr lvl="3"/>
            <a:r>
              <a:rPr lang="zh-CN" altLang="en-US" noProof="1"/>
              <a:t>（导弹精度数值越小，说明制导精度越高）</a:t>
            </a:r>
            <a:endParaRPr lang="en-US" altLang="zh-CN" noProof="1"/>
          </a:p>
          <a:p>
            <a:pPr lvl="2" eaLnBrk="1" hangingPunct="1"/>
            <a:r>
              <a:rPr lang="zh-CN" altLang="en-US" noProof="1"/>
              <a:t>命中精度提高1倍</a:t>
            </a:r>
            <a:r>
              <a:rPr lang="zh-CN" altLang="en-US" sz="2000" noProof="1"/>
              <a:t>（其数值降低为原来的一半）</a:t>
            </a:r>
            <a:r>
              <a:rPr lang="zh-CN" altLang="en-US" noProof="1"/>
              <a:t>，相当于导弹弹头当量提高</a:t>
            </a:r>
            <a:r>
              <a:rPr lang="zh-CN" altLang="en-US" dirty="0"/>
              <a:t>至</a:t>
            </a:r>
            <a:r>
              <a:rPr lang="en-US" altLang="zh-CN" dirty="0"/>
              <a:t>8</a:t>
            </a:r>
            <a:r>
              <a:rPr lang="zh-CN" altLang="en-US" noProof="1"/>
              <a:t>倍</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5" descr="ddta"/>
          <p:cNvPicPr>
            <a:picLocks noChangeAspect="1" noChangeArrowheads="1"/>
          </p:cNvPicPr>
          <p:nvPr/>
        </p:nvPicPr>
        <p:blipFill>
          <a:blip r:embed="rId1" cstate="print"/>
          <a:srcRect/>
          <a:stretch>
            <a:fillRect/>
          </a:stretch>
        </p:blipFill>
        <p:spPr bwMode="auto">
          <a:xfrm>
            <a:off x="2681288" y="3159125"/>
            <a:ext cx="4681537" cy="3511550"/>
          </a:xfrm>
          <a:prstGeom prst="rect">
            <a:avLst/>
          </a:prstGeom>
          <a:noFill/>
          <a:ln w="9525">
            <a:noFill/>
            <a:miter lim="800000"/>
            <a:headEnd/>
            <a:tailEnd/>
          </a:ln>
        </p:spPr>
      </p:pic>
      <p:sp>
        <p:nvSpPr>
          <p:cNvPr id="55299" name="Rectangle 2"/>
          <p:cNvSpPr>
            <a:spLocks noGrp="1" noChangeArrowheads="1"/>
          </p:cNvSpPr>
          <p:nvPr>
            <p:ph type="title"/>
          </p:nvPr>
        </p:nvSpPr>
        <p:spPr/>
        <p:txBody>
          <a:bodyPr/>
          <a:lstStyle/>
          <a:p>
            <a:pPr eaLnBrk="1" hangingPunct="1"/>
            <a:r>
              <a:rPr lang="zh-CN" altLang="en-US" dirty="0"/>
              <a:t>核武器的多弹头技术</a:t>
            </a:r>
            <a:endParaRPr lang="en-US" altLang="zh-CN" dirty="0"/>
          </a:p>
        </p:txBody>
      </p:sp>
      <p:sp>
        <p:nvSpPr>
          <p:cNvPr id="55300" name="Rectangle 3"/>
          <p:cNvSpPr>
            <a:spLocks noGrp="1" noChangeArrowheads="1"/>
          </p:cNvSpPr>
          <p:nvPr>
            <p:ph idx="1"/>
          </p:nvPr>
        </p:nvSpPr>
        <p:spPr/>
        <p:txBody>
          <a:bodyPr/>
          <a:lstStyle/>
          <a:p>
            <a:pPr eaLnBrk="1" hangingPunct="1"/>
            <a:r>
              <a:rPr lang="zh-CN" altLang="en-US"/>
              <a:t>多弹头示意图</a:t>
            </a:r>
            <a:endParaRPr lang="zh-CN" altLang="en-US"/>
          </a:p>
          <a:p>
            <a:pPr eaLnBrk="1" hangingPunct="1"/>
            <a:endParaRPr lang="zh-CN" altLang="en-US"/>
          </a:p>
          <a:p>
            <a:pPr eaLnBrk="1" hangingPunct="1"/>
            <a:endParaRPr lang="zh-CN" altLang="en-US"/>
          </a:p>
          <a:p>
            <a:pPr eaLnBrk="1" hangingPunct="1"/>
            <a:r>
              <a:rPr lang="zh-CN" altLang="en-US" noProof="1"/>
              <a:t>集束式</a:t>
            </a:r>
            <a:endParaRPr lang="en-US" altLang="zh-CN"/>
          </a:p>
          <a:p>
            <a:pPr eaLnBrk="1" hangingPunct="1"/>
            <a:r>
              <a:rPr lang="zh-CN" altLang="en-US" noProof="1"/>
              <a:t>分导式</a:t>
            </a:r>
            <a:endParaRPr lang="en-US" altLang="zh-CN"/>
          </a:p>
          <a:p>
            <a:pPr eaLnBrk="1" hangingPunct="1"/>
            <a:r>
              <a:rPr lang="zh-CN" altLang="en-US" noProof="1"/>
              <a:t>全导式</a:t>
            </a:r>
            <a:endParaRPr lang="zh-CN" altLang="en-US"/>
          </a:p>
        </p:txBody>
      </p:sp>
      <p:pic>
        <p:nvPicPr>
          <p:cNvPr id="55301" name="Picture 4" descr="ddt"/>
          <p:cNvPicPr>
            <a:picLocks noChangeAspect="1" noChangeArrowheads="1"/>
          </p:cNvPicPr>
          <p:nvPr/>
        </p:nvPicPr>
        <p:blipFill>
          <a:blip r:embed="rId2" cstate="print"/>
          <a:srcRect/>
          <a:stretch>
            <a:fillRect/>
          </a:stretch>
        </p:blipFill>
        <p:spPr bwMode="auto">
          <a:xfrm>
            <a:off x="3627438" y="1449388"/>
            <a:ext cx="2700337" cy="1728787"/>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PT头(航母2)"/>
          <p:cNvPicPr>
            <a:picLocks noChangeAspect="1" noChangeArrowheads="1"/>
          </p:cNvPicPr>
          <p:nvPr/>
        </p:nvPicPr>
        <p:blipFill>
          <a:blip r:embed="rId1" cstate="print"/>
          <a:srcRect/>
          <a:stretch>
            <a:fillRect/>
          </a:stretch>
        </p:blipFill>
        <p:spPr bwMode="auto">
          <a:xfrm>
            <a:off x="0" y="4375"/>
            <a:ext cx="9144000" cy="1374775"/>
          </a:xfrm>
          <a:prstGeom prst="rect">
            <a:avLst/>
          </a:prstGeom>
          <a:noFill/>
        </p:spPr>
      </p:pic>
      <p:sp>
        <p:nvSpPr>
          <p:cNvPr id="59397" name="Rectangle 2"/>
          <p:cNvSpPr>
            <a:spLocks noGrp="1" noChangeArrowheads="1"/>
          </p:cNvSpPr>
          <p:nvPr>
            <p:ph type="title"/>
          </p:nvPr>
        </p:nvSpPr>
        <p:spPr/>
        <p:txBody>
          <a:bodyPr/>
          <a:lstStyle/>
          <a:p>
            <a:pPr eaLnBrk="1" hangingPunct="1"/>
            <a:r>
              <a:rPr lang="zh-CN" altLang="en-US" dirty="0"/>
              <a:t>导弹的引信</a:t>
            </a:r>
            <a:endParaRPr lang="zh-CN" altLang="en-US" dirty="0"/>
          </a:p>
        </p:txBody>
      </p:sp>
      <p:sp>
        <p:nvSpPr>
          <p:cNvPr id="59398" name="Rectangle 3"/>
          <p:cNvSpPr>
            <a:spLocks noGrp="1" noChangeArrowheads="1"/>
          </p:cNvSpPr>
          <p:nvPr>
            <p:ph type="body" sz="half" idx="1"/>
          </p:nvPr>
        </p:nvSpPr>
        <p:spPr>
          <a:xfrm>
            <a:off x="206375" y="1449388"/>
            <a:ext cx="8821120" cy="4114800"/>
          </a:xfrm>
        </p:spPr>
        <p:txBody>
          <a:bodyPr/>
          <a:lstStyle/>
          <a:p>
            <a:pPr eaLnBrk="1" hangingPunct="1"/>
            <a:r>
              <a:rPr lang="zh-CN" altLang="en-US" noProof="1"/>
              <a:t>控制战斗部在最合适的时间和条件下起爆</a:t>
            </a:r>
            <a:endParaRPr lang="en-US" altLang="zh-CN" dirty="0"/>
          </a:p>
          <a:p>
            <a:pPr lvl="1" eaLnBrk="1" hangingPunct="1"/>
            <a:r>
              <a:rPr lang="zh-CN" altLang="en-US" noProof="1"/>
              <a:t>触发引信</a:t>
            </a:r>
            <a:r>
              <a:rPr lang="en-US" altLang="zh-CN" dirty="0"/>
              <a:t>			</a:t>
            </a:r>
            <a:r>
              <a:rPr lang="zh-CN" altLang="en-US" noProof="1"/>
              <a:t>非触发引信</a:t>
            </a:r>
            <a:r>
              <a:rPr lang="zh-CN" altLang="en-US" sz="2400" noProof="1"/>
              <a:t>（近炸引信）</a:t>
            </a:r>
            <a:endParaRPr lang="en-US" altLang="zh-CN" sz="2400" noProof="1"/>
          </a:p>
          <a:p>
            <a:pPr lvl="1"/>
            <a:r>
              <a:rPr lang="zh-CN" altLang="en-US" sz="2400" dirty="0"/>
              <a:t>                                       </a:t>
            </a:r>
            <a:r>
              <a:rPr lang="en-US" altLang="zh-CN" sz="2400" dirty="0"/>
              <a:t>(</a:t>
            </a:r>
            <a:r>
              <a:rPr lang="zh-CN" altLang="en-US" sz="2400" dirty="0"/>
              <a:t>对空导弹一般采用非触发引信</a:t>
            </a:r>
            <a:r>
              <a:rPr lang="en-US" altLang="zh-CN" sz="2400" dirty="0"/>
              <a:t>)</a:t>
            </a:r>
            <a:endParaRPr lang="zh-CN" altLang="en-US" sz="2400" dirty="0"/>
          </a:p>
        </p:txBody>
      </p:sp>
      <p:pic>
        <p:nvPicPr>
          <p:cNvPr id="59394" name="Picture 4" descr="toma5"/>
          <p:cNvPicPr>
            <a:picLocks noGrp="1" noChangeAspect="1" noChangeArrowheads="1"/>
          </p:cNvPicPr>
          <p:nvPr>
            <p:ph sz="quarter" idx="2"/>
          </p:nvPr>
        </p:nvPicPr>
        <p:blipFill>
          <a:blip r:embed="rId2" cstate="print"/>
          <a:stretch>
            <a:fillRect/>
          </a:stretch>
        </p:blipFill>
        <p:spPr>
          <a:xfrm>
            <a:off x="5202070" y="3260130"/>
            <a:ext cx="2752369" cy="3597869"/>
          </a:xfrm>
          <a:noFill/>
        </p:spPr>
      </p:pic>
      <p:pic>
        <p:nvPicPr>
          <p:cNvPr id="59396" name="Picture 10" descr="slcm2c"/>
          <p:cNvPicPr>
            <a:picLocks noGrp="1" noChangeAspect="1" noChangeArrowheads="1"/>
          </p:cNvPicPr>
          <p:nvPr>
            <p:ph sz="quarter" idx="3"/>
          </p:nvPr>
        </p:nvPicPr>
        <p:blipFill>
          <a:blip r:embed="rId3" cstate="print"/>
          <a:srcRect/>
          <a:stretch>
            <a:fillRect/>
          </a:stretch>
        </p:blipFill>
        <p:spPr>
          <a:xfrm>
            <a:off x="1016001" y="5094185"/>
            <a:ext cx="2450860" cy="1763815"/>
          </a:xfrm>
          <a:noFill/>
        </p:spPr>
      </p:pic>
      <p:pic>
        <p:nvPicPr>
          <p:cNvPr id="59395" name="Picture 8" descr="slcm2b"/>
          <p:cNvPicPr>
            <a:picLocks noChangeAspect="1" noChangeArrowheads="1"/>
          </p:cNvPicPr>
          <p:nvPr/>
        </p:nvPicPr>
        <p:blipFill>
          <a:blip r:embed="rId4" cstate="print"/>
          <a:srcRect/>
          <a:stretch>
            <a:fillRect/>
          </a:stretch>
        </p:blipFill>
        <p:spPr bwMode="auto">
          <a:xfrm>
            <a:off x="1016002" y="3260131"/>
            <a:ext cx="2450860" cy="1763816"/>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dirty="0"/>
              <a:t>例题（不定选题）</a:t>
            </a:r>
            <a:endParaRPr lang="zh-CN" altLang="en-US" dirty="0"/>
          </a:p>
        </p:txBody>
      </p:sp>
      <p:sp>
        <p:nvSpPr>
          <p:cNvPr id="60419" name="Rectangle 3"/>
          <p:cNvSpPr>
            <a:spLocks noGrp="1" noChangeArrowheads="1"/>
          </p:cNvSpPr>
          <p:nvPr>
            <p:ph idx="1"/>
          </p:nvPr>
        </p:nvSpPr>
        <p:spPr>
          <a:xfrm>
            <a:off x="179388" y="1484312"/>
            <a:ext cx="8713787" cy="5095037"/>
          </a:xfrm>
        </p:spPr>
        <p:txBody>
          <a:bodyPr>
            <a:normAutofit fontScale="92500" lnSpcReduction="10000"/>
          </a:bodyPr>
          <a:lstStyle/>
          <a:p>
            <a:pPr eaLnBrk="1" hangingPunct="1"/>
            <a:r>
              <a:rPr lang="zh-CN" altLang="en-US"/>
              <a:t>某改进型核导弹的命中精度比原型提高一倍，则此导弹对某重工业城市的攻击威力提高至原来的 </a:t>
            </a:r>
            <a:r>
              <a:rPr lang="en-US" altLang="zh-CN"/>
              <a:t>(d)</a:t>
            </a:r>
            <a:endParaRPr lang="en-US" altLang="zh-CN"/>
          </a:p>
          <a:p>
            <a:pPr lvl="1" eaLnBrk="1" hangingPunct="1"/>
            <a:r>
              <a:rPr lang="en-US" altLang="zh-CN"/>
              <a:t>a. 2</a:t>
            </a:r>
            <a:r>
              <a:rPr lang="zh-CN" altLang="en-US"/>
              <a:t>倍	</a:t>
            </a:r>
            <a:r>
              <a:rPr lang="en-US" altLang="zh-CN"/>
              <a:t>		b. 4</a:t>
            </a:r>
            <a:r>
              <a:rPr lang="zh-CN" altLang="en-US"/>
              <a:t>倍</a:t>
            </a:r>
            <a:endParaRPr lang="en-US" altLang="zh-CN"/>
          </a:p>
          <a:p>
            <a:pPr lvl="1" eaLnBrk="1" hangingPunct="1"/>
            <a:r>
              <a:rPr lang="en-US" altLang="zh-CN"/>
              <a:t>c. 8</a:t>
            </a:r>
            <a:r>
              <a:rPr lang="zh-CN" altLang="en-US"/>
              <a:t>倍			</a:t>
            </a:r>
            <a:r>
              <a:rPr lang="en-US" altLang="zh-CN"/>
              <a:t>d. </a:t>
            </a:r>
            <a:r>
              <a:rPr lang="zh-CN" altLang="en-US"/>
              <a:t>不变</a:t>
            </a:r>
            <a:endParaRPr lang="en-US" altLang="zh-CN"/>
          </a:p>
          <a:p>
            <a:r>
              <a:rPr lang="zh-CN" altLang="en-US"/>
              <a:t>下列武器是导弹： </a:t>
            </a:r>
            <a:r>
              <a:rPr lang="en-US" altLang="zh-CN"/>
              <a:t>(ac)</a:t>
            </a:r>
            <a:endParaRPr lang="en-US" altLang="zh-CN"/>
          </a:p>
          <a:p>
            <a:pPr lvl="1"/>
            <a:r>
              <a:rPr lang="en-US" altLang="zh-CN"/>
              <a:t>a. </a:t>
            </a:r>
            <a:r>
              <a:rPr lang="zh-CN" altLang="en-US"/>
              <a:t>火箭助飞鱼雷	</a:t>
            </a:r>
            <a:r>
              <a:rPr lang="en-US" altLang="zh-CN"/>
              <a:t>b. </a:t>
            </a:r>
            <a:r>
              <a:rPr lang="zh-CN" altLang="en-US"/>
              <a:t>制导炮弹</a:t>
            </a:r>
            <a:endParaRPr lang="zh-CN" altLang="en-US"/>
          </a:p>
          <a:p>
            <a:pPr lvl="1"/>
            <a:r>
              <a:rPr lang="en-US" altLang="zh-CN"/>
              <a:t>c. </a:t>
            </a:r>
            <a:r>
              <a:rPr lang="zh-CN" altLang="en-US"/>
              <a:t>可控火箭武器	</a:t>
            </a:r>
            <a:r>
              <a:rPr lang="en-US" altLang="zh-CN"/>
              <a:t>d. </a:t>
            </a:r>
            <a:r>
              <a:rPr lang="zh-CN" altLang="en-US"/>
              <a:t>红外制导炸弹</a:t>
            </a:r>
            <a:endParaRPr lang="en-US" altLang="zh-CN"/>
          </a:p>
          <a:p>
            <a:pPr lvl="2"/>
            <a:endParaRPr lang="en-US" altLang="zh-CN"/>
          </a:p>
          <a:p>
            <a:r>
              <a:rPr lang="en-US" altLang="zh-CN"/>
              <a:t>Question:</a:t>
            </a:r>
            <a:endParaRPr lang="en-US" altLang="zh-CN"/>
          </a:p>
          <a:p>
            <a:pPr lvl="1"/>
            <a:r>
              <a:rPr lang="zh-CN" altLang="en-US"/>
              <a:t>火箭弹、运载火箭是导弹吗？</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dirty="0"/>
              <a:t>导弹的动力装置</a:t>
            </a:r>
            <a:endParaRPr lang="zh-CN" altLang="en-US" dirty="0"/>
          </a:p>
        </p:txBody>
      </p:sp>
      <p:sp>
        <p:nvSpPr>
          <p:cNvPr id="325635" name="Rectangle 3"/>
          <p:cNvSpPr>
            <a:spLocks noGrp="1" noChangeArrowheads="1"/>
          </p:cNvSpPr>
          <p:nvPr>
            <p:ph idx="1"/>
          </p:nvPr>
        </p:nvSpPr>
        <p:spPr/>
        <p:txBody>
          <a:bodyPr/>
          <a:lstStyle/>
          <a:p>
            <a:pPr eaLnBrk="1" hangingPunct="1"/>
            <a:r>
              <a:rPr lang="zh-CN" altLang="en-US" dirty="0"/>
              <a:t>液体火箭发动机</a:t>
            </a:r>
            <a:endParaRPr lang="zh-CN" altLang="en-US" dirty="0"/>
          </a:p>
          <a:p>
            <a:pPr eaLnBrk="1" hangingPunct="1"/>
            <a:r>
              <a:rPr lang="zh-CN" altLang="en-US" dirty="0"/>
              <a:t>固体火箭发动机</a:t>
            </a:r>
            <a:endParaRPr lang="en-US" altLang="zh-CN" dirty="0"/>
          </a:p>
          <a:p>
            <a:pPr marL="457200" lvl="1" indent="0">
              <a:buNone/>
            </a:pPr>
            <a:r>
              <a:rPr lang="zh-CN" altLang="en-US" sz="2400" dirty="0">
                <a:solidFill>
                  <a:srgbClr val="002060"/>
                </a:solidFill>
              </a:rPr>
              <a:t>（弹道导弹只能用火箭发动机）</a:t>
            </a:r>
            <a:endParaRPr lang="zh-CN" altLang="en-US" dirty="0">
              <a:solidFill>
                <a:srgbClr val="002060"/>
              </a:solidFill>
            </a:endParaRPr>
          </a:p>
          <a:p>
            <a:pPr eaLnBrk="1" hangingPunct="1"/>
            <a:r>
              <a:rPr lang="zh-CN" altLang="en-US" dirty="0"/>
              <a:t>涡轮喷气发动机</a:t>
            </a:r>
            <a:endParaRPr lang="en-US" altLang="zh-CN" dirty="0"/>
          </a:p>
          <a:p>
            <a:pPr eaLnBrk="1" hangingPunct="1"/>
            <a:r>
              <a:rPr lang="zh-CN" altLang="en-US" dirty="0"/>
              <a:t>涡轮风扇发动机</a:t>
            </a:r>
            <a:endParaRPr lang="en-US" altLang="zh-CN" dirty="0"/>
          </a:p>
          <a:p>
            <a:pPr marL="0" indent="0" eaLnBrk="1" hangingPunct="1">
              <a:buNone/>
            </a:pPr>
            <a:r>
              <a:rPr lang="en-US" altLang="zh-CN" sz="2800" dirty="0"/>
              <a:t> </a:t>
            </a:r>
            <a:r>
              <a:rPr lang="en-US" altLang="zh-CN" sz="2400" dirty="0"/>
              <a:t>   </a:t>
            </a:r>
            <a:r>
              <a:rPr lang="zh-CN" altLang="en-US" sz="2400" dirty="0">
                <a:solidFill>
                  <a:srgbClr val="002060"/>
                </a:solidFill>
              </a:rPr>
              <a:t>（适合长航程亚音速巡航导弹</a:t>
            </a:r>
            <a:r>
              <a:rPr lang="en-US" altLang="zh-CN" sz="2400" dirty="0">
                <a:solidFill>
                  <a:srgbClr val="002060"/>
                </a:solidFill>
              </a:rPr>
              <a:t>,</a:t>
            </a:r>
            <a:r>
              <a:rPr lang="zh-CN" altLang="en-US" sz="2400" dirty="0">
                <a:solidFill>
                  <a:srgbClr val="002060"/>
                </a:solidFill>
              </a:rPr>
              <a:t>如“战斧”）</a:t>
            </a:r>
            <a:endParaRPr lang="zh-CN" altLang="en-US" sz="2800" dirty="0">
              <a:solidFill>
                <a:srgbClr val="002060"/>
              </a:solidFill>
            </a:endParaRPr>
          </a:p>
          <a:p>
            <a:pPr eaLnBrk="1" hangingPunct="1"/>
            <a:r>
              <a:rPr lang="zh-CN" altLang="en-US" dirty="0"/>
              <a:t>冲压喷气发动机</a:t>
            </a:r>
            <a:endParaRPr lang="en-US" altLang="zh-CN" dirty="0"/>
          </a:p>
          <a:p>
            <a:pPr marL="457200" lvl="1" indent="0">
              <a:buNone/>
            </a:pPr>
            <a:r>
              <a:rPr lang="zh-CN" altLang="en-US" sz="2400" dirty="0">
                <a:solidFill>
                  <a:srgbClr val="002060"/>
                </a:solidFill>
              </a:rPr>
              <a:t>（适合高超音速巡航导弹）</a:t>
            </a:r>
            <a:endParaRPr lang="en-US" altLang="zh-CN" dirty="0">
              <a:solidFill>
                <a:srgbClr val="002060"/>
              </a:solidFill>
            </a:endParaRPr>
          </a:p>
        </p:txBody>
      </p:sp>
      <p:pic>
        <p:nvPicPr>
          <p:cNvPr id="325641" name="Picture 9" descr="液体火箭发动机示意图"/>
          <p:cNvPicPr>
            <a:picLocks noChangeAspect="1" noChangeArrowheads="1"/>
          </p:cNvPicPr>
          <p:nvPr/>
        </p:nvPicPr>
        <p:blipFill>
          <a:blip r:embed="rId1" cstate="print"/>
          <a:srcRect/>
          <a:stretch>
            <a:fillRect/>
          </a:stretch>
        </p:blipFill>
        <p:spPr bwMode="auto">
          <a:xfrm>
            <a:off x="5967155" y="1403350"/>
            <a:ext cx="2862520" cy="1100037"/>
          </a:xfrm>
          <a:prstGeom prst="rect">
            <a:avLst/>
          </a:prstGeom>
          <a:noFill/>
          <a:ln w="9525">
            <a:noFill/>
            <a:miter lim="800000"/>
            <a:headEnd/>
            <a:tailEnd/>
          </a:ln>
        </p:spPr>
      </p:pic>
      <p:pic>
        <p:nvPicPr>
          <p:cNvPr id="325642" name="Picture 10" descr="固体火箭发动机示意图"/>
          <p:cNvPicPr>
            <a:picLocks noChangeAspect="1" noChangeArrowheads="1"/>
          </p:cNvPicPr>
          <p:nvPr/>
        </p:nvPicPr>
        <p:blipFill>
          <a:blip r:embed="rId2" cstate="print"/>
          <a:srcRect/>
          <a:stretch>
            <a:fillRect/>
          </a:stretch>
        </p:blipFill>
        <p:spPr bwMode="auto">
          <a:xfrm>
            <a:off x="6040102" y="2588252"/>
            <a:ext cx="2789573" cy="1045241"/>
          </a:xfrm>
          <a:prstGeom prst="rect">
            <a:avLst/>
          </a:prstGeom>
          <a:noFill/>
          <a:ln w="9525">
            <a:noFill/>
            <a:miter lim="800000"/>
            <a:headEnd/>
            <a:tailEnd/>
          </a:ln>
        </p:spPr>
      </p:pic>
      <p:pic>
        <p:nvPicPr>
          <p:cNvPr id="325643" name="Picture 11" descr="涡轮喷气发动机示意图"/>
          <p:cNvPicPr>
            <a:picLocks noChangeAspect="1" noChangeArrowheads="1"/>
          </p:cNvPicPr>
          <p:nvPr/>
        </p:nvPicPr>
        <p:blipFill>
          <a:blip r:embed="rId3" cstate="print"/>
          <a:srcRect/>
          <a:stretch>
            <a:fillRect/>
          </a:stretch>
        </p:blipFill>
        <p:spPr bwMode="auto">
          <a:xfrm>
            <a:off x="6656413" y="3830208"/>
            <a:ext cx="2160240" cy="1191669"/>
          </a:xfrm>
          <a:prstGeom prst="rect">
            <a:avLst/>
          </a:prstGeom>
          <a:noFill/>
          <a:ln w="9525">
            <a:noFill/>
            <a:miter lim="800000"/>
            <a:headEnd/>
            <a:tailEnd/>
          </a:ln>
        </p:spPr>
      </p:pic>
      <p:pic>
        <p:nvPicPr>
          <p:cNvPr id="325644" name="Picture 12" descr="冲压式喷气发动机示意图"/>
          <p:cNvPicPr>
            <a:picLocks noChangeAspect="1" noChangeArrowheads="1"/>
          </p:cNvPicPr>
          <p:nvPr/>
        </p:nvPicPr>
        <p:blipFill>
          <a:blip r:embed="rId4" cstate="print"/>
          <a:srcRect/>
          <a:stretch>
            <a:fillRect/>
          </a:stretch>
        </p:blipFill>
        <p:spPr bwMode="auto">
          <a:xfrm>
            <a:off x="6192180" y="5195203"/>
            <a:ext cx="2624473" cy="147388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25635">
                                            <p:txEl>
                                              <p:pRg st="4294967295" end="4294967295"/>
                                            </p:txEl>
                                          </p:spTgt>
                                        </p:tgtEl>
                                        <p:attrNameLst>
                                          <p:attrName>style.visibility</p:attrName>
                                        </p:attrNameLst>
                                      </p:cBhvr>
                                      <p:to>
                                        <p:strVal val="visible"/>
                                      </p:to>
                                    </p:set>
                                    <p:anim calcmode="lin" valueType="num">
                                      <p:cBhvr additive="base">
                                        <p:cTn id="7" dur="500" fill="hold"/>
                                        <p:tgtEl>
                                          <p:spTgt spid="325635">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5635">
                                            <p:txEl>
                                              <p:pRg st="4294967295" end="4294967295"/>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5635">
                                            <p:txEl>
                                              <p:pRg st="0" end="0"/>
                                            </p:txEl>
                                          </p:spTgt>
                                        </p:tgtEl>
                                        <p:attrNameLst>
                                          <p:attrName>style.visibility</p:attrName>
                                        </p:attrNameLst>
                                      </p:cBhvr>
                                      <p:to>
                                        <p:strVal val="visible"/>
                                      </p:to>
                                    </p:set>
                                    <p:anim calcmode="lin" valueType="num">
                                      <p:cBhvr additive="base">
                                        <p:cTn id="11" dur="500" fill="hold"/>
                                        <p:tgtEl>
                                          <p:spTgt spid="3256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5635">
                                            <p:txEl>
                                              <p:pRg st="0" end="0"/>
                                            </p:txEl>
                                          </p:spTgt>
                                        </p:tgtEl>
                                        <p:attrNameLst>
                                          <p:attrName>ppt_y</p:attrName>
                                        </p:attrNameLst>
                                      </p:cBhvr>
                                      <p:tavLst>
                                        <p:tav tm="0">
                                          <p:val>
                                            <p:strVal val="1+#ppt_h/2"/>
                                          </p:val>
                                        </p:tav>
                                        <p:tav tm="100000">
                                          <p:val>
                                            <p:strVal val="#ppt_y"/>
                                          </p:val>
                                        </p:tav>
                                      </p:tavLst>
                                    </p:anim>
                                  </p:childTnLst>
                                </p:cTn>
                              </p:par>
                              <p:par>
                                <p:cTn id="13" presetID="9" presetClass="entr" presetSubtype="0" fill="hold" nodeType="withEffect">
                                  <p:stCondLst>
                                    <p:cond delay="0"/>
                                  </p:stCondLst>
                                  <p:childTnLst>
                                    <p:set>
                                      <p:cBhvr>
                                        <p:cTn id="14" dur="1" fill="hold">
                                          <p:stCondLst>
                                            <p:cond delay="0"/>
                                          </p:stCondLst>
                                        </p:cTn>
                                        <p:tgtEl>
                                          <p:spTgt spid="325641"/>
                                        </p:tgtEl>
                                        <p:attrNameLst>
                                          <p:attrName>style.visibility</p:attrName>
                                        </p:attrNameLst>
                                      </p:cBhvr>
                                      <p:to>
                                        <p:strVal val="visible"/>
                                      </p:to>
                                    </p:set>
                                    <p:animEffect transition="in" filter="dissolve">
                                      <p:cBhvr>
                                        <p:cTn id="15" dur="500"/>
                                        <p:tgtEl>
                                          <p:spTgt spid="325641"/>
                                        </p:tgtEl>
                                      </p:cBhvr>
                                    </p:animEffect>
                                  </p:childTnLst>
                                  <p:subTnLst>
                                    <p:set>
                                      <p:cBhvr override="childStyle">
                                        <p:cTn dur="1" fill="hold" display="0" masterRel="nextClick" afterEffect="1"/>
                                        <p:tgtEl>
                                          <p:spTgt spid="325641"/>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25635">
                                            <p:txEl>
                                              <p:pRg st="1" end="1"/>
                                            </p:txEl>
                                          </p:spTgt>
                                        </p:tgtEl>
                                        <p:attrNameLst>
                                          <p:attrName>style.visibility</p:attrName>
                                        </p:attrNameLst>
                                      </p:cBhvr>
                                      <p:to>
                                        <p:strVal val="visible"/>
                                      </p:to>
                                    </p:set>
                                    <p:anim calcmode="lin" valueType="num">
                                      <p:cBhvr additive="base">
                                        <p:cTn id="20" dur="500" fill="hold"/>
                                        <p:tgtEl>
                                          <p:spTgt spid="325635">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25635">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25635">
                                            <p:txEl>
                                              <p:pRg st="2" end="2"/>
                                            </p:txEl>
                                          </p:spTgt>
                                        </p:tgtEl>
                                        <p:attrNameLst>
                                          <p:attrName>style.visibility</p:attrName>
                                        </p:attrNameLst>
                                      </p:cBhvr>
                                      <p:to>
                                        <p:strVal val="visible"/>
                                      </p:to>
                                    </p:set>
                                    <p:anim calcmode="lin" valueType="num">
                                      <p:cBhvr additive="base">
                                        <p:cTn id="24" dur="500" fill="hold"/>
                                        <p:tgtEl>
                                          <p:spTgt spid="32563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25635">
                                            <p:txEl>
                                              <p:pRg st="2" end="2"/>
                                            </p:txEl>
                                          </p:spTgt>
                                        </p:tgtEl>
                                        <p:attrNameLst>
                                          <p:attrName>ppt_y</p:attrName>
                                        </p:attrNameLst>
                                      </p:cBhvr>
                                      <p:tavLst>
                                        <p:tav tm="0">
                                          <p:val>
                                            <p:strVal val="1+#ppt_h/2"/>
                                          </p:val>
                                        </p:tav>
                                        <p:tav tm="100000">
                                          <p:val>
                                            <p:strVal val="#ppt_y"/>
                                          </p:val>
                                        </p:tav>
                                      </p:tavLst>
                                    </p:anim>
                                  </p:childTnLst>
                                </p:cTn>
                              </p:par>
                              <p:par>
                                <p:cTn id="26" presetID="9" presetClass="entr" presetSubtype="0" fill="hold" nodeType="withEffect">
                                  <p:stCondLst>
                                    <p:cond delay="0"/>
                                  </p:stCondLst>
                                  <p:childTnLst>
                                    <p:set>
                                      <p:cBhvr>
                                        <p:cTn id="27" dur="1" fill="hold">
                                          <p:stCondLst>
                                            <p:cond delay="0"/>
                                          </p:stCondLst>
                                        </p:cTn>
                                        <p:tgtEl>
                                          <p:spTgt spid="325642"/>
                                        </p:tgtEl>
                                        <p:attrNameLst>
                                          <p:attrName>style.visibility</p:attrName>
                                        </p:attrNameLst>
                                      </p:cBhvr>
                                      <p:to>
                                        <p:strVal val="visible"/>
                                      </p:to>
                                    </p:set>
                                    <p:animEffect transition="in" filter="dissolve">
                                      <p:cBhvr>
                                        <p:cTn id="28" dur="500"/>
                                        <p:tgtEl>
                                          <p:spTgt spid="325642"/>
                                        </p:tgtEl>
                                      </p:cBhvr>
                                    </p:animEffect>
                                  </p:childTnLst>
                                  <p:subTnLst>
                                    <p:set>
                                      <p:cBhvr override="childStyle">
                                        <p:cTn dur="1" fill="hold" display="0" masterRel="nextClick" afterEffect="1"/>
                                        <p:tgtEl>
                                          <p:spTgt spid="32564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25635">
                                            <p:txEl>
                                              <p:pRg st="3" end="3"/>
                                            </p:txEl>
                                          </p:spTgt>
                                        </p:tgtEl>
                                        <p:attrNameLst>
                                          <p:attrName>style.visibility</p:attrName>
                                        </p:attrNameLst>
                                      </p:cBhvr>
                                      <p:to>
                                        <p:strVal val="visible"/>
                                      </p:to>
                                    </p:set>
                                    <p:anim calcmode="lin" valueType="num">
                                      <p:cBhvr additive="base">
                                        <p:cTn id="33" dur="500" fill="hold"/>
                                        <p:tgtEl>
                                          <p:spTgt spid="325635">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256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5635">
                                            <p:txEl>
                                              <p:pRg st="4" end="4"/>
                                            </p:txEl>
                                          </p:spTgt>
                                        </p:tgtEl>
                                        <p:attrNameLst>
                                          <p:attrName>style.visibility</p:attrName>
                                        </p:attrNameLst>
                                      </p:cBhvr>
                                      <p:to>
                                        <p:strVal val="visible"/>
                                      </p:to>
                                    </p:set>
                                    <p:anim calcmode="lin" valueType="num">
                                      <p:cBhvr additive="base">
                                        <p:cTn id="39" dur="500" fill="hold"/>
                                        <p:tgtEl>
                                          <p:spTgt spid="325635">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256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25635">
                                            <p:txEl>
                                              <p:pRg st="5" end="5"/>
                                            </p:txEl>
                                          </p:spTgt>
                                        </p:tgtEl>
                                        <p:attrNameLst>
                                          <p:attrName>style.visibility</p:attrName>
                                        </p:attrNameLst>
                                      </p:cBhvr>
                                      <p:to>
                                        <p:strVal val="visible"/>
                                      </p:to>
                                    </p:set>
                                    <p:anim calcmode="lin" valueType="num">
                                      <p:cBhvr additive="base">
                                        <p:cTn id="45" dur="500" fill="hold"/>
                                        <p:tgtEl>
                                          <p:spTgt spid="325635">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25635">
                                            <p:txEl>
                                              <p:pRg st="5" end="5"/>
                                            </p:txEl>
                                          </p:spTgt>
                                        </p:tgtEl>
                                        <p:attrNameLst>
                                          <p:attrName>ppt_y</p:attrName>
                                        </p:attrNameLst>
                                      </p:cBhvr>
                                      <p:tavLst>
                                        <p:tav tm="0">
                                          <p:val>
                                            <p:strVal val="1+#ppt_h/2"/>
                                          </p:val>
                                        </p:tav>
                                        <p:tav tm="100000">
                                          <p:val>
                                            <p:strVal val="#ppt_y"/>
                                          </p:val>
                                        </p:tav>
                                      </p:tavLst>
                                    </p:anim>
                                  </p:childTnLst>
                                </p:cTn>
                              </p:par>
                              <p:par>
                                <p:cTn id="47" presetID="9" presetClass="entr" presetSubtype="0" fill="hold" nodeType="withEffect">
                                  <p:stCondLst>
                                    <p:cond delay="0"/>
                                  </p:stCondLst>
                                  <p:childTnLst>
                                    <p:set>
                                      <p:cBhvr>
                                        <p:cTn id="48" dur="1" fill="hold">
                                          <p:stCondLst>
                                            <p:cond delay="0"/>
                                          </p:stCondLst>
                                        </p:cTn>
                                        <p:tgtEl>
                                          <p:spTgt spid="325643"/>
                                        </p:tgtEl>
                                        <p:attrNameLst>
                                          <p:attrName>style.visibility</p:attrName>
                                        </p:attrNameLst>
                                      </p:cBhvr>
                                      <p:to>
                                        <p:strVal val="visible"/>
                                      </p:to>
                                    </p:set>
                                    <p:animEffect transition="in" filter="dissolve">
                                      <p:cBhvr>
                                        <p:cTn id="49" dur="500"/>
                                        <p:tgtEl>
                                          <p:spTgt spid="325643"/>
                                        </p:tgtEl>
                                      </p:cBhvr>
                                    </p:animEffect>
                                  </p:childTnLst>
                                  <p:subTnLst>
                                    <p:set>
                                      <p:cBhvr override="childStyle">
                                        <p:cTn dur="1" fill="hold" display="0" masterRel="nextClick" afterEffect="1"/>
                                        <p:tgtEl>
                                          <p:spTgt spid="325643"/>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25635">
                                            <p:txEl>
                                              <p:pRg st="6" end="6"/>
                                            </p:txEl>
                                          </p:spTgt>
                                        </p:tgtEl>
                                        <p:attrNameLst>
                                          <p:attrName>style.visibility</p:attrName>
                                        </p:attrNameLst>
                                      </p:cBhvr>
                                      <p:to>
                                        <p:strVal val="visible"/>
                                      </p:to>
                                    </p:set>
                                    <p:anim calcmode="lin" valueType="num">
                                      <p:cBhvr additive="base">
                                        <p:cTn id="54" dur="500" fill="hold"/>
                                        <p:tgtEl>
                                          <p:spTgt spid="325635">
                                            <p:txEl>
                                              <p:pRg st="6" end="6"/>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5635">
                                            <p:txEl>
                                              <p:pRg st="6" end="6"/>
                                            </p:txEl>
                                          </p:spTgt>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25635">
                                            <p:txEl>
                                              <p:pRg st="7" end="7"/>
                                            </p:txEl>
                                          </p:spTgt>
                                        </p:tgtEl>
                                        <p:attrNameLst>
                                          <p:attrName>style.visibility</p:attrName>
                                        </p:attrNameLst>
                                      </p:cBhvr>
                                      <p:to>
                                        <p:strVal val="visible"/>
                                      </p:to>
                                    </p:set>
                                    <p:anim calcmode="lin" valueType="num">
                                      <p:cBhvr additive="base">
                                        <p:cTn id="58" dur="500" fill="hold"/>
                                        <p:tgtEl>
                                          <p:spTgt spid="325635">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25635">
                                            <p:txEl>
                                              <p:pRg st="7" end="7"/>
                                            </p:txEl>
                                          </p:spTgt>
                                        </p:tgtEl>
                                        <p:attrNameLst>
                                          <p:attrName>ppt_y</p:attrName>
                                        </p:attrNameLst>
                                      </p:cBhvr>
                                      <p:tavLst>
                                        <p:tav tm="0">
                                          <p:val>
                                            <p:strVal val="1+#ppt_h/2"/>
                                          </p:val>
                                        </p:tav>
                                        <p:tav tm="100000">
                                          <p:val>
                                            <p:strVal val="#ppt_y"/>
                                          </p:val>
                                        </p:tav>
                                      </p:tavLst>
                                    </p:anim>
                                  </p:childTnLst>
                                </p:cTn>
                              </p:par>
                              <p:par>
                                <p:cTn id="60" presetID="9" presetClass="entr" presetSubtype="0" fill="hold" nodeType="withEffect">
                                  <p:stCondLst>
                                    <p:cond delay="0"/>
                                  </p:stCondLst>
                                  <p:childTnLst>
                                    <p:set>
                                      <p:cBhvr>
                                        <p:cTn id="61" dur="1" fill="hold">
                                          <p:stCondLst>
                                            <p:cond delay="0"/>
                                          </p:stCondLst>
                                        </p:cTn>
                                        <p:tgtEl>
                                          <p:spTgt spid="325644"/>
                                        </p:tgtEl>
                                        <p:attrNameLst>
                                          <p:attrName>style.visibility</p:attrName>
                                        </p:attrNameLst>
                                      </p:cBhvr>
                                      <p:to>
                                        <p:strVal val="visible"/>
                                      </p:to>
                                    </p:set>
                                    <p:animEffect transition="in" filter="dissolve">
                                      <p:cBhvr>
                                        <p:cTn id="62" dur="500"/>
                                        <p:tgtEl>
                                          <p:spTgt spid="325644"/>
                                        </p:tgtEl>
                                      </p:cBhvr>
                                    </p:animEffect>
                                  </p:childTnLst>
                                  <p:subTnLst>
                                    <p:set>
                                      <p:cBhvr override="childStyle">
                                        <p:cTn dur="1" fill="hold" display="0" masterRel="nextClick" afterEffect="1"/>
                                        <p:tgtEl>
                                          <p:spTgt spid="32564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r>
              <a:rPr lang="zh-CN" altLang="en-US" sz="6000">
                <a:latin typeface="Tahoma" panose="020B0604030504040204" pitchFamily="34" charset="0"/>
                <a:ea typeface="微软雅黑" panose="020B0503020204020204" pitchFamily="34" charset="-122"/>
              </a:rPr>
              <a:t>模拟试题</a:t>
            </a:r>
            <a:endParaRPr lang="zh-CN" altLang="en-US" sz="6000">
              <a:latin typeface="Tahoma" panose="020B0604030504040204" pitchFamily="34" charset="0"/>
              <a:ea typeface="微软雅黑" panose="020B0503020204020204" pitchFamily="34" charset="-122"/>
            </a:endParaRPr>
          </a:p>
        </p:txBody>
      </p:sp>
      <p:pic>
        <p:nvPicPr>
          <p:cNvPr id="2051" name="Picture 4" descr="0_jw2_zx[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3350" y="2781300"/>
            <a:ext cx="3163888"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5" descr="BS02009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263" y="2782888"/>
            <a:ext cx="3051175" cy="30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液体、固体火箭发动机比较</a:t>
            </a:r>
            <a:endParaRPr lang="zh-CN" altLang="en-US" dirty="0"/>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656565" y="1448780"/>
            <a:ext cx="7830342" cy="5131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dirty="0"/>
              <a:t>导弹的导引方法</a:t>
            </a:r>
            <a:endParaRPr lang="zh-CN" altLang="en-US" dirty="0"/>
          </a:p>
        </p:txBody>
      </p:sp>
      <p:pic>
        <p:nvPicPr>
          <p:cNvPr id="4" name="Picture 4" descr="导弹攻击目标示意图"/>
          <p:cNvPicPr>
            <a:picLocks noChangeAspect="1" noChangeArrowheads="1"/>
          </p:cNvPicPr>
          <p:nvPr/>
        </p:nvPicPr>
        <p:blipFill>
          <a:blip r:embed="rId1" cstate="print"/>
          <a:stretch>
            <a:fillRect/>
          </a:stretch>
        </p:blipFill>
        <p:spPr bwMode="auto">
          <a:xfrm>
            <a:off x="5652120" y="4813063"/>
            <a:ext cx="3375374" cy="1995551"/>
          </a:xfrm>
          <a:prstGeom prst="rect">
            <a:avLst/>
          </a:prstGeom>
          <a:noFill/>
          <a:ln w="9525">
            <a:noFill/>
            <a:miter lim="800000"/>
            <a:headEnd/>
            <a:tailEnd/>
          </a:ln>
          <a:effectLst/>
        </p:spPr>
      </p:pic>
      <p:sp>
        <p:nvSpPr>
          <p:cNvPr id="63491" name="Rectangle 3"/>
          <p:cNvSpPr>
            <a:spLocks noGrp="1" noChangeArrowheads="1"/>
          </p:cNvSpPr>
          <p:nvPr>
            <p:ph idx="1"/>
          </p:nvPr>
        </p:nvSpPr>
        <p:spPr>
          <a:xfrm>
            <a:off x="179388" y="1484313"/>
            <a:ext cx="8785224" cy="4870012"/>
          </a:xfrm>
        </p:spPr>
        <p:txBody>
          <a:bodyPr>
            <a:normAutofit fontScale="92500" lnSpcReduction="10000"/>
          </a:bodyPr>
          <a:lstStyle/>
          <a:p>
            <a:pPr algn="just" eaLnBrk="1" hangingPunct="1">
              <a:lnSpc>
                <a:spcPct val="90000"/>
              </a:lnSpc>
            </a:pPr>
            <a:r>
              <a:rPr lang="zh-CN" altLang="en-US" noProof="1">
                <a:solidFill>
                  <a:srgbClr val="FF0000"/>
                </a:solidFill>
              </a:rPr>
              <a:t>纯追踪法：</a:t>
            </a:r>
            <a:endParaRPr lang="zh-CN" altLang="en-US" noProof="1">
              <a:solidFill>
                <a:srgbClr val="FF0000"/>
              </a:solidFill>
            </a:endParaRPr>
          </a:p>
          <a:p>
            <a:pPr lvl="1" algn="just" eaLnBrk="1" hangingPunct="1">
              <a:lnSpc>
                <a:spcPct val="90000"/>
              </a:lnSpc>
            </a:pPr>
            <a:r>
              <a:rPr lang="zh-CN" altLang="en-US" noProof="1"/>
              <a:t>其速度向量每时每刻都指向目标。可攻击固定或活动目标。</a:t>
            </a:r>
            <a:endParaRPr lang="zh-CN" altLang="en-US" noProof="1"/>
          </a:p>
          <a:p>
            <a:pPr algn="just" eaLnBrk="1" hangingPunct="1">
              <a:lnSpc>
                <a:spcPct val="90000"/>
              </a:lnSpc>
            </a:pPr>
            <a:r>
              <a:rPr lang="zh-CN" altLang="en-US" noProof="1">
                <a:solidFill>
                  <a:srgbClr val="FF0000"/>
                </a:solidFill>
              </a:rPr>
              <a:t>比例接近法：</a:t>
            </a:r>
            <a:endParaRPr lang="zh-CN" altLang="en-US" noProof="1">
              <a:solidFill>
                <a:srgbClr val="FF0000"/>
              </a:solidFill>
            </a:endParaRPr>
          </a:p>
          <a:p>
            <a:pPr lvl="1" algn="just" eaLnBrk="1" hangingPunct="1">
              <a:lnSpc>
                <a:spcPct val="90000"/>
              </a:lnSpc>
            </a:pPr>
            <a:r>
              <a:rPr lang="zh-CN" altLang="en-US" noProof="1"/>
              <a:t>其速度向量的转动角速度正比于目标视线的转动角速度。多用在自动导引。</a:t>
            </a:r>
            <a:endParaRPr lang="zh-CN" altLang="en-US" noProof="1"/>
          </a:p>
          <a:p>
            <a:pPr algn="just" eaLnBrk="1" hangingPunct="1">
              <a:lnSpc>
                <a:spcPct val="90000"/>
              </a:lnSpc>
            </a:pPr>
            <a:r>
              <a:rPr lang="zh-CN" altLang="en-US" noProof="1">
                <a:solidFill>
                  <a:srgbClr val="FF0000"/>
                </a:solidFill>
              </a:rPr>
              <a:t>三点法：</a:t>
            </a:r>
            <a:endParaRPr lang="zh-CN" altLang="en-US" noProof="1">
              <a:solidFill>
                <a:srgbClr val="FF0000"/>
              </a:solidFill>
            </a:endParaRPr>
          </a:p>
          <a:p>
            <a:pPr lvl="1" algn="just" eaLnBrk="1" hangingPunct="1">
              <a:lnSpc>
                <a:spcPct val="90000"/>
              </a:lnSpc>
            </a:pPr>
            <a:r>
              <a:rPr lang="zh-CN" altLang="en-US" noProof="1"/>
              <a:t>导弹、目标和制导站始终在一条直线上。</a:t>
            </a:r>
            <a:endParaRPr lang="en-US" altLang="zh-CN" noProof="1"/>
          </a:p>
          <a:p>
            <a:pPr lvl="1" algn="just" eaLnBrk="1" hangingPunct="1">
              <a:lnSpc>
                <a:spcPct val="90000"/>
              </a:lnSpc>
            </a:pPr>
            <a:r>
              <a:rPr lang="zh-CN" altLang="en-US" sz="2200" noProof="1">
                <a:solidFill>
                  <a:schemeClr val="accent6"/>
                </a:solidFill>
              </a:rPr>
              <a:t>例：雷达波束制导</a:t>
            </a:r>
            <a:endParaRPr lang="zh-CN" altLang="en-US" sz="2200" noProof="1">
              <a:solidFill>
                <a:schemeClr val="accent6"/>
              </a:solidFill>
            </a:endParaRPr>
          </a:p>
          <a:p>
            <a:pPr algn="just" eaLnBrk="1" hangingPunct="1">
              <a:lnSpc>
                <a:spcPct val="90000"/>
              </a:lnSpc>
            </a:pPr>
            <a:r>
              <a:rPr lang="zh-CN" altLang="en-US" noProof="1">
                <a:solidFill>
                  <a:srgbClr val="FF0000"/>
                </a:solidFill>
              </a:rPr>
              <a:t>方案飞行：</a:t>
            </a:r>
            <a:endParaRPr lang="zh-CN" altLang="en-US" noProof="1">
              <a:solidFill>
                <a:srgbClr val="FF0000"/>
              </a:solidFill>
            </a:endParaRPr>
          </a:p>
          <a:p>
            <a:pPr lvl="1" algn="just" eaLnBrk="1" hangingPunct="1">
              <a:lnSpc>
                <a:spcPct val="90000"/>
              </a:lnSpc>
            </a:pPr>
            <a:r>
              <a:rPr lang="zh-CN" altLang="en-US" noProof="1"/>
              <a:t>在发射前预定其飞行轨迹。</a:t>
            </a:r>
            <a:endParaRPr lang="en-US" altLang="zh-CN" noProof="1"/>
          </a:p>
          <a:p>
            <a:pPr lvl="1" algn="just" eaLnBrk="1" hangingPunct="1">
              <a:lnSpc>
                <a:spcPct val="90000"/>
              </a:lnSpc>
            </a:pPr>
            <a:r>
              <a:rPr lang="zh-CN" altLang="en-US" sz="2100" noProof="1">
                <a:solidFill>
                  <a:schemeClr val="accent6"/>
                </a:solidFill>
              </a:rPr>
              <a:t>采用自主式制导系统的导弹用此法</a:t>
            </a:r>
            <a:endParaRPr lang="zh-CN" altLang="en-US" sz="2100" dirty="0">
              <a:solidFill>
                <a:schemeClr val="accent6"/>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dirty="0"/>
              <a:t>弹道导弹的导引方法</a:t>
            </a:r>
            <a:endParaRPr lang="zh-CN" altLang="en-US" dirty="0"/>
          </a:p>
        </p:txBody>
      </p:sp>
      <p:sp>
        <p:nvSpPr>
          <p:cNvPr id="65539" name="Rectangle 3"/>
          <p:cNvSpPr>
            <a:spLocks noGrp="1" noChangeArrowheads="1"/>
          </p:cNvSpPr>
          <p:nvPr>
            <p:ph idx="1"/>
          </p:nvPr>
        </p:nvSpPr>
        <p:spPr/>
        <p:txBody>
          <a:bodyPr/>
          <a:lstStyle/>
          <a:p>
            <a:pPr eaLnBrk="1" hangingPunct="1"/>
            <a:r>
              <a:rPr lang="zh-CN" altLang="en-US"/>
              <a:t>飞行弹道：根据导弹能否受控、发动机是否工作分：</a:t>
            </a:r>
            <a:endParaRPr lang="zh-CN" altLang="en-US"/>
          </a:p>
          <a:p>
            <a:pPr lvl="1" eaLnBrk="1" hangingPunct="1"/>
            <a:r>
              <a:rPr lang="zh-CN" altLang="en-US"/>
              <a:t>主动段</a:t>
            </a:r>
            <a:endParaRPr lang="zh-CN" altLang="en-US"/>
          </a:p>
          <a:p>
            <a:pPr lvl="1" eaLnBrk="1" hangingPunct="1"/>
            <a:r>
              <a:rPr lang="zh-CN" altLang="en-US"/>
              <a:t>被动段（又分自由飞行段与再入段）</a:t>
            </a:r>
            <a:endParaRPr lang="zh-CN" altLang="en-US"/>
          </a:p>
          <a:p>
            <a:pPr eaLnBrk="1" hangingPunct="1"/>
            <a:r>
              <a:rPr lang="zh-CN" altLang="en-US"/>
              <a:t>飞行的主要参数</a:t>
            </a:r>
            <a:endParaRPr lang="zh-CN" altLang="en-US"/>
          </a:p>
          <a:p>
            <a:pPr lvl="1" eaLnBrk="1" hangingPunct="1"/>
            <a:r>
              <a:rPr lang="zh-CN" altLang="en-US" noProof="1"/>
              <a:t>主动段终点倾角</a:t>
            </a:r>
            <a:endParaRPr lang="en-US" altLang="zh-CN"/>
          </a:p>
          <a:p>
            <a:pPr lvl="1" eaLnBrk="1" hangingPunct="1"/>
            <a:r>
              <a:rPr lang="zh-CN" altLang="en-US" noProof="1"/>
              <a:t>比推力（每消耗1 </a:t>
            </a:r>
            <a:r>
              <a:rPr lang="en-US" altLang="zh-CN" noProof="1"/>
              <a:t>kg </a:t>
            </a:r>
            <a:r>
              <a:rPr lang="zh-CN" altLang="en-US" noProof="1"/>
              <a:t>燃料所产生的推力）</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endParaRPr lang="zh-CN" altLang="en-US" dirty="0"/>
          </a:p>
        </p:txBody>
      </p:sp>
      <p:sp>
        <p:nvSpPr>
          <p:cNvPr id="3" name="内容占位符 2"/>
          <p:cNvSpPr>
            <a:spLocks noGrp="1"/>
          </p:cNvSpPr>
          <p:nvPr>
            <p:ph idx="1"/>
          </p:nvPr>
        </p:nvSpPr>
        <p:spPr>
          <a:xfrm>
            <a:off x="179388" y="1484312"/>
            <a:ext cx="8713787" cy="5095037"/>
          </a:xfrm>
        </p:spPr>
        <p:txBody>
          <a:bodyPr>
            <a:normAutofit fontScale="85000" lnSpcReduction="10000"/>
          </a:bodyPr>
          <a:lstStyle/>
          <a:p>
            <a:r>
              <a:rPr lang="zh-CN" altLang="zh-CN" dirty="0"/>
              <a:t>爆破型战斗部对目标的毁伤作用主要是具有动能的破片。</a:t>
            </a:r>
            <a:r>
              <a:rPr lang="zh-CN" altLang="en-US" dirty="0"/>
              <a:t>（</a:t>
            </a:r>
            <a:r>
              <a:rPr lang="en-US" altLang="zh-CN" dirty="0"/>
              <a:t>.F.</a:t>
            </a:r>
            <a:r>
              <a:rPr lang="zh-CN" altLang="en-US" dirty="0"/>
              <a:t>）</a:t>
            </a:r>
            <a:endParaRPr lang="en-US" altLang="zh-CN" dirty="0"/>
          </a:p>
          <a:p>
            <a:r>
              <a:rPr lang="zh-CN" altLang="en-US" dirty="0"/>
              <a:t>对于装甲类目标，使用的战斗部通常是</a:t>
            </a:r>
            <a:r>
              <a:rPr lang="zh-CN" altLang="en-US" sz="2100" dirty="0"/>
              <a:t>（单选） </a:t>
            </a:r>
            <a:r>
              <a:rPr lang="zh-CN" altLang="en-US" dirty="0"/>
              <a:t>：（</a:t>
            </a:r>
            <a:r>
              <a:rPr lang="en-US" altLang="zh-CN" dirty="0"/>
              <a:t>c</a:t>
            </a:r>
            <a:r>
              <a:rPr lang="zh-CN" altLang="en-US" dirty="0"/>
              <a:t>）</a:t>
            </a:r>
            <a:endParaRPr lang="en-US" altLang="zh-CN" dirty="0"/>
          </a:p>
          <a:p>
            <a:pPr lvl="1"/>
            <a:r>
              <a:rPr lang="en-US" altLang="zh-CN" dirty="0"/>
              <a:t>a. </a:t>
            </a:r>
            <a:r>
              <a:rPr lang="zh-CN" altLang="en-US" dirty="0"/>
              <a:t>爆破型</a:t>
            </a:r>
            <a:r>
              <a:rPr lang="en-US" altLang="zh-CN" dirty="0"/>
              <a:t>			b. </a:t>
            </a:r>
            <a:r>
              <a:rPr lang="zh-CN" altLang="en-US" dirty="0"/>
              <a:t>破片型</a:t>
            </a:r>
            <a:endParaRPr lang="en-US" altLang="zh-CN" dirty="0"/>
          </a:p>
          <a:p>
            <a:pPr lvl="1"/>
            <a:r>
              <a:rPr lang="en-US" altLang="zh-CN" dirty="0"/>
              <a:t>c. </a:t>
            </a:r>
            <a:r>
              <a:rPr lang="zh-CN" altLang="en-US" dirty="0"/>
              <a:t>聚能破甲型</a:t>
            </a:r>
            <a:r>
              <a:rPr lang="en-US" altLang="zh-CN" dirty="0"/>
              <a:t>			d. </a:t>
            </a:r>
            <a:r>
              <a:rPr lang="zh-CN" altLang="en-US" dirty="0"/>
              <a:t>核战斗部</a:t>
            </a:r>
            <a:endParaRPr lang="en-US" altLang="zh-CN" dirty="0"/>
          </a:p>
          <a:p>
            <a:r>
              <a:rPr lang="zh-CN" altLang="zh-CN" dirty="0"/>
              <a:t>红外寻的制导的导弹攻击目标时，采用的导引方法最可能是</a:t>
            </a:r>
            <a:r>
              <a:rPr lang="zh-CN" altLang="en-US" sz="2100" dirty="0"/>
              <a:t>（单选）</a:t>
            </a:r>
            <a:r>
              <a:rPr lang="zh-CN" altLang="zh-CN" dirty="0"/>
              <a:t>：</a:t>
            </a:r>
            <a:r>
              <a:rPr lang="zh-CN" altLang="en-US" dirty="0"/>
              <a:t>（</a:t>
            </a:r>
            <a:r>
              <a:rPr lang="en-US" altLang="zh-CN" dirty="0"/>
              <a:t>b</a:t>
            </a:r>
            <a:r>
              <a:rPr lang="zh-CN" altLang="en-US" dirty="0"/>
              <a:t>）</a:t>
            </a:r>
            <a:endParaRPr lang="zh-CN" altLang="zh-CN" dirty="0"/>
          </a:p>
          <a:p>
            <a:pPr lvl="1"/>
            <a:r>
              <a:rPr lang="en-US" altLang="zh-CN" dirty="0"/>
              <a:t>a. </a:t>
            </a:r>
            <a:r>
              <a:rPr lang="zh-CN" altLang="zh-CN" dirty="0"/>
              <a:t>纯追踪法</a:t>
            </a:r>
            <a:r>
              <a:rPr lang="en-US" altLang="zh-CN" dirty="0"/>
              <a:t>			b. </a:t>
            </a:r>
            <a:r>
              <a:rPr lang="zh-CN" altLang="zh-CN" dirty="0"/>
              <a:t>比例接近法</a:t>
            </a:r>
            <a:endParaRPr lang="en-US" altLang="zh-CN" dirty="0"/>
          </a:p>
          <a:p>
            <a:pPr lvl="1"/>
            <a:r>
              <a:rPr lang="en-US" altLang="zh-CN" dirty="0"/>
              <a:t>c. </a:t>
            </a:r>
            <a:r>
              <a:rPr lang="zh-CN" altLang="zh-CN" dirty="0"/>
              <a:t>三点法</a:t>
            </a:r>
            <a:r>
              <a:rPr lang="en-US" altLang="zh-CN" dirty="0"/>
              <a:t>			d. </a:t>
            </a:r>
            <a:r>
              <a:rPr lang="zh-CN" altLang="zh-CN" dirty="0"/>
              <a:t>方案飞行</a:t>
            </a:r>
            <a:endParaRPr lang="en-US" altLang="zh-CN" dirty="0"/>
          </a:p>
          <a:p>
            <a:r>
              <a:rPr lang="zh-CN" altLang="en-US" dirty="0"/>
              <a:t>弹道导弹可能采用的动力装置是：（</a:t>
            </a:r>
            <a:r>
              <a:rPr lang="en-US" altLang="zh-CN" dirty="0"/>
              <a:t>ab</a:t>
            </a:r>
            <a:r>
              <a:rPr lang="zh-CN" altLang="en-US" dirty="0"/>
              <a:t>）</a:t>
            </a:r>
            <a:endParaRPr lang="en-US" altLang="zh-CN" dirty="0"/>
          </a:p>
          <a:p>
            <a:pPr lvl="1"/>
            <a:r>
              <a:rPr lang="en-US" altLang="zh-CN" dirty="0"/>
              <a:t>a. </a:t>
            </a:r>
            <a:r>
              <a:rPr lang="zh-CN" altLang="en-US" dirty="0"/>
              <a:t>液体火箭发动机</a:t>
            </a:r>
            <a:r>
              <a:rPr lang="en-US" altLang="zh-CN" dirty="0"/>
              <a:t>		b. </a:t>
            </a:r>
            <a:r>
              <a:rPr lang="zh-CN" altLang="en-US" dirty="0"/>
              <a:t>固体火箭发动机</a:t>
            </a:r>
            <a:endParaRPr lang="en-US" altLang="zh-CN" dirty="0"/>
          </a:p>
          <a:p>
            <a:pPr lvl="1"/>
            <a:r>
              <a:rPr lang="en-US" altLang="zh-CN" dirty="0"/>
              <a:t>c. </a:t>
            </a:r>
            <a:r>
              <a:rPr lang="zh-CN" altLang="en-US" dirty="0"/>
              <a:t>涡轮喷气发动机</a:t>
            </a:r>
            <a:r>
              <a:rPr lang="en-US" altLang="zh-CN" dirty="0"/>
              <a:t>		d. </a:t>
            </a:r>
            <a:r>
              <a:rPr lang="zh-CN" altLang="en-US" dirty="0"/>
              <a:t>冲压喷气发动机</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animEffect transition="in" filter="fade">
                                      <p:cBhvr>
                                        <p:cTn id="7" dur="500"/>
                                        <p:tgtEl>
                                          <p:spTgt spid="3">
                                            <p:txEl>
                                              <p:pRg st="4294967295" end="429496729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11560" y="2204864"/>
            <a:ext cx="7772400" cy="1296988"/>
          </a:xfrm>
        </p:spPr>
        <p:txBody>
          <a:bodyPr/>
          <a:lstStyle/>
          <a:p>
            <a:r>
              <a:rPr lang="zh-CN" altLang="en-US" sz="7200" dirty="0">
                <a:solidFill>
                  <a:schemeClr val="tx1"/>
                </a:solidFill>
              </a:rPr>
              <a:t>隐身伪装技术</a:t>
            </a:r>
            <a:endParaRPr lang="zh-CN" altLang="en-US" sz="7200" dirty="0">
              <a:solidFill>
                <a:schemeClr val="tx1"/>
              </a:solidFill>
            </a:endParaRPr>
          </a:p>
        </p:txBody>
      </p:sp>
      <p:sp>
        <p:nvSpPr>
          <p:cNvPr id="2051" name="Rectangle 3"/>
          <p:cNvSpPr>
            <a:spLocks noGrp="1" noChangeArrowheads="1"/>
          </p:cNvSpPr>
          <p:nvPr>
            <p:ph type="subTitle" idx="1"/>
          </p:nvPr>
        </p:nvSpPr>
        <p:spPr>
          <a:xfrm>
            <a:off x="755650" y="5229225"/>
            <a:ext cx="7920038" cy="1295400"/>
          </a:xfrm>
        </p:spPr>
        <p:txBody>
          <a:bodyPr/>
          <a:lstStyle/>
          <a:p>
            <a:r>
              <a:rPr lang="en-US" altLang="zh-CN" sz="4400">
                <a:solidFill>
                  <a:schemeClr val="accent2"/>
                </a:solidFill>
                <a:latin typeface="Verdana" panose="020B0604030504040204" pitchFamily="34" charset="0"/>
              </a:rPr>
              <a:t>Stealth and Camouflage</a:t>
            </a:r>
            <a:endParaRPr lang="en-US" altLang="zh-CN" sz="4400">
              <a:solidFill>
                <a:schemeClr val="accent2"/>
              </a:solidFill>
              <a:latin typeface="Verdana" panose="020B060403050404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zh-CN" altLang="en-US" dirty="0"/>
              <a:t>隐身技术的种类</a:t>
            </a:r>
            <a:endParaRPr lang="zh-CN" altLang="en-US" dirty="0"/>
          </a:p>
        </p:txBody>
      </p:sp>
      <p:sp>
        <p:nvSpPr>
          <p:cNvPr id="101379" name="Rectangle 3"/>
          <p:cNvSpPr>
            <a:spLocks noGrp="1" noChangeArrowheads="1"/>
          </p:cNvSpPr>
          <p:nvPr>
            <p:ph type="body" idx="1"/>
          </p:nvPr>
        </p:nvSpPr>
        <p:spPr/>
        <p:txBody>
          <a:bodyPr/>
          <a:lstStyle/>
          <a:p>
            <a:r>
              <a:rPr lang="zh-CN" altLang="en-US"/>
              <a:t>雷达隐身</a:t>
            </a:r>
            <a:endParaRPr lang="en-US" altLang="zh-CN"/>
          </a:p>
          <a:p>
            <a:pPr lvl="1"/>
            <a:r>
              <a:rPr lang="zh-CN" altLang="en-US"/>
              <a:t>最受重视且发展最快</a:t>
            </a:r>
            <a:endParaRPr lang="en-US" altLang="zh-CN"/>
          </a:p>
          <a:p>
            <a:pPr lvl="1"/>
            <a:r>
              <a:rPr lang="zh-CN" altLang="en-US"/>
              <a:t>核心是减少雷达散射截面积（</a:t>
            </a:r>
            <a:r>
              <a:rPr lang="en-US" altLang="zh-CN"/>
              <a:t>RCS</a:t>
            </a:r>
            <a:r>
              <a:rPr lang="zh-CN" altLang="en-US"/>
              <a:t>）</a:t>
            </a:r>
            <a:endParaRPr lang="zh-CN" altLang="en-US"/>
          </a:p>
          <a:p>
            <a:r>
              <a:rPr lang="zh-CN" altLang="en-US"/>
              <a:t>红外隐身</a:t>
            </a:r>
            <a:endParaRPr lang="zh-CN" altLang="en-US"/>
          </a:p>
          <a:p>
            <a:r>
              <a:rPr lang="zh-CN" altLang="en-US"/>
              <a:t>声隐身</a:t>
            </a:r>
            <a:endParaRPr lang="zh-CN" altLang="en-US"/>
          </a:p>
          <a:p>
            <a:r>
              <a:rPr lang="zh-CN" altLang="en-US"/>
              <a:t>视频</a:t>
            </a:r>
            <a:r>
              <a:rPr lang="en-US" altLang="zh-CN"/>
              <a:t>(</a:t>
            </a:r>
            <a:r>
              <a:rPr lang="zh-CN" altLang="en-US"/>
              <a:t>可见光</a:t>
            </a:r>
            <a:r>
              <a:rPr lang="en-US" altLang="zh-CN"/>
              <a:t>)</a:t>
            </a:r>
            <a:r>
              <a:rPr lang="zh-CN" altLang="en-US"/>
              <a:t>隐身</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dirty="0"/>
              <a:t>雷达隐身</a:t>
            </a:r>
            <a:r>
              <a:rPr lang="en-US" altLang="zh-CN" dirty="0">
                <a:latin typeface="微软雅黑" panose="020B0503020204020204" pitchFamily="34" charset="-122"/>
              </a:rPr>
              <a:t>——</a:t>
            </a:r>
            <a:r>
              <a:rPr lang="zh-CN" altLang="en-US" dirty="0"/>
              <a:t>外形</a:t>
            </a:r>
            <a:endParaRPr lang="zh-CN" altLang="en-US" dirty="0"/>
          </a:p>
        </p:txBody>
      </p:sp>
      <p:sp>
        <p:nvSpPr>
          <p:cNvPr id="86019" name="Rectangle 3"/>
          <p:cNvSpPr>
            <a:spLocks noGrp="1" noChangeArrowheads="1"/>
          </p:cNvSpPr>
          <p:nvPr>
            <p:ph type="body" idx="1"/>
          </p:nvPr>
        </p:nvSpPr>
        <p:spPr>
          <a:xfrm>
            <a:off x="179389" y="1484313"/>
            <a:ext cx="5976787" cy="4824412"/>
          </a:xfrm>
        </p:spPr>
        <p:txBody>
          <a:bodyPr>
            <a:normAutofit/>
          </a:bodyPr>
          <a:lstStyle/>
          <a:p>
            <a:pPr>
              <a:lnSpc>
                <a:spcPct val="90000"/>
              </a:lnSpc>
            </a:pPr>
            <a:r>
              <a:rPr lang="zh-CN" altLang="en-US" dirty="0"/>
              <a:t>外形设计对隐身飞行器隐身性能的贡献占</a:t>
            </a:r>
            <a:r>
              <a:rPr lang="en-US" altLang="zh-CN" dirty="0"/>
              <a:t>2/3</a:t>
            </a:r>
            <a:r>
              <a:rPr lang="zh-CN" altLang="en-US" dirty="0"/>
              <a:t>，材料占</a:t>
            </a:r>
            <a:r>
              <a:rPr lang="en-US" altLang="zh-CN" dirty="0"/>
              <a:t>1/3</a:t>
            </a:r>
            <a:endParaRPr lang="en-US" altLang="zh-CN" dirty="0"/>
          </a:p>
          <a:p>
            <a:pPr>
              <a:lnSpc>
                <a:spcPct val="90000"/>
              </a:lnSpc>
            </a:pPr>
            <a:r>
              <a:rPr lang="zh-CN" altLang="en-US" dirty="0"/>
              <a:t>现代典型的隐身外形</a:t>
            </a:r>
            <a:endParaRPr lang="zh-CN" altLang="en-US" dirty="0"/>
          </a:p>
          <a:p>
            <a:pPr lvl="1">
              <a:lnSpc>
                <a:spcPct val="90000"/>
              </a:lnSpc>
            </a:pPr>
            <a:r>
              <a:rPr lang="en-US" altLang="zh-CN" dirty="0"/>
              <a:t>F-117A</a:t>
            </a:r>
            <a:r>
              <a:rPr lang="zh-CN" altLang="en-US" dirty="0"/>
              <a:t>的</a:t>
            </a:r>
            <a:r>
              <a:rPr lang="zh-CN" altLang="en-US" dirty="0">
                <a:latin typeface="微软雅黑" panose="020B0503020204020204" pitchFamily="34" charset="-122"/>
              </a:rPr>
              <a:t>“水晶（</a:t>
            </a:r>
            <a:r>
              <a:rPr lang="zh-CN" altLang="en-US" dirty="0"/>
              <a:t>钻石）</a:t>
            </a:r>
            <a:r>
              <a:rPr lang="zh-CN" altLang="en-US" dirty="0">
                <a:latin typeface="微软雅黑" panose="020B0503020204020204" pitchFamily="34" charset="-122"/>
              </a:rPr>
              <a:t>”</a:t>
            </a:r>
            <a:r>
              <a:rPr lang="zh-CN" altLang="en-US" dirty="0"/>
              <a:t>型</a:t>
            </a:r>
            <a:endParaRPr lang="zh-CN" altLang="en-US" dirty="0"/>
          </a:p>
          <a:p>
            <a:pPr lvl="1">
              <a:lnSpc>
                <a:spcPct val="90000"/>
              </a:lnSpc>
            </a:pPr>
            <a:r>
              <a:rPr lang="en-US" altLang="zh-CN" dirty="0"/>
              <a:t>B-2</a:t>
            </a:r>
            <a:r>
              <a:rPr lang="zh-CN" altLang="en-US" dirty="0"/>
              <a:t>的</a:t>
            </a:r>
            <a:r>
              <a:rPr lang="zh-CN" altLang="en-US" dirty="0">
                <a:latin typeface="微软雅黑" panose="020B0503020204020204" pitchFamily="34" charset="-122"/>
              </a:rPr>
              <a:t>“</a:t>
            </a:r>
            <a:r>
              <a:rPr lang="zh-CN" altLang="en-US" dirty="0"/>
              <a:t>飞行翼</a:t>
            </a:r>
            <a:r>
              <a:rPr lang="zh-CN" altLang="en-US" dirty="0">
                <a:latin typeface="微软雅黑" panose="020B0503020204020204" pitchFamily="34" charset="-122"/>
              </a:rPr>
              <a:t>”</a:t>
            </a:r>
            <a:r>
              <a:rPr lang="zh-CN" altLang="en-US" dirty="0"/>
              <a:t>型</a:t>
            </a:r>
            <a:endParaRPr lang="zh-CN" altLang="en-US" dirty="0"/>
          </a:p>
          <a:p>
            <a:pPr>
              <a:lnSpc>
                <a:spcPct val="90000"/>
              </a:lnSpc>
            </a:pPr>
            <a:r>
              <a:rPr lang="zh-CN" altLang="en-US" dirty="0"/>
              <a:t>隐身外形设计的重点部位是：</a:t>
            </a:r>
            <a:endParaRPr lang="en-US" altLang="zh-CN" dirty="0"/>
          </a:p>
          <a:p>
            <a:pPr lvl="1">
              <a:lnSpc>
                <a:spcPct val="90000"/>
              </a:lnSpc>
            </a:pPr>
            <a:r>
              <a:rPr lang="zh-CN" altLang="en-US" dirty="0"/>
              <a:t>发动机进气口、排气口、座舱、外挂架、垂尾等</a:t>
            </a:r>
            <a:endParaRPr lang="zh-CN" altLang="en-US" dirty="0"/>
          </a:p>
          <a:p>
            <a:pPr>
              <a:lnSpc>
                <a:spcPct val="90000"/>
              </a:lnSpc>
            </a:pPr>
            <a:r>
              <a:rPr lang="zh-CN" altLang="en-US" dirty="0"/>
              <a:t>尽量避免角反射器结构</a:t>
            </a:r>
            <a:endParaRPr lang="zh-CN" altLang="en-US" dirty="0"/>
          </a:p>
        </p:txBody>
      </p:sp>
      <p:pic>
        <p:nvPicPr>
          <p:cNvPr id="86032" name="Picture 16" descr="stealth1"/>
          <p:cNvPicPr>
            <a:picLocks noChangeAspect="1" noChangeArrowheads="1"/>
          </p:cNvPicPr>
          <p:nvPr/>
        </p:nvPicPr>
        <p:blipFill>
          <a:blip r:embed="rId1" cstate="print"/>
          <a:srcRect/>
          <a:stretch>
            <a:fillRect/>
          </a:stretch>
        </p:blipFill>
        <p:spPr bwMode="auto">
          <a:xfrm>
            <a:off x="6012160" y="1484784"/>
            <a:ext cx="3024783" cy="2428268"/>
          </a:xfrm>
          <a:prstGeom prst="rect">
            <a:avLst/>
          </a:prstGeom>
          <a:noFill/>
        </p:spPr>
      </p:pic>
      <p:pic>
        <p:nvPicPr>
          <p:cNvPr id="86033" name="Picture 17" descr="stealth2"/>
          <p:cNvPicPr>
            <a:picLocks noChangeAspect="1" noChangeArrowheads="1"/>
          </p:cNvPicPr>
          <p:nvPr/>
        </p:nvPicPr>
        <p:blipFill>
          <a:blip r:embed="rId2" cstate="print"/>
          <a:srcRect/>
          <a:stretch>
            <a:fillRect/>
          </a:stretch>
        </p:blipFill>
        <p:spPr bwMode="auto">
          <a:xfrm>
            <a:off x="6012160" y="4037032"/>
            <a:ext cx="3046757" cy="20683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6019">
                                            <p:txEl>
                                              <p:pRg st="4294967295" end="4294967295"/>
                                            </p:txEl>
                                          </p:spTgt>
                                        </p:tgtEl>
                                        <p:attrNameLst>
                                          <p:attrName>style.visibility</p:attrName>
                                        </p:attrNameLst>
                                      </p:cBhvr>
                                      <p:to>
                                        <p:strVal val="visible"/>
                                      </p:to>
                                    </p:set>
                                    <p:anim calcmode="lin" valueType="num">
                                      <p:cBhvr additive="base">
                                        <p:cTn id="7" dur="500" fill="hold"/>
                                        <p:tgtEl>
                                          <p:spTgt spid="86019">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019">
                                            <p:txEl>
                                              <p:pRg st="4294967295" end="4294967295"/>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6019">
                                            <p:txEl>
                                              <p:pRg st="0" end="0"/>
                                            </p:txEl>
                                          </p:spTgt>
                                        </p:tgtEl>
                                        <p:attrNameLst>
                                          <p:attrName>style.visibility</p:attrName>
                                        </p:attrNameLst>
                                      </p:cBhvr>
                                      <p:to>
                                        <p:strVal val="visible"/>
                                      </p:to>
                                    </p:set>
                                    <p:anim calcmode="lin" valueType="num">
                                      <p:cBhvr additive="base">
                                        <p:cTn id="11" dur="500" fill="hold"/>
                                        <p:tgtEl>
                                          <p:spTgt spid="860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6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6019">
                                            <p:txEl>
                                              <p:pRg st="1" end="1"/>
                                            </p:txEl>
                                          </p:spTgt>
                                        </p:tgtEl>
                                        <p:attrNameLst>
                                          <p:attrName>style.visibility</p:attrName>
                                        </p:attrNameLst>
                                      </p:cBhvr>
                                      <p:to>
                                        <p:strVal val="visible"/>
                                      </p:to>
                                    </p:set>
                                    <p:anim calcmode="lin" valueType="num">
                                      <p:cBhvr additive="base">
                                        <p:cTn id="17" dur="500" fill="hold"/>
                                        <p:tgtEl>
                                          <p:spTgt spid="8601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6019">
                                            <p:txEl>
                                              <p:pRg st="2" end="2"/>
                                            </p:txEl>
                                          </p:spTgt>
                                        </p:tgtEl>
                                        <p:attrNameLst>
                                          <p:attrName>style.visibility</p:attrName>
                                        </p:attrNameLst>
                                      </p:cBhvr>
                                      <p:to>
                                        <p:strVal val="visible"/>
                                      </p:to>
                                    </p:set>
                                    <p:anim calcmode="lin" valueType="num">
                                      <p:cBhvr additive="base">
                                        <p:cTn id="23" dur="500" fill="hold"/>
                                        <p:tgtEl>
                                          <p:spTgt spid="8601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60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86033"/>
                                        </p:tgtEl>
                                        <p:attrNameLst>
                                          <p:attrName>style.visibility</p:attrName>
                                        </p:attrNameLst>
                                      </p:cBhvr>
                                      <p:to>
                                        <p:strVal val="visible"/>
                                      </p:to>
                                    </p:set>
                                    <p:animEffect transition="in" filter="dissolve">
                                      <p:cBhvr>
                                        <p:cTn id="29" dur="500"/>
                                        <p:tgtEl>
                                          <p:spTgt spid="86033"/>
                                        </p:tgtEl>
                                      </p:cBhvr>
                                    </p:animEffect>
                                  </p:childTnLst>
                                  <p:subTnLst>
                                    <p:set>
                                      <p:cBhvr override="childStyle">
                                        <p:cTn dur="1" fill="hold" display="0" masterRel="nextClick" afterEffect="1"/>
                                        <p:tgtEl>
                                          <p:spTgt spid="86033"/>
                                        </p:tgtEl>
                                        <p:attrNameLst>
                                          <p:attrName>style.visibility</p:attrName>
                                        </p:attrNameLst>
                                      </p:cBhvr>
                                      <p:to>
                                        <p:strVal val="hidden"/>
                                      </p:to>
                                    </p:set>
                                  </p:subTnLst>
                                </p:cTn>
                              </p:par>
                              <p:par>
                                <p:cTn id="30" presetID="9" presetClass="entr" presetSubtype="0" fill="hold" nodeType="withEffect">
                                  <p:stCondLst>
                                    <p:cond delay="0"/>
                                  </p:stCondLst>
                                  <p:childTnLst>
                                    <p:set>
                                      <p:cBhvr>
                                        <p:cTn id="31" dur="1" fill="hold">
                                          <p:stCondLst>
                                            <p:cond delay="0"/>
                                          </p:stCondLst>
                                        </p:cTn>
                                        <p:tgtEl>
                                          <p:spTgt spid="86032"/>
                                        </p:tgtEl>
                                        <p:attrNameLst>
                                          <p:attrName>style.visibility</p:attrName>
                                        </p:attrNameLst>
                                      </p:cBhvr>
                                      <p:to>
                                        <p:strVal val="visible"/>
                                      </p:to>
                                    </p:set>
                                    <p:animEffect transition="in" filter="dissolve">
                                      <p:cBhvr>
                                        <p:cTn id="32" dur="500"/>
                                        <p:tgtEl>
                                          <p:spTgt spid="86032"/>
                                        </p:tgtEl>
                                      </p:cBhvr>
                                    </p:animEffect>
                                  </p:childTnLst>
                                  <p:subTnLst>
                                    <p:set>
                                      <p:cBhvr override="childStyle">
                                        <p:cTn dur="1" fill="hold" display="0" masterRel="nextClick" afterEffect="1"/>
                                        <p:tgtEl>
                                          <p:spTgt spid="8603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6019">
                                            <p:txEl>
                                              <p:pRg st="3" end="3"/>
                                            </p:txEl>
                                          </p:spTgt>
                                        </p:tgtEl>
                                        <p:attrNameLst>
                                          <p:attrName>style.visibility</p:attrName>
                                        </p:attrNameLst>
                                      </p:cBhvr>
                                      <p:to>
                                        <p:strVal val="visible"/>
                                      </p:to>
                                    </p:set>
                                    <p:anim calcmode="lin" valueType="num">
                                      <p:cBhvr additive="base">
                                        <p:cTn id="37" dur="500" fill="hold"/>
                                        <p:tgtEl>
                                          <p:spTgt spid="8601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60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019">
                                            <p:txEl>
                                              <p:pRg st="4" end="4"/>
                                            </p:txEl>
                                          </p:spTgt>
                                        </p:tgtEl>
                                        <p:attrNameLst>
                                          <p:attrName>style.visibility</p:attrName>
                                        </p:attrNameLst>
                                      </p:cBhvr>
                                      <p:to>
                                        <p:strVal val="visible"/>
                                      </p:to>
                                    </p:set>
                                    <p:anim calcmode="lin" valueType="num">
                                      <p:cBhvr additive="base">
                                        <p:cTn id="43" dur="500" fill="hold"/>
                                        <p:tgtEl>
                                          <p:spTgt spid="86019">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6019">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6019">
                                            <p:txEl>
                                              <p:pRg st="5" end="5"/>
                                            </p:txEl>
                                          </p:spTgt>
                                        </p:tgtEl>
                                        <p:attrNameLst>
                                          <p:attrName>style.visibility</p:attrName>
                                        </p:attrNameLst>
                                      </p:cBhvr>
                                      <p:to>
                                        <p:strVal val="visible"/>
                                      </p:to>
                                    </p:set>
                                    <p:anim calcmode="lin" valueType="num">
                                      <p:cBhvr additive="base">
                                        <p:cTn id="47" dur="500" fill="hold"/>
                                        <p:tgtEl>
                                          <p:spTgt spid="86019">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60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6019">
                                            <p:txEl>
                                              <p:pRg st="6" end="6"/>
                                            </p:txEl>
                                          </p:spTgt>
                                        </p:tgtEl>
                                        <p:attrNameLst>
                                          <p:attrName>style.visibility</p:attrName>
                                        </p:attrNameLst>
                                      </p:cBhvr>
                                      <p:to>
                                        <p:strVal val="visible"/>
                                      </p:to>
                                    </p:set>
                                    <p:anim calcmode="lin" valueType="num">
                                      <p:cBhvr additive="base">
                                        <p:cTn id="53" dur="500" fill="hold"/>
                                        <p:tgtEl>
                                          <p:spTgt spid="86019">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60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en-US" dirty="0"/>
              <a:t>雷达隐身</a:t>
            </a:r>
            <a:r>
              <a:rPr lang="en-US" altLang="zh-CN" dirty="0">
                <a:latin typeface="微软雅黑" panose="020B0503020204020204" pitchFamily="34" charset="-122"/>
              </a:rPr>
              <a:t>——</a:t>
            </a:r>
            <a:r>
              <a:rPr lang="zh-CN" altLang="en-US" dirty="0"/>
              <a:t>吸波材料</a:t>
            </a:r>
            <a:r>
              <a:rPr lang="en-US" altLang="zh-CN" dirty="0"/>
              <a:t>RAM</a:t>
            </a:r>
            <a:endParaRPr lang="en-US" altLang="zh-CN" dirty="0"/>
          </a:p>
        </p:txBody>
      </p:sp>
      <p:sp>
        <p:nvSpPr>
          <p:cNvPr id="87043" name="Rectangle 3"/>
          <p:cNvSpPr>
            <a:spLocks noGrp="1" noChangeArrowheads="1"/>
          </p:cNvSpPr>
          <p:nvPr>
            <p:ph type="body" idx="1"/>
          </p:nvPr>
        </p:nvSpPr>
        <p:spPr>
          <a:xfrm>
            <a:off x="250825" y="1484313"/>
            <a:ext cx="8642350" cy="4752975"/>
          </a:xfrm>
        </p:spPr>
        <p:txBody>
          <a:bodyPr/>
          <a:lstStyle/>
          <a:p>
            <a:r>
              <a:rPr lang="zh-CN" altLang="en-US" sz="2800" dirty="0"/>
              <a:t>作用：</a:t>
            </a:r>
            <a:endParaRPr lang="zh-CN" altLang="en-US" sz="2800" dirty="0"/>
          </a:p>
          <a:p>
            <a:pPr lvl="1"/>
            <a:r>
              <a:rPr lang="zh-CN" altLang="en-US" sz="2400" dirty="0"/>
              <a:t>吸收衰减入射的电磁波并将其转换成热能</a:t>
            </a:r>
            <a:endParaRPr lang="zh-CN" altLang="en-US" sz="2400" dirty="0"/>
          </a:p>
          <a:p>
            <a:pPr lvl="1"/>
            <a:r>
              <a:rPr lang="zh-CN" altLang="en-US" sz="2400" dirty="0"/>
              <a:t>或使电磁波因干涉而消失</a:t>
            </a:r>
            <a:endParaRPr lang="zh-CN" altLang="en-US" sz="2400" dirty="0"/>
          </a:p>
          <a:p>
            <a:pPr lvl="1"/>
            <a:r>
              <a:rPr lang="zh-CN" altLang="en-US" sz="2400" dirty="0"/>
              <a:t>或使电磁能量分散到另外方向上</a:t>
            </a:r>
            <a:endParaRPr lang="zh-CN" altLang="en-US" sz="2400" dirty="0"/>
          </a:p>
          <a:p>
            <a:r>
              <a:rPr lang="zh-CN" altLang="en-US" sz="2800" dirty="0"/>
              <a:t>按原理分：</a:t>
            </a:r>
            <a:endParaRPr lang="zh-CN" altLang="en-US" sz="2800" dirty="0"/>
          </a:p>
          <a:p>
            <a:pPr lvl="1"/>
            <a:r>
              <a:rPr lang="zh-CN" altLang="en-US" sz="2400" dirty="0"/>
              <a:t>转换型：产生磁滞损耗或介质损耗而生热</a:t>
            </a:r>
            <a:endParaRPr lang="zh-CN" altLang="en-US" sz="2400" dirty="0"/>
          </a:p>
          <a:p>
            <a:pPr lvl="1"/>
            <a:r>
              <a:rPr lang="zh-CN" altLang="en-US" sz="2400" dirty="0"/>
              <a:t>干涉型：利用相位差干涉而抵消</a:t>
            </a:r>
            <a:endParaRPr lang="zh-CN" altLang="en-US" sz="2400" dirty="0"/>
          </a:p>
          <a:p>
            <a:r>
              <a:rPr lang="zh-CN" altLang="en-US" sz="2800" dirty="0"/>
              <a:t>雷达吸波涂层、智能型隐身材料</a:t>
            </a:r>
            <a:endParaRPr lang="zh-CN" altLang="en-US" sz="2800" dirty="0"/>
          </a:p>
          <a:p>
            <a:r>
              <a:rPr lang="zh-CN" altLang="en-US" sz="2800" dirty="0"/>
              <a:t>现</a:t>
            </a:r>
            <a:r>
              <a:rPr lang="en-US" altLang="zh-CN" sz="2800" dirty="0"/>
              <a:t>RAM</a:t>
            </a:r>
            <a:r>
              <a:rPr lang="zh-CN" altLang="en-US" sz="2800" dirty="0"/>
              <a:t>只能有效对抗</a:t>
            </a:r>
            <a:r>
              <a:rPr lang="en-US" altLang="zh-CN" sz="2800" dirty="0"/>
              <a:t>0.2</a:t>
            </a:r>
            <a:r>
              <a:rPr lang="zh-CN" altLang="en-US" sz="2800" dirty="0"/>
              <a:t>～</a:t>
            </a:r>
            <a:r>
              <a:rPr lang="en-US" altLang="zh-CN" sz="2800" dirty="0"/>
              <a:t>29GHz</a:t>
            </a:r>
            <a:r>
              <a:rPr lang="zh-CN" altLang="en-US" sz="2800" dirty="0"/>
              <a:t>的厘米波雷达</a:t>
            </a:r>
            <a:endParaRPr lang="en-US" altLang="zh-CN" sz="2800" dirty="0"/>
          </a:p>
          <a:p>
            <a:pPr lvl="1"/>
            <a:r>
              <a:rPr lang="zh-CN" altLang="en-US" sz="2400" dirty="0">
                <a:solidFill>
                  <a:schemeClr val="accent6"/>
                </a:solidFill>
              </a:rPr>
              <a:t>意即对毫米波或米波等雷达波很少吸收 </a:t>
            </a:r>
            <a:endParaRPr lang="zh-CN" altLang="en-US" sz="2400" dirty="0">
              <a:solidFill>
                <a:schemeClr val="accent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zh-CN" altLang="en-US" dirty="0"/>
              <a:t>雷达隐身材料－</a:t>
            </a:r>
            <a:r>
              <a:rPr lang="zh-CN" altLang="en-US" sz="4000" dirty="0"/>
              <a:t>结构型</a:t>
            </a:r>
            <a:endParaRPr lang="zh-CN" altLang="en-US" sz="4000" dirty="0"/>
          </a:p>
        </p:txBody>
      </p:sp>
      <p:sp>
        <p:nvSpPr>
          <p:cNvPr id="103427" name="Rectangle 3"/>
          <p:cNvSpPr>
            <a:spLocks noGrp="1" noChangeArrowheads="1"/>
          </p:cNvSpPr>
          <p:nvPr>
            <p:ph type="body" idx="1"/>
          </p:nvPr>
        </p:nvSpPr>
        <p:spPr/>
        <p:txBody>
          <a:bodyPr/>
          <a:lstStyle/>
          <a:p>
            <a:r>
              <a:rPr lang="zh-CN" altLang="en-US" sz="2800"/>
              <a:t>碳</a:t>
            </a:r>
            <a:r>
              <a:rPr lang="en-US" altLang="zh-CN" sz="2800"/>
              <a:t>-</a:t>
            </a:r>
            <a:r>
              <a:rPr lang="zh-CN" altLang="en-US" sz="2800"/>
              <a:t>碳复合材料</a:t>
            </a:r>
            <a:endParaRPr lang="zh-CN" altLang="en-US" sz="2800"/>
          </a:p>
          <a:p>
            <a:r>
              <a:rPr lang="zh-CN" altLang="en-US" sz="2800"/>
              <a:t>含铁氧体的玻璃钢材料</a:t>
            </a:r>
            <a:endParaRPr lang="zh-CN" altLang="en-US" sz="2800"/>
          </a:p>
          <a:p>
            <a:r>
              <a:rPr lang="zh-CN" altLang="en-US" sz="2800"/>
              <a:t>充填石墨的复合材料</a:t>
            </a:r>
            <a:endParaRPr lang="zh-CN" altLang="en-US" sz="2800"/>
          </a:p>
          <a:p>
            <a:r>
              <a:rPr lang="zh-CN" altLang="en-US" sz="2800"/>
              <a:t>玻塑材料</a:t>
            </a:r>
            <a:endParaRPr lang="zh-CN" altLang="en-US" sz="2800"/>
          </a:p>
          <a:p>
            <a:r>
              <a:rPr lang="zh-CN" altLang="en-US" sz="2800"/>
              <a:t>碳纤维复合材料</a:t>
            </a:r>
            <a:endParaRPr lang="zh-CN" altLang="en-US" sz="2800"/>
          </a:p>
          <a:p>
            <a:r>
              <a:rPr lang="zh-CN" altLang="en-US" sz="2800"/>
              <a:t>混杂纤维复合材料</a:t>
            </a:r>
            <a:endParaRPr lang="zh-CN" altLang="en-US" sz="2800"/>
          </a:p>
          <a:p>
            <a:r>
              <a:rPr lang="zh-CN" altLang="en-US" sz="2800"/>
              <a:t>特殊碳纤维增强的碳</a:t>
            </a:r>
            <a:r>
              <a:rPr lang="en-US" altLang="zh-CN" sz="2800"/>
              <a:t>-</a:t>
            </a:r>
            <a:r>
              <a:rPr lang="zh-CN" altLang="en-US" sz="2800"/>
              <a:t>热塑性树脂基复合材料</a:t>
            </a:r>
            <a:endParaRPr lang="zh-CN" altLang="en-US" sz="28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zh-CN" altLang="en-US" dirty="0"/>
              <a:t>雷达隐身材料－</a:t>
            </a:r>
            <a:r>
              <a:rPr lang="zh-CN" altLang="en-US" sz="4000" dirty="0"/>
              <a:t>非结构型</a:t>
            </a:r>
            <a:endParaRPr lang="zh-CN" altLang="en-US" sz="4000" dirty="0"/>
          </a:p>
        </p:txBody>
      </p:sp>
      <p:sp>
        <p:nvSpPr>
          <p:cNvPr id="102403" name="Rectangle 3"/>
          <p:cNvSpPr>
            <a:spLocks noGrp="1" noChangeArrowheads="1"/>
          </p:cNvSpPr>
          <p:nvPr>
            <p:ph type="body" idx="1"/>
          </p:nvPr>
        </p:nvSpPr>
        <p:spPr/>
        <p:txBody>
          <a:bodyPr/>
          <a:lstStyle/>
          <a:p>
            <a:r>
              <a:rPr lang="zh-CN" altLang="en-US" dirty="0"/>
              <a:t>铁氧体吸波材料</a:t>
            </a:r>
            <a:endParaRPr lang="zh-CN" altLang="en-US" dirty="0"/>
          </a:p>
          <a:p>
            <a:r>
              <a:rPr lang="zh-CN" altLang="en-US" dirty="0"/>
              <a:t>纳米吸波材料</a:t>
            </a:r>
            <a:endParaRPr lang="zh-CN" altLang="en-US" dirty="0"/>
          </a:p>
          <a:p>
            <a:r>
              <a:rPr lang="zh-CN" altLang="en-US" dirty="0"/>
              <a:t>多晶铁纤维吸波材料</a:t>
            </a:r>
            <a:endParaRPr lang="zh-CN" altLang="en-US" dirty="0"/>
          </a:p>
          <a:p>
            <a:r>
              <a:rPr lang="zh-CN" altLang="en-US" dirty="0"/>
              <a:t>手征型吸波材料（</a:t>
            </a:r>
            <a:r>
              <a:rPr lang="en-US" altLang="zh-CN" dirty="0"/>
              <a:t>Chiral Material</a:t>
            </a:r>
            <a:r>
              <a:rPr lang="zh-CN" altLang="en-US" dirty="0"/>
              <a:t>）</a:t>
            </a:r>
            <a:endParaRPr lang="zh-CN" altLang="en-US" dirty="0"/>
          </a:p>
          <a:p>
            <a:r>
              <a:rPr lang="zh-CN" altLang="en-US" dirty="0"/>
              <a:t>智能型吸波材料</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4"/>
          <p:cNvSpPr>
            <a:spLocks noGrp="1" noChangeArrowheads="1"/>
          </p:cNvSpPr>
          <p:nvPr>
            <p:ph type="body" idx="1"/>
          </p:nvPr>
        </p:nvSpPr>
        <p:spPr>
          <a:xfrm>
            <a:off x="0" y="188913"/>
            <a:ext cx="9144000" cy="6480175"/>
          </a:xfrm>
        </p:spPr>
        <p:txBody>
          <a:bodyPr/>
          <a:lstStyle/>
          <a:p>
            <a:pPr marL="609600" indent="-609600" eaLnBrk="1" hangingPunct="1">
              <a:lnSpc>
                <a:spcPct val="90000"/>
              </a:lnSpc>
              <a:buClr>
                <a:schemeClr val="accent2"/>
              </a:buClr>
              <a:buFont typeface="Wingdings 2" panose="05020102010507070707" pitchFamily="18" charset="2"/>
              <a:buChar char="¡"/>
            </a:pPr>
            <a:r>
              <a:rPr lang="zh-CN" altLang="en-US" sz="1800" dirty="0">
                <a:solidFill>
                  <a:srgbClr val="000099"/>
                </a:solidFill>
                <a:latin typeface="Tahoma" panose="020B0604030504040204" pitchFamily="34" charset="0"/>
                <a:ea typeface="微软雅黑" panose="020B0503020204020204" pitchFamily="34" charset="-122"/>
              </a:rPr>
              <a:t>判断题</a:t>
            </a:r>
            <a:endParaRPr lang="zh-CN" altLang="en-US" sz="1800" dirty="0">
              <a:solidFill>
                <a:srgbClr val="000099"/>
              </a:solidFill>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Tx/>
              <a:buAutoNum type="arabicPeriod"/>
            </a:pPr>
            <a:r>
              <a:rPr lang="zh-CN" altLang="en-US" sz="2000" dirty="0">
                <a:latin typeface="Tahoma" panose="020B0604030504040204" pitchFamily="34" charset="0"/>
                <a:ea typeface="微软雅黑" panose="020B0503020204020204" pitchFamily="34" charset="-122"/>
              </a:rPr>
              <a:t>夜视侦察必须有光谱转换及亮度增强两个过程。</a:t>
            </a:r>
            <a:endParaRPr lang="zh-CN" altLang="en-US" sz="2000" dirty="0">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Tx/>
              <a:buAutoNum type="arabicPeriod"/>
            </a:pPr>
            <a:r>
              <a:rPr lang="zh-CN" altLang="en-US" sz="2000" dirty="0">
                <a:latin typeface="Tahoma" panose="020B0604030504040204" pitchFamily="34" charset="0"/>
                <a:ea typeface="微软雅黑" panose="020B0503020204020204" pitchFamily="34" charset="-122"/>
              </a:rPr>
              <a:t>是否采用人民战争，前提不是装备的优劣，而是战争的革命性、正义性。</a:t>
            </a:r>
            <a:endParaRPr lang="zh-CN" altLang="en-US" sz="2000" dirty="0">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Tx/>
              <a:buAutoNum type="arabicPeriod"/>
            </a:pPr>
            <a:r>
              <a:rPr lang="zh-CN" altLang="en-US" sz="2000" dirty="0">
                <a:latin typeface="Tahoma" panose="020B0604030504040204" pitchFamily="34" charset="0"/>
                <a:ea typeface="微软雅黑" panose="020B0503020204020204" pitchFamily="34" charset="-122"/>
              </a:rPr>
              <a:t>自动寻的制导的导弹一经发射只与目标有关。</a:t>
            </a:r>
            <a:endParaRPr lang="zh-CN" altLang="en-US" sz="2000" dirty="0">
              <a:latin typeface="Tahoma" panose="020B0604030504040204" pitchFamily="34" charset="0"/>
              <a:ea typeface="微软雅黑" panose="020B0503020204020204" pitchFamily="34" charset="-122"/>
            </a:endParaRPr>
          </a:p>
          <a:p>
            <a:pPr marL="609600" indent="-609600" eaLnBrk="1" hangingPunct="1">
              <a:lnSpc>
                <a:spcPct val="90000"/>
              </a:lnSpc>
              <a:buClr>
                <a:schemeClr val="accent2"/>
              </a:buClr>
              <a:buFont typeface="Wingdings 2" panose="05020102010507070707" pitchFamily="18" charset="2"/>
              <a:buChar char="¡"/>
            </a:pPr>
            <a:r>
              <a:rPr lang="zh-CN" altLang="en-US" sz="1800" dirty="0">
                <a:solidFill>
                  <a:srgbClr val="000099"/>
                </a:solidFill>
                <a:latin typeface="Tahoma" panose="020B0604030504040204" pitchFamily="34" charset="0"/>
                <a:ea typeface="微软雅黑" panose="020B0503020204020204" pitchFamily="34" charset="-122"/>
              </a:rPr>
              <a:t>单选题</a:t>
            </a:r>
            <a:endParaRPr lang="zh-CN" altLang="en-US" sz="1800" dirty="0">
              <a:solidFill>
                <a:srgbClr val="000099"/>
              </a:solidFill>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Tx/>
              <a:buAutoNum type="arabicPeriod" startAt="4"/>
            </a:pPr>
            <a:r>
              <a:rPr lang="zh-CN" altLang="en-US" sz="2000" dirty="0">
                <a:latin typeface="Tahoma" panose="020B0604030504040204" pitchFamily="34" charset="0"/>
                <a:ea typeface="微软雅黑" panose="020B0503020204020204" pitchFamily="34" charset="-122"/>
              </a:rPr>
              <a:t>美国国家战略的核心内容是：</a:t>
            </a:r>
            <a:endParaRPr lang="zh-CN" altLang="en-US" sz="2000" dirty="0">
              <a:latin typeface="Tahoma" panose="020B0604030504040204" pitchFamily="34" charset="0"/>
              <a:ea typeface="微软雅黑" panose="020B0503020204020204" pitchFamily="34" charset="-122"/>
            </a:endParaRPr>
          </a:p>
          <a:p>
            <a:pPr marL="1371600" lvl="2" indent="-457200" eaLnBrk="1" hangingPunct="1">
              <a:lnSpc>
                <a:spcPct val="90000"/>
              </a:lnSpc>
              <a:buClr>
                <a:srgbClr val="FF0000"/>
              </a:buClr>
              <a:buFont typeface="Wingdings" panose="05000000000000000000" pitchFamily="2" charset="2"/>
              <a:buNone/>
            </a:pPr>
            <a:r>
              <a:rPr lang="en-US" altLang="zh-CN" sz="1800" dirty="0">
                <a:latin typeface="Tahoma" panose="020B0604030504040204" pitchFamily="34" charset="0"/>
                <a:ea typeface="微软雅黑" panose="020B0503020204020204" pitchFamily="34" charset="-122"/>
              </a:rPr>
              <a:t>a. </a:t>
            </a:r>
            <a:r>
              <a:rPr lang="zh-CN" altLang="en-US" sz="1800" dirty="0">
                <a:latin typeface="Tahoma" panose="020B0604030504040204" pitchFamily="34" charset="0"/>
                <a:ea typeface="微软雅黑" panose="020B0503020204020204" pitchFamily="34" charset="-122"/>
              </a:rPr>
              <a:t>打击恐怖主义	    </a:t>
            </a:r>
            <a:r>
              <a:rPr lang="en-US" altLang="zh-CN" sz="1800" dirty="0">
                <a:latin typeface="Tahoma" panose="020B0604030504040204" pitchFamily="34" charset="0"/>
                <a:ea typeface="微软雅黑" panose="020B0503020204020204" pitchFamily="34" charset="-122"/>
              </a:rPr>
              <a:t>b. </a:t>
            </a:r>
            <a:r>
              <a:rPr lang="zh-CN" altLang="en-US" sz="1800" dirty="0">
                <a:latin typeface="Tahoma" panose="020B0604030504040204" pitchFamily="34" charset="0"/>
                <a:ea typeface="微软雅黑" panose="020B0503020204020204" pitchFamily="34" charset="-122"/>
              </a:rPr>
              <a:t>对付地区冲突	</a:t>
            </a:r>
            <a:r>
              <a:rPr lang="en-US" altLang="zh-CN" sz="1800" dirty="0">
                <a:latin typeface="Tahoma" panose="020B0604030504040204" pitchFamily="34" charset="0"/>
                <a:ea typeface="微软雅黑" panose="020B0503020204020204" pitchFamily="34" charset="-122"/>
              </a:rPr>
              <a:t>c. </a:t>
            </a:r>
            <a:r>
              <a:rPr lang="zh-CN" altLang="en-US" sz="1800" dirty="0">
                <a:latin typeface="Tahoma" panose="020B0604030504040204" pitchFamily="34" charset="0"/>
                <a:ea typeface="微软雅黑" panose="020B0503020204020204" pitchFamily="34" charset="-122"/>
              </a:rPr>
              <a:t>发展经济	</a:t>
            </a:r>
            <a:r>
              <a:rPr lang="en-US" altLang="zh-CN" sz="1800" dirty="0">
                <a:latin typeface="Tahoma" panose="020B0604030504040204" pitchFamily="34" charset="0"/>
                <a:ea typeface="微软雅黑" panose="020B0503020204020204" pitchFamily="34" charset="-122"/>
              </a:rPr>
              <a:t>d. </a:t>
            </a:r>
            <a:r>
              <a:rPr lang="zh-CN" altLang="en-US" sz="1800" dirty="0">
                <a:latin typeface="Tahoma" panose="020B0604030504040204" pitchFamily="34" charset="0"/>
                <a:ea typeface="微软雅黑" panose="020B0503020204020204" pitchFamily="34" charset="-122"/>
              </a:rPr>
              <a:t>领导世界</a:t>
            </a:r>
            <a:endParaRPr lang="zh-CN" altLang="en-US" sz="1800" dirty="0">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Tx/>
              <a:buAutoNum type="arabicPeriod" startAt="4"/>
            </a:pPr>
            <a:r>
              <a:rPr lang="zh-CN" altLang="en-US" sz="2000" dirty="0">
                <a:latin typeface="Tahoma" panose="020B0604030504040204" pitchFamily="34" charset="0"/>
                <a:ea typeface="微软雅黑" panose="020B0503020204020204" pitchFamily="34" charset="-122"/>
              </a:rPr>
              <a:t>美军的战斧（</a:t>
            </a:r>
            <a:r>
              <a:rPr lang="en-US" altLang="zh-CN" sz="2000" dirty="0">
                <a:latin typeface="Tahoma" panose="020B0604030504040204" pitchFamily="34" charset="0"/>
                <a:ea typeface="微软雅黑" panose="020B0503020204020204" pitchFamily="34" charset="-122"/>
              </a:rPr>
              <a:t>Tomahawk</a:t>
            </a:r>
            <a:r>
              <a:rPr lang="zh-CN" altLang="en-US" sz="2000" dirty="0">
                <a:latin typeface="Tahoma" panose="020B0604030504040204" pitchFamily="34" charset="0"/>
                <a:ea typeface="微软雅黑" panose="020B0503020204020204" pitchFamily="34" charset="-122"/>
              </a:rPr>
              <a:t>）对地攻击巡航导弹，采用的导引方法是：</a:t>
            </a:r>
            <a:endParaRPr lang="zh-CN" altLang="en-US" sz="2000" dirty="0">
              <a:latin typeface="Tahoma" panose="020B0604030504040204" pitchFamily="34" charset="0"/>
              <a:ea typeface="微软雅黑" panose="020B0503020204020204" pitchFamily="34" charset="-122"/>
            </a:endParaRPr>
          </a:p>
          <a:p>
            <a:pPr marL="1371600" lvl="2" indent="-457200" eaLnBrk="1" hangingPunct="1">
              <a:lnSpc>
                <a:spcPct val="90000"/>
              </a:lnSpc>
              <a:buClr>
                <a:srgbClr val="FF0000"/>
              </a:buClr>
              <a:buFont typeface="Wingdings" panose="05000000000000000000" pitchFamily="2" charset="2"/>
              <a:buNone/>
            </a:pPr>
            <a:r>
              <a:rPr lang="en-US" altLang="zh-CN" sz="1800" dirty="0">
                <a:latin typeface="Tahoma" panose="020B0604030504040204" pitchFamily="34" charset="0"/>
                <a:ea typeface="微软雅黑" panose="020B0503020204020204" pitchFamily="34" charset="-122"/>
              </a:rPr>
              <a:t>a. </a:t>
            </a:r>
            <a:r>
              <a:rPr lang="zh-CN" altLang="en-US" sz="1800" dirty="0">
                <a:latin typeface="Tahoma" panose="020B0604030504040204" pitchFamily="34" charset="0"/>
                <a:ea typeface="微软雅黑" panose="020B0503020204020204" pitchFamily="34" charset="-122"/>
              </a:rPr>
              <a:t>纯追踪法	</a:t>
            </a:r>
            <a:r>
              <a:rPr lang="en-US" altLang="zh-CN" sz="1800" dirty="0">
                <a:latin typeface="Tahoma" panose="020B0604030504040204" pitchFamily="34" charset="0"/>
                <a:ea typeface="微软雅黑" panose="020B0503020204020204" pitchFamily="34" charset="-122"/>
              </a:rPr>
              <a:t>b. </a:t>
            </a:r>
            <a:r>
              <a:rPr lang="zh-CN" altLang="en-US" sz="1800" dirty="0">
                <a:latin typeface="Tahoma" panose="020B0604030504040204" pitchFamily="34" charset="0"/>
                <a:ea typeface="微软雅黑" panose="020B0503020204020204" pitchFamily="34" charset="-122"/>
              </a:rPr>
              <a:t>比例接近法</a:t>
            </a:r>
            <a:r>
              <a:rPr lang="zh-CN" altLang="en-US" sz="1800">
                <a:latin typeface="Tahoma" panose="020B0604030504040204" pitchFamily="34" charset="0"/>
                <a:ea typeface="微软雅黑" panose="020B0503020204020204" pitchFamily="34" charset="-122"/>
              </a:rPr>
              <a:t>	  </a:t>
            </a:r>
            <a:r>
              <a:rPr lang="en-US" altLang="zh-CN" sz="1800">
                <a:latin typeface="Tahoma" panose="020B0604030504040204" pitchFamily="34" charset="0"/>
                <a:ea typeface="微软雅黑" panose="020B0503020204020204" pitchFamily="34" charset="-122"/>
              </a:rPr>
              <a:t>c</a:t>
            </a:r>
            <a:r>
              <a:rPr lang="en-US" altLang="zh-CN" sz="1800" dirty="0">
                <a:latin typeface="Tahoma" panose="020B0604030504040204" pitchFamily="34" charset="0"/>
                <a:ea typeface="微软雅黑" panose="020B0503020204020204" pitchFamily="34" charset="-122"/>
              </a:rPr>
              <a:t>. </a:t>
            </a:r>
            <a:r>
              <a:rPr lang="zh-CN" altLang="en-US" sz="1800" dirty="0">
                <a:latin typeface="Tahoma" panose="020B0604030504040204" pitchFamily="34" charset="0"/>
                <a:ea typeface="微软雅黑" panose="020B0503020204020204" pitchFamily="34" charset="-122"/>
              </a:rPr>
              <a:t>三点法	</a:t>
            </a:r>
            <a:r>
              <a:rPr lang="en-US" altLang="zh-CN" sz="1800" dirty="0">
                <a:latin typeface="Tahoma" panose="020B0604030504040204" pitchFamily="34" charset="0"/>
                <a:ea typeface="微软雅黑" panose="020B0503020204020204" pitchFamily="34" charset="-122"/>
              </a:rPr>
              <a:t>d. </a:t>
            </a:r>
            <a:r>
              <a:rPr lang="zh-CN" altLang="en-US" sz="1800" dirty="0">
                <a:latin typeface="Tahoma" panose="020B0604030504040204" pitchFamily="34" charset="0"/>
                <a:ea typeface="微软雅黑" panose="020B0503020204020204" pitchFamily="34" charset="-122"/>
              </a:rPr>
              <a:t>方案飞行</a:t>
            </a:r>
            <a:endParaRPr lang="zh-CN" altLang="en-US" sz="1800" dirty="0">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Tx/>
              <a:buAutoNum type="arabicPeriod" startAt="4"/>
            </a:pPr>
            <a:r>
              <a:rPr lang="zh-CN" altLang="en-US" sz="2000" dirty="0">
                <a:latin typeface="Tahoma" panose="020B0604030504040204" pitchFamily="34" charset="0"/>
                <a:ea typeface="微软雅黑" panose="020B0503020204020204" pitchFamily="34" charset="-122"/>
              </a:rPr>
              <a:t>适合用作高超音速巡航导弹的发动机是：</a:t>
            </a:r>
            <a:endParaRPr lang="zh-CN" altLang="en-US" sz="2000" dirty="0">
              <a:latin typeface="Tahoma" panose="020B0604030504040204" pitchFamily="34" charset="0"/>
              <a:ea typeface="微软雅黑" panose="020B0503020204020204" pitchFamily="34" charset="-122"/>
            </a:endParaRPr>
          </a:p>
          <a:p>
            <a:pPr marL="1371600" lvl="2" indent="-457200" eaLnBrk="1" hangingPunct="1">
              <a:lnSpc>
                <a:spcPct val="90000"/>
              </a:lnSpc>
              <a:buClr>
                <a:srgbClr val="FF0000"/>
              </a:buClr>
              <a:buFont typeface="Wingdings" panose="05000000000000000000" pitchFamily="2" charset="2"/>
              <a:buNone/>
            </a:pPr>
            <a:r>
              <a:rPr lang="en-US" altLang="zh-CN" sz="1800" dirty="0">
                <a:latin typeface="Tahoma" panose="020B0604030504040204" pitchFamily="34" charset="0"/>
                <a:ea typeface="微软雅黑" panose="020B0503020204020204" pitchFamily="34" charset="-122"/>
              </a:rPr>
              <a:t>a. </a:t>
            </a:r>
            <a:r>
              <a:rPr lang="zh-CN" altLang="en-US" sz="1800" dirty="0">
                <a:latin typeface="Tahoma" panose="020B0604030504040204" pitchFamily="34" charset="0"/>
                <a:ea typeface="微软雅黑" panose="020B0503020204020204" pitchFamily="34" charset="-122"/>
              </a:rPr>
              <a:t>涡轮风扇发动机   </a:t>
            </a:r>
            <a:r>
              <a:rPr lang="en-US" altLang="zh-CN" sz="1800" dirty="0">
                <a:latin typeface="Tahoma" panose="020B0604030504040204" pitchFamily="34" charset="0"/>
                <a:ea typeface="微软雅黑" panose="020B0503020204020204" pitchFamily="34" charset="-122"/>
              </a:rPr>
              <a:t>b.</a:t>
            </a:r>
            <a:r>
              <a:rPr lang="zh-CN" altLang="en-US" sz="1800" dirty="0">
                <a:latin typeface="Tahoma" panose="020B0604030504040204" pitchFamily="34" charset="0"/>
                <a:ea typeface="微软雅黑" panose="020B0503020204020204" pitchFamily="34" charset="-122"/>
              </a:rPr>
              <a:t>冲压喷气发动机  </a:t>
            </a:r>
            <a:r>
              <a:rPr lang="en-US" altLang="zh-CN" sz="1800" dirty="0">
                <a:latin typeface="Tahoma" panose="020B0604030504040204" pitchFamily="34" charset="0"/>
                <a:ea typeface="微软雅黑" panose="020B0503020204020204" pitchFamily="34" charset="-122"/>
              </a:rPr>
              <a:t>c. </a:t>
            </a:r>
            <a:r>
              <a:rPr lang="zh-CN" altLang="en-US" sz="1800" dirty="0">
                <a:latin typeface="Tahoma" panose="020B0604030504040204" pitchFamily="34" charset="0"/>
                <a:ea typeface="微软雅黑" panose="020B0503020204020204" pitchFamily="34" charset="-122"/>
              </a:rPr>
              <a:t>液体火箭发动机   </a:t>
            </a:r>
            <a:r>
              <a:rPr lang="en-US" altLang="zh-CN" sz="1800" dirty="0">
                <a:latin typeface="Tahoma" panose="020B0604030504040204" pitchFamily="34" charset="0"/>
                <a:ea typeface="微软雅黑" panose="020B0503020204020204" pitchFamily="34" charset="-122"/>
              </a:rPr>
              <a:t>d. </a:t>
            </a:r>
            <a:r>
              <a:rPr lang="zh-CN" altLang="en-US" sz="1800" dirty="0">
                <a:latin typeface="Tahoma" panose="020B0604030504040204" pitchFamily="34" charset="0"/>
                <a:ea typeface="微软雅黑" panose="020B0503020204020204" pitchFamily="34" charset="-122"/>
              </a:rPr>
              <a:t>固体火箭发动机</a:t>
            </a:r>
            <a:endParaRPr lang="zh-CN" altLang="en-US" sz="1800" dirty="0">
              <a:latin typeface="Tahoma" panose="020B0604030504040204" pitchFamily="34" charset="0"/>
              <a:ea typeface="微软雅黑" panose="020B0503020204020204" pitchFamily="34" charset="-122"/>
            </a:endParaRPr>
          </a:p>
          <a:p>
            <a:pPr marL="609600" indent="-609600" eaLnBrk="1" hangingPunct="1">
              <a:lnSpc>
                <a:spcPct val="90000"/>
              </a:lnSpc>
              <a:buClr>
                <a:schemeClr val="accent2"/>
              </a:buClr>
              <a:buFont typeface="Wingdings 2" panose="05020102010507070707" pitchFamily="18" charset="2"/>
              <a:buChar char="¡"/>
            </a:pPr>
            <a:r>
              <a:rPr lang="zh-CN" altLang="en-US" sz="1800" dirty="0">
                <a:solidFill>
                  <a:srgbClr val="000099"/>
                </a:solidFill>
                <a:latin typeface="Tahoma" panose="020B0604030504040204" pitchFamily="34" charset="0"/>
                <a:ea typeface="微软雅黑" panose="020B0503020204020204" pitchFamily="34" charset="-122"/>
              </a:rPr>
              <a:t>不定选题</a:t>
            </a:r>
            <a:endParaRPr lang="zh-CN" altLang="en-US" sz="1800" dirty="0">
              <a:solidFill>
                <a:srgbClr val="000099"/>
              </a:solidFill>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 typeface="Wingdings 2" panose="05020102010507070707" pitchFamily="18" charset="2"/>
              <a:buAutoNum type="arabicPeriod" startAt="7"/>
            </a:pPr>
            <a:r>
              <a:rPr lang="zh-CN" altLang="en-US" sz="2000" dirty="0">
                <a:latin typeface="Tahoma" panose="020B0604030504040204" pitchFamily="34" charset="0"/>
                <a:ea typeface="微软雅黑" panose="020B0503020204020204" pitchFamily="34" charset="-122"/>
              </a:rPr>
              <a:t>研究和指导战争必须着眼于战争的什么差异？</a:t>
            </a:r>
            <a:endParaRPr lang="zh-CN" altLang="en-US" sz="2000" dirty="0">
              <a:latin typeface="Tahoma" panose="020B0604030504040204" pitchFamily="34" charset="0"/>
              <a:ea typeface="微软雅黑" panose="020B0503020204020204" pitchFamily="34" charset="-122"/>
            </a:endParaRPr>
          </a:p>
          <a:p>
            <a:pPr marL="1371600" lvl="2" indent="-457200" eaLnBrk="1" hangingPunct="1">
              <a:lnSpc>
                <a:spcPct val="90000"/>
              </a:lnSpc>
              <a:buClr>
                <a:schemeClr val="accent2"/>
              </a:buClr>
              <a:buFont typeface="Wingdings 2" panose="05020102010507070707" pitchFamily="18" charset="2"/>
              <a:buNone/>
            </a:pPr>
            <a:r>
              <a:rPr lang="en-US" altLang="zh-CN" sz="1800" dirty="0">
                <a:latin typeface="Tahoma" panose="020B0604030504040204" pitchFamily="34" charset="0"/>
                <a:ea typeface="微软雅黑" panose="020B0503020204020204" pitchFamily="34" charset="-122"/>
              </a:rPr>
              <a:t>a. </a:t>
            </a:r>
            <a:r>
              <a:rPr lang="zh-CN" altLang="en-US" sz="1800" dirty="0">
                <a:latin typeface="Tahoma" panose="020B0604030504040204" pitchFamily="34" charset="0"/>
                <a:ea typeface="微软雅黑" panose="020B0503020204020204" pitchFamily="34" charset="-122"/>
              </a:rPr>
              <a:t>规模		</a:t>
            </a:r>
            <a:r>
              <a:rPr lang="en-US" altLang="zh-CN" sz="1800" dirty="0">
                <a:latin typeface="Tahoma" panose="020B0604030504040204" pitchFamily="34" charset="0"/>
                <a:ea typeface="微软雅黑" panose="020B0503020204020204" pitchFamily="34" charset="-122"/>
              </a:rPr>
              <a:t>b. </a:t>
            </a:r>
            <a:r>
              <a:rPr lang="zh-CN" altLang="en-US" sz="1800" dirty="0">
                <a:latin typeface="Tahoma" panose="020B0604030504040204" pitchFamily="34" charset="0"/>
                <a:ea typeface="微软雅黑" panose="020B0503020204020204" pitchFamily="34" charset="-122"/>
              </a:rPr>
              <a:t>地域		</a:t>
            </a:r>
            <a:r>
              <a:rPr lang="en-US" altLang="zh-CN" sz="1800" dirty="0">
                <a:latin typeface="Tahoma" panose="020B0604030504040204" pitchFamily="34" charset="0"/>
                <a:ea typeface="微软雅黑" panose="020B0503020204020204" pitchFamily="34" charset="-122"/>
              </a:rPr>
              <a:t>c. </a:t>
            </a:r>
            <a:r>
              <a:rPr lang="zh-CN" altLang="en-US" sz="1800" dirty="0">
                <a:latin typeface="Tahoma" panose="020B0604030504040204" pitchFamily="34" charset="0"/>
                <a:ea typeface="微软雅黑" panose="020B0503020204020204" pitchFamily="34" charset="-122"/>
              </a:rPr>
              <a:t>性质		</a:t>
            </a:r>
            <a:r>
              <a:rPr lang="en-US" altLang="zh-CN" sz="1800" dirty="0">
                <a:latin typeface="Tahoma" panose="020B0604030504040204" pitchFamily="34" charset="0"/>
                <a:ea typeface="微软雅黑" panose="020B0503020204020204" pitchFamily="34" charset="-122"/>
              </a:rPr>
              <a:t>d. </a:t>
            </a:r>
            <a:r>
              <a:rPr lang="zh-CN" altLang="en-US" sz="1800" dirty="0">
                <a:latin typeface="Tahoma" panose="020B0604030504040204" pitchFamily="34" charset="0"/>
                <a:ea typeface="微软雅黑" panose="020B0503020204020204" pitchFamily="34" charset="-122"/>
              </a:rPr>
              <a:t>时间</a:t>
            </a:r>
            <a:endParaRPr lang="zh-CN" altLang="en-US" sz="1800" dirty="0">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 typeface="Wingdings 2" panose="05020102010507070707" pitchFamily="18" charset="2"/>
              <a:buAutoNum type="arabicPeriod" startAt="7"/>
            </a:pPr>
            <a:r>
              <a:rPr lang="zh-CN" altLang="en-US" sz="2000" dirty="0">
                <a:latin typeface="Tahoma" panose="020B0604030504040204" pitchFamily="34" charset="0"/>
                <a:ea typeface="微软雅黑" panose="020B0503020204020204" pitchFamily="34" charset="-122"/>
              </a:rPr>
              <a:t>固体火箭发动机与液体火箭发动机相比有以下特点：</a:t>
            </a:r>
            <a:endParaRPr lang="zh-CN" altLang="en-US" sz="2000" dirty="0">
              <a:latin typeface="Tahoma" panose="020B0604030504040204" pitchFamily="34" charset="0"/>
              <a:ea typeface="微软雅黑" panose="020B0503020204020204" pitchFamily="34" charset="-122"/>
            </a:endParaRPr>
          </a:p>
          <a:p>
            <a:pPr marL="1371600" lvl="2" indent="-457200" eaLnBrk="1" hangingPunct="1">
              <a:lnSpc>
                <a:spcPct val="90000"/>
              </a:lnSpc>
              <a:buClr>
                <a:schemeClr val="accent2"/>
              </a:buClr>
              <a:buFont typeface="Wingdings 2" panose="05020102010507070707" pitchFamily="18" charset="2"/>
              <a:buNone/>
            </a:pPr>
            <a:r>
              <a:rPr lang="en-US" altLang="zh-CN" sz="1600" dirty="0">
                <a:latin typeface="Tahoma" panose="020B0604030504040204" pitchFamily="34" charset="0"/>
                <a:ea typeface="微软雅黑" panose="020B0503020204020204" pitchFamily="34" charset="-122"/>
              </a:rPr>
              <a:t>a</a:t>
            </a:r>
            <a:r>
              <a:rPr lang="en-US" altLang="zh-CN" sz="1800" dirty="0">
                <a:latin typeface="Tahoma" panose="020B0604030504040204" pitchFamily="34" charset="0"/>
                <a:ea typeface="微软雅黑" panose="020B0503020204020204" pitchFamily="34" charset="-122"/>
              </a:rPr>
              <a:t>. </a:t>
            </a:r>
            <a:r>
              <a:rPr lang="zh-CN" altLang="en-US" sz="1800" dirty="0">
                <a:latin typeface="Tahoma" panose="020B0604030504040204" pitchFamily="34" charset="0"/>
                <a:ea typeface="微软雅黑" panose="020B0503020204020204" pitchFamily="34" charset="-122"/>
              </a:rPr>
              <a:t>简单可靠	</a:t>
            </a:r>
            <a:r>
              <a:rPr lang="en-US" altLang="zh-CN" sz="1800" dirty="0">
                <a:latin typeface="Tahoma" panose="020B0604030504040204" pitchFamily="34" charset="0"/>
                <a:ea typeface="微软雅黑" panose="020B0503020204020204" pitchFamily="34" charset="-122"/>
              </a:rPr>
              <a:t>b. </a:t>
            </a:r>
            <a:r>
              <a:rPr lang="zh-CN" altLang="en-US" sz="1800" dirty="0">
                <a:latin typeface="Tahoma" panose="020B0604030504040204" pitchFamily="34" charset="0"/>
                <a:ea typeface="微软雅黑" panose="020B0503020204020204" pitchFamily="34" charset="-122"/>
              </a:rPr>
              <a:t>重量轻、尺寸小     </a:t>
            </a:r>
            <a:r>
              <a:rPr lang="en-US" altLang="zh-CN" sz="1800" dirty="0">
                <a:latin typeface="Tahoma" panose="020B0604030504040204" pitchFamily="34" charset="0"/>
                <a:ea typeface="微软雅黑" panose="020B0503020204020204" pitchFamily="34" charset="-122"/>
              </a:rPr>
              <a:t>c. </a:t>
            </a:r>
            <a:r>
              <a:rPr lang="zh-CN" altLang="en-US" sz="1800" dirty="0">
                <a:latin typeface="Tahoma" panose="020B0604030504040204" pitchFamily="34" charset="0"/>
                <a:ea typeface="微软雅黑" panose="020B0503020204020204" pitchFamily="34" charset="-122"/>
              </a:rPr>
              <a:t>战斗准备时间短	</a:t>
            </a:r>
            <a:r>
              <a:rPr lang="en-US" altLang="zh-CN" sz="1800" dirty="0">
                <a:latin typeface="Tahoma" panose="020B0604030504040204" pitchFamily="34" charset="0"/>
                <a:ea typeface="微软雅黑" panose="020B0503020204020204" pitchFamily="34" charset="-122"/>
              </a:rPr>
              <a:t>d. </a:t>
            </a:r>
            <a:r>
              <a:rPr lang="zh-CN" altLang="en-US" sz="1800" dirty="0">
                <a:latin typeface="Tahoma" panose="020B0604030504040204" pitchFamily="34" charset="0"/>
                <a:ea typeface="微软雅黑" panose="020B0503020204020204" pitchFamily="34" charset="-122"/>
              </a:rPr>
              <a:t>比推力大</a:t>
            </a:r>
            <a:endParaRPr lang="zh-CN" altLang="en-US" sz="1800" dirty="0">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 typeface="Wingdings 2" panose="05020102010507070707" pitchFamily="18" charset="2"/>
              <a:buAutoNum type="arabicPeriod" startAt="7"/>
            </a:pPr>
            <a:r>
              <a:rPr lang="zh-CN" altLang="en-US" sz="2000" dirty="0">
                <a:latin typeface="Tahoma" panose="020B0604030504040204" pitchFamily="34" charset="0"/>
                <a:ea typeface="微软雅黑" panose="020B0503020204020204" pitchFamily="34" charset="-122"/>
              </a:rPr>
              <a:t>可用于导弹末段制导的制导方式有：</a:t>
            </a:r>
            <a:endParaRPr lang="en-US" altLang="zh-CN" sz="2000" dirty="0">
              <a:latin typeface="Tahoma" panose="020B0604030504040204" pitchFamily="34" charset="0"/>
              <a:ea typeface="微软雅黑" panose="020B0503020204020204" pitchFamily="34" charset="-122"/>
            </a:endParaRPr>
          </a:p>
          <a:p>
            <a:pPr marL="1371600" lvl="2" indent="-457200" eaLnBrk="1" hangingPunct="1">
              <a:lnSpc>
                <a:spcPct val="90000"/>
              </a:lnSpc>
              <a:buClr>
                <a:schemeClr val="accent2"/>
              </a:buClr>
              <a:buFont typeface="Wingdings 2" panose="05020102010507070707" pitchFamily="18" charset="2"/>
              <a:buNone/>
            </a:pPr>
            <a:r>
              <a:rPr lang="en-US" altLang="zh-CN" sz="1800" dirty="0">
                <a:latin typeface="Tahoma" panose="020B0604030504040204" pitchFamily="34" charset="0"/>
                <a:ea typeface="微软雅黑" panose="020B0503020204020204" pitchFamily="34" charset="-122"/>
              </a:rPr>
              <a:t>a. GPS</a:t>
            </a:r>
            <a:r>
              <a:rPr lang="zh-CN" altLang="en-US" sz="1800" dirty="0">
                <a:latin typeface="Tahoma" panose="020B0604030504040204" pitchFamily="34" charset="0"/>
                <a:ea typeface="微软雅黑" panose="020B0503020204020204" pitchFamily="34" charset="-122"/>
              </a:rPr>
              <a:t>制导	</a:t>
            </a:r>
            <a:r>
              <a:rPr lang="en-US" altLang="zh-CN" sz="1800" dirty="0">
                <a:latin typeface="Tahoma" panose="020B0604030504040204" pitchFamily="34" charset="0"/>
                <a:ea typeface="微软雅黑" panose="020B0503020204020204" pitchFamily="34" charset="-122"/>
              </a:rPr>
              <a:t>b. </a:t>
            </a:r>
            <a:r>
              <a:rPr lang="zh-CN" altLang="en-US" sz="1800" dirty="0">
                <a:latin typeface="Tahoma" panose="020B0604030504040204" pitchFamily="34" charset="0"/>
                <a:ea typeface="微软雅黑" panose="020B0503020204020204" pitchFamily="34" charset="-122"/>
              </a:rPr>
              <a:t>惯性制导	</a:t>
            </a:r>
            <a:r>
              <a:rPr lang="en-US" altLang="zh-CN" sz="1800" dirty="0">
                <a:latin typeface="Tahoma" panose="020B0604030504040204" pitchFamily="34" charset="0"/>
                <a:ea typeface="微软雅黑" panose="020B0503020204020204" pitchFamily="34" charset="-122"/>
              </a:rPr>
              <a:t>c. </a:t>
            </a:r>
            <a:r>
              <a:rPr lang="zh-CN" altLang="en-US" sz="1800" dirty="0">
                <a:latin typeface="Tahoma" panose="020B0604030504040204" pitchFamily="34" charset="0"/>
                <a:ea typeface="微软雅黑" panose="020B0503020204020204" pitchFamily="34" charset="-122"/>
              </a:rPr>
              <a:t>地形匹配制导	</a:t>
            </a:r>
            <a:r>
              <a:rPr lang="en-US" altLang="zh-CN" sz="1800" dirty="0">
                <a:latin typeface="Tahoma" panose="020B0604030504040204" pitchFamily="34" charset="0"/>
                <a:ea typeface="微软雅黑" panose="020B0503020204020204" pitchFamily="34" charset="-122"/>
              </a:rPr>
              <a:t>d. </a:t>
            </a:r>
            <a:r>
              <a:rPr lang="zh-CN" altLang="en-US" sz="1800" dirty="0">
                <a:latin typeface="Tahoma" panose="020B0604030504040204" pitchFamily="34" charset="0"/>
                <a:ea typeface="微软雅黑" panose="020B0503020204020204" pitchFamily="34" charset="-122"/>
              </a:rPr>
              <a:t>雷达自动寻的制导</a:t>
            </a:r>
            <a:endParaRPr lang="zh-CN" altLang="en-US" sz="1800" dirty="0">
              <a:latin typeface="Tahoma" panose="020B0604030504040204" pitchFamily="34" charset="0"/>
              <a:ea typeface="微软雅黑" panose="020B0503020204020204" pitchFamily="34" charset="-122"/>
            </a:endParaRPr>
          </a:p>
          <a:p>
            <a:pPr marL="990600" lvl="1" indent="-533400" eaLnBrk="1" hangingPunct="1">
              <a:lnSpc>
                <a:spcPct val="90000"/>
              </a:lnSpc>
              <a:buClr>
                <a:schemeClr val="tx1"/>
              </a:buClr>
              <a:buFont typeface="Wingdings 2" panose="05020102010507070707" pitchFamily="18" charset="2"/>
              <a:buAutoNum type="arabicPeriod" startAt="7"/>
            </a:pPr>
            <a:r>
              <a:rPr lang="zh-CN" altLang="en-US" sz="2000" dirty="0">
                <a:latin typeface="Tahoma" panose="020B0604030504040204" pitchFamily="34" charset="0"/>
                <a:ea typeface="微软雅黑" panose="020B0503020204020204" pitchFamily="34" charset="-122"/>
              </a:rPr>
              <a:t>战争的性质和结局受什么决定？</a:t>
            </a:r>
            <a:endParaRPr lang="zh-CN" altLang="en-US" sz="2000" dirty="0">
              <a:latin typeface="Tahoma" panose="020B0604030504040204" pitchFamily="34" charset="0"/>
              <a:ea typeface="微软雅黑" panose="020B0503020204020204" pitchFamily="34" charset="-122"/>
            </a:endParaRPr>
          </a:p>
          <a:p>
            <a:pPr marL="1371600" lvl="2" indent="-457200" eaLnBrk="1" hangingPunct="1">
              <a:lnSpc>
                <a:spcPct val="90000"/>
              </a:lnSpc>
              <a:buClr>
                <a:schemeClr val="accent2"/>
              </a:buClr>
              <a:buFont typeface="Wingdings 2" panose="05020102010507070707" pitchFamily="18" charset="2"/>
              <a:buNone/>
            </a:pPr>
            <a:r>
              <a:rPr lang="en-US" altLang="zh-CN" sz="1800" dirty="0">
                <a:latin typeface="Tahoma" panose="020B0604030504040204" pitchFamily="34" charset="0"/>
                <a:ea typeface="微软雅黑" panose="020B0503020204020204" pitchFamily="34" charset="-122"/>
              </a:rPr>
              <a:t>a. </a:t>
            </a:r>
            <a:r>
              <a:rPr lang="zh-CN" altLang="en-US" sz="1800" dirty="0">
                <a:latin typeface="Tahoma" panose="020B0604030504040204" pitchFamily="34" charset="0"/>
                <a:ea typeface="微软雅黑" panose="020B0503020204020204" pitchFamily="34" charset="-122"/>
              </a:rPr>
              <a:t>政治		</a:t>
            </a:r>
            <a:r>
              <a:rPr lang="en-US" altLang="zh-CN" sz="1800" dirty="0">
                <a:latin typeface="Tahoma" panose="020B0604030504040204" pitchFamily="34" charset="0"/>
                <a:ea typeface="微软雅黑" panose="020B0503020204020204" pitchFamily="34" charset="-122"/>
              </a:rPr>
              <a:t>b. </a:t>
            </a:r>
            <a:r>
              <a:rPr lang="zh-CN" altLang="en-US" sz="1800" dirty="0">
                <a:latin typeface="Tahoma" panose="020B0604030504040204" pitchFamily="34" charset="0"/>
                <a:ea typeface="微软雅黑" panose="020B0503020204020204" pitchFamily="34" charset="-122"/>
              </a:rPr>
              <a:t>军事		</a:t>
            </a:r>
            <a:r>
              <a:rPr lang="en-US" altLang="zh-CN" sz="1800" dirty="0">
                <a:latin typeface="Tahoma" panose="020B0604030504040204" pitchFamily="34" charset="0"/>
                <a:ea typeface="微软雅黑" panose="020B0503020204020204" pitchFamily="34" charset="-122"/>
              </a:rPr>
              <a:t>c. </a:t>
            </a:r>
            <a:r>
              <a:rPr lang="zh-CN" altLang="en-US" sz="1800" dirty="0">
                <a:latin typeface="Tahoma" panose="020B0604030504040204" pitchFamily="34" charset="0"/>
                <a:ea typeface="微软雅黑" panose="020B0503020204020204" pitchFamily="34" charset="-122"/>
              </a:rPr>
              <a:t>经济		</a:t>
            </a:r>
            <a:r>
              <a:rPr lang="en-US" altLang="zh-CN" sz="1800" dirty="0">
                <a:latin typeface="Tahoma" panose="020B0604030504040204" pitchFamily="34" charset="0"/>
                <a:ea typeface="微软雅黑" panose="020B0503020204020204" pitchFamily="34" charset="-122"/>
              </a:rPr>
              <a:t>d. </a:t>
            </a:r>
            <a:r>
              <a:rPr lang="zh-CN" altLang="en-US" sz="1800" dirty="0">
                <a:latin typeface="Tahoma" panose="020B0604030504040204" pitchFamily="34" charset="0"/>
                <a:ea typeface="微软雅黑" panose="020B0503020204020204" pitchFamily="34" charset="-122"/>
              </a:rPr>
              <a:t>国防实力</a:t>
            </a:r>
            <a:endParaRPr lang="zh-CN" altLang="en-US" sz="1800" dirty="0">
              <a:latin typeface="Tahoma" panose="020B0604030504040204" pitchFamily="34" charset="0"/>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dirty="0"/>
              <a:t>雷达隐身</a:t>
            </a:r>
            <a:r>
              <a:rPr lang="en-US" altLang="zh-CN" dirty="0">
                <a:latin typeface="微软雅黑" panose="020B0503020204020204" pitchFamily="34" charset="-122"/>
              </a:rPr>
              <a:t>——</a:t>
            </a:r>
            <a:r>
              <a:rPr lang="zh-CN" altLang="en-US" dirty="0"/>
              <a:t>电子技术</a:t>
            </a:r>
            <a:endParaRPr lang="zh-CN" altLang="en-US" dirty="0"/>
          </a:p>
        </p:txBody>
      </p:sp>
      <p:sp>
        <p:nvSpPr>
          <p:cNvPr id="94211" name="Rectangle 3"/>
          <p:cNvSpPr>
            <a:spLocks noGrp="1" noChangeArrowheads="1"/>
          </p:cNvSpPr>
          <p:nvPr>
            <p:ph type="body" idx="1"/>
          </p:nvPr>
        </p:nvSpPr>
        <p:spPr/>
        <p:txBody>
          <a:bodyPr/>
          <a:lstStyle/>
          <a:p>
            <a:r>
              <a:rPr lang="zh-CN" altLang="en-US" dirty="0"/>
              <a:t>电子对抗措施</a:t>
            </a:r>
            <a:endParaRPr lang="zh-CN" altLang="en-US" dirty="0"/>
          </a:p>
          <a:p>
            <a:pPr lvl="1"/>
            <a:r>
              <a:rPr lang="zh-CN" altLang="en-US" dirty="0"/>
              <a:t>干扰措施有有源干扰和无源干扰两种</a:t>
            </a:r>
            <a:endParaRPr lang="zh-CN" altLang="en-US" dirty="0"/>
          </a:p>
          <a:p>
            <a:r>
              <a:rPr lang="zh-CN" altLang="en-US" dirty="0"/>
              <a:t>有源对消技术</a:t>
            </a:r>
            <a:endParaRPr lang="zh-CN" altLang="en-US" dirty="0"/>
          </a:p>
          <a:p>
            <a:pPr lvl="1"/>
            <a:r>
              <a:rPr lang="zh-CN" altLang="en-US" dirty="0"/>
              <a:t>采用相干手段使目标散射场和人为引入的辐射场在雷达探测方向相干对消，使敌方雷达接收机始终位于合成方向图的零点，从而抑制雷达对目标反射波的接收</a:t>
            </a:r>
            <a:endParaRPr lang="zh-CN" altLang="en-US" dirty="0"/>
          </a:p>
          <a:p>
            <a:pPr lvl="1"/>
            <a:r>
              <a:rPr lang="zh-CN" altLang="en-US" dirty="0"/>
              <a:t>实例：</a:t>
            </a:r>
            <a:r>
              <a:rPr lang="en-US" altLang="zh-CN" dirty="0"/>
              <a:t>B-2</a:t>
            </a:r>
            <a:r>
              <a:rPr lang="zh-CN" altLang="en-US" dirty="0"/>
              <a:t>上的</a:t>
            </a:r>
            <a:r>
              <a:rPr lang="en-US" altLang="zh-CN" dirty="0"/>
              <a:t>ZSR-63</a:t>
            </a:r>
            <a:r>
              <a:rPr lang="zh-CN" altLang="en-US" dirty="0"/>
              <a:t>电子战装备</a:t>
            </a:r>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dirty="0"/>
              <a:t>雷达隐身</a:t>
            </a:r>
            <a:r>
              <a:rPr lang="en-US" altLang="zh-CN" dirty="0">
                <a:latin typeface="微软雅黑" panose="020B0503020204020204" pitchFamily="34" charset="-122"/>
              </a:rPr>
              <a:t>——</a:t>
            </a:r>
            <a:r>
              <a:rPr lang="zh-CN" altLang="en-US" dirty="0"/>
              <a:t>等离子体隐身</a:t>
            </a:r>
            <a:endParaRPr lang="zh-CN" altLang="en-US" dirty="0"/>
          </a:p>
        </p:txBody>
      </p:sp>
      <p:sp>
        <p:nvSpPr>
          <p:cNvPr id="95235" name="Rectangle 3"/>
          <p:cNvSpPr>
            <a:spLocks noGrp="1" noChangeArrowheads="1"/>
          </p:cNvSpPr>
          <p:nvPr>
            <p:ph type="body" idx="1"/>
          </p:nvPr>
        </p:nvSpPr>
        <p:spPr>
          <a:xfrm>
            <a:off x="179388" y="1484312"/>
            <a:ext cx="8713787" cy="4825008"/>
          </a:xfrm>
        </p:spPr>
        <p:txBody>
          <a:bodyPr/>
          <a:lstStyle/>
          <a:p>
            <a:pPr>
              <a:lnSpc>
                <a:spcPct val="105000"/>
              </a:lnSpc>
            </a:pPr>
            <a:r>
              <a:rPr lang="zh-CN" altLang="en-US" sz="2800" dirty="0"/>
              <a:t>利用等离子体发生器、发生片，或者放射性同位素在武器表面形成一层等离子云，通过设计等离子体的特征参数，使照射到等离子云上的一部分雷达波被吸收，一部分改变传播方向，从而返回到雷达接收机的能量很少，达到隐身的目的</a:t>
            </a:r>
            <a:endParaRPr lang="zh-CN" altLang="en-US" sz="2800" dirty="0"/>
          </a:p>
          <a:p>
            <a:pPr>
              <a:lnSpc>
                <a:spcPct val="105000"/>
              </a:lnSpc>
            </a:pPr>
            <a:r>
              <a:rPr lang="zh-CN" altLang="en-US" sz="2800" dirty="0"/>
              <a:t>采用等离子体隐身技术的飞行器被敌方发现的概率可降低</a:t>
            </a:r>
            <a:r>
              <a:rPr lang="en-US" altLang="zh-CN" sz="2800" dirty="0"/>
              <a:t>99%</a:t>
            </a:r>
            <a:endParaRPr lang="en-US" altLang="zh-CN" sz="2800" dirty="0"/>
          </a:p>
          <a:p>
            <a:pPr>
              <a:lnSpc>
                <a:spcPct val="105000"/>
              </a:lnSpc>
            </a:pPr>
            <a:r>
              <a:rPr lang="zh-CN" altLang="en-US" sz="2800" dirty="0"/>
              <a:t>具有吸波频带宽、吸波率高、隐身效果好、使用简便、使用时间长，不改变飞机的气动外形设计、不影响飞行器的飞行性能等优点 </a:t>
            </a:r>
            <a:endParaRPr lang="zh-CN" altLang="en-US" sz="28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zh-CN" altLang="en-US" dirty="0"/>
              <a:t>红外隐身</a:t>
            </a:r>
            <a:endParaRPr lang="zh-CN" altLang="en-US" dirty="0"/>
          </a:p>
        </p:txBody>
      </p:sp>
      <p:sp>
        <p:nvSpPr>
          <p:cNvPr id="98307" name="Rectangle 3"/>
          <p:cNvSpPr>
            <a:spLocks noGrp="1" noChangeArrowheads="1"/>
          </p:cNvSpPr>
          <p:nvPr>
            <p:ph type="body" idx="1"/>
          </p:nvPr>
        </p:nvSpPr>
        <p:spPr>
          <a:xfrm>
            <a:off x="250825" y="1484313"/>
            <a:ext cx="8642350" cy="4897015"/>
          </a:xfrm>
        </p:spPr>
        <p:txBody>
          <a:bodyPr>
            <a:normAutofit/>
          </a:bodyPr>
          <a:lstStyle/>
          <a:p>
            <a:r>
              <a:rPr lang="zh-CN" altLang="en-US" dirty="0"/>
              <a:t>重要性仅次于雷达隐身；目前主要针对被动式红外探测系统，而未来的红外探测系统将是被动、主动双制式的</a:t>
            </a:r>
            <a:endParaRPr lang="zh-CN" altLang="en-US" dirty="0"/>
          </a:p>
          <a:p>
            <a:r>
              <a:rPr lang="zh-CN" altLang="en-US" dirty="0"/>
              <a:t>主要技术途径</a:t>
            </a:r>
            <a:endParaRPr lang="zh-CN" altLang="en-US" dirty="0"/>
          </a:p>
          <a:p>
            <a:pPr lvl="1"/>
            <a:r>
              <a:rPr lang="zh-CN" altLang="en-US" dirty="0"/>
              <a:t>改变目标的红外辐射波段</a:t>
            </a:r>
            <a:endParaRPr lang="zh-CN" altLang="en-US" dirty="0"/>
          </a:p>
          <a:p>
            <a:pPr lvl="1"/>
            <a:r>
              <a:rPr lang="zh-CN" altLang="en-US" dirty="0"/>
              <a:t>降低目标的红外辐射强度</a:t>
            </a:r>
            <a:endParaRPr lang="zh-CN" altLang="en-US" dirty="0"/>
          </a:p>
          <a:p>
            <a:pPr lvl="1"/>
            <a:r>
              <a:rPr lang="zh-CN" altLang="en-US" dirty="0"/>
              <a:t>调节目标红外辐射的传输过程（改变红外的辐射方向和</a:t>
            </a:r>
            <a:r>
              <a:rPr lang="zh-CN" altLang="en-US"/>
              <a:t>特征）</a:t>
            </a: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dirty="0"/>
              <a:t>红外隐身</a:t>
            </a:r>
            <a:r>
              <a:rPr lang="en-US" altLang="zh-CN" dirty="0">
                <a:latin typeface="微软雅黑" panose="020B0503020204020204" pitchFamily="34" charset="-122"/>
              </a:rPr>
              <a:t>——</a:t>
            </a:r>
            <a:r>
              <a:rPr lang="zh-CN" altLang="en-US" dirty="0"/>
              <a:t>飞行器</a:t>
            </a:r>
            <a:endParaRPr lang="zh-CN" altLang="en-US" dirty="0"/>
          </a:p>
        </p:txBody>
      </p:sp>
      <p:sp>
        <p:nvSpPr>
          <p:cNvPr id="96259" name="Rectangle 3"/>
          <p:cNvSpPr>
            <a:spLocks noGrp="1" noChangeArrowheads="1"/>
          </p:cNvSpPr>
          <p:nvPr>
            <p:ph type="body" idx="1"/>
          </p:nvPr>
        </p:nvSpPr>
        <p:spPr>
          <a:xfrm>
            <a:off x="179388" y="1484312"/>
            <a:ext cx="8713787" cy="4969023"/>
          </a:xfrm>
        </p:spPr>
        <p:txBody>
          <a:bodyPr>
            <a:normAutofit fontScale="92500" lnSpcReduction="10000"/>
          </a:bodyPr>
          <a:lstStyle/>
          <a:p>
            <a:r>
              <a:rPr lang="zh-CN" altLang="en-US" dirty="0"/>
              <a:t>具体措施</a:t>
            </a:r>
            <a:endParaRPr lang="zh-CN" altLang="en-US" dirty="0"/>
          </a:p>
          <a:p>
            <a:pPr lvl="1"/>
            <a:r>
              <a:rPr lang="zh-CN" altLang="en-US" dirty="0"/>
              <a:t>采用散发热量少的高函道比的涡轮风扇发动机，减少或取消加力</a:t>
            </a:r>
            <a:endParaRPr lang="zh-CN" altLang="en-US" dirty="0"/>
          </a:p>
          <a:p>
            <a:pPr lvl="1"/>
            <a:r>
              <a:rPr lang="zh-CN" altLang="en-US" dirty="0"/>
              <a:t>表面涂敷红外隐身涂料</a:t>
            </a:r>
            <a:endParaRPr lang="zh-CN" altLang="en-US" dirty="0"/>
          </a:p>
          <a:p>
            <a:pPr lvl="1"/>
            <a:r>
              <a:rPr lang="zh-CN" altLang="en-US" dirty="0"/>
              <a:t>改进发动机喷管的设计</a:t>
            </a:r>
            <a:endParaRPr lang="zh-CN" altLang="en-US" dirty="0"/>
          </a:p>
          <a:p>
            <a:pPr lvl="1"/>
            <a:r>
              <a:rPr lang="zh-CN" altLang="en-US" dirty="0"/>
              <a:t>强化热排气与冷气流的混合，采用新型燃料</a:t>
            </a:r>
            <a:endParaRPr lang="zh-CN" altLang="en-US" dirty="0"/>
          </a:p>
          <a:p>
            <a:pPr lvl="1"/>
            <a:r>
              <a:rPr lang="zh-CN" altLang="en-US" dirty="0"/>
              <a:t>采用闭合回路冷却系统</a:t>
            </a:r>
            <a:endParaRPr lang="zh-CN" altLang="en-US" dirty="0"/>
          </a:p>
          <a:p>
            <a:pPr lvl="1"/>
            <a:r>
              <a:rPr lang="zh-CN" altLang="en-US" dirty="0"/>
              <a:t>采用红外干扰措施</a:t>
            </a:r>
            <a:endParaRPr lang="en-US" altLang="zh-CN" dirty="0"/>
          </a:p>
          <a:p>
            <a:r>
              <a:rPr lang="zh-CN" altLang="en-US" dirty="0"/>
              <a:t>几种动力系统的红外辐射强度：</a:t>
            </a:r>
            <a:endParaRPr lang="en-US" altLang="zh-CN" dirty="0"/>
          </a:p>
          <a:p>
            <a:pPr lvl="1"/>
            <a:r>
              <a:rPr lang="zh-CN" altLang="en-US" dirty="0"/>
              <a:t>火箭发动机 </a:t>
            </a:r>
            <a:r>
              <a:rPr lang="en-US" altLang="zh-CN" dirty="0"/>
              <a:t>&gt; </a:t>
            </a:r>
            <a:r>
              <a:rPr lang="zh-CN" altLang="en-US" dirty="0"/>
              <a:t>涡喷发动机 </a:t>
            </a:r>
            <a:r>
              <a:rPr lang="en-US" altLang="zh-CN" dirty="0"/>
              <a:t>&gt; </a:t>
            </a:r>
            <a:r>
              <a:rPr lang="zh-CN" altLang="en-US" dirty="0"/>
              <a:t>涡扇发动机</a:t>
            </a:r>
            <a:endParaRPr lang="en-US" altLang="zh-CN" dirty="0"/>
          </a:p>
          <a:p>
            <a:pPr lvl="1"/>
            <a:r>
              <a:rPr lang="zh-CN" altLang="en-US" dirty="0">
                <a:solidFill>
                  <a:schemeClr val="accent6"/>
                </a:solidFill>
              </a:rPr>
              <a:t>红外辐射强度越大，其红外隐身能力越差</a:t>
            </a:r>
            <a:endParaRPr lang="zh-CN" altLang="en-US" dirty="0">
              <a:solidFill>
                <a:schemeClr val="accent6"/>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zh-CN" altLang="en-US" dirty="0"/>
              <a:t>红外隐身</a:t>
            </a:r>
            <a:r>
              <a:rPr lang="en-US" altLang="zh-CN" dirty="0">
                <a:latin typeface="微软雅黑" panose="020B0503020204020204" pitchFamily="34" charset="-122"/>
              </a:rPr>
              <a:t>——</a:t>
            </a:r>
            <a:r>
              <a:rPr lang="zh-CN" altLang="en-US" dirty="0"/>
              <a:t>坦克及装甲车</a:t>
            </a:r>
            <a:endParaRPr lang="zh-CN" altLang="en-US" dirty="0"/>
          </a:p>
        </p:txBody>
      </p:sp>
      <p:sp>
        <p:nvSpPr>
          <p:cNvPr id="97283" name="Rectangle 3"/>
          <p:cNvSpPr>
            <a:spLocks noGrp="1" noChangeArrowheads="1"/>
          </p:cNvSpPr>
          <p:nvPr>
            <p:ph type="body" idx="1"/>
          </p:nvPr>
        </p:nvSpPr>
        <p:spPr/>
        <p:txBody>
          <a:bodyPr/>
          <a:lstStyle/>
          <a:p>
            <a:r>
              <a:rPr lang="zh-CN" altLang="en-US" dirty="0"/>
              <a:t>红外辐射抑制措施：</a:t>
            </a:r>
            <a:endParaRPr lang="zh-CN" altLang="en-US" dirty="0"/>
          </a:p>
          <a:p>
            <a:pPr lvl="1"/>
            <a:r>
              <a:rPr lang="zh-CN" altLang="en-US" dirty="0"/>
              <a:t>采用陶瓷绝热发动机，以降低红外辐射强度</a:t>
            </a:r>
            <a:endParaRPr lang="zh-CN" altLang="en-US" dirty="0"/>
          </a:p>
          <a:p>
            <a:pPr lvl="1"/>
            <a:r>
              <a:rPr lang="zh-CN" altLang="en-US" dirty="0"/>
              <a:t>发动机排气和冷却空气出口指向后方</a:t>
            </a:r>
            <a:endParaRPr lang="zh-CN" altLang="en-US" dirty="0"/>
          </a:p>
          <a:p>
            <a:pPr lvl="1"/>
            <a:r>
              <a:rPr lang="zh-CN" altLang="en-US" dirty="0"/>
              <a:t>降低内部的热耗散，以减少红外辐射</a:t>
            </a:r>
            <a:endParaRPr lang="zh-CN" altLang="en-US" dirty="0"/>
          </a:p>
          <a:p>
            <a:pPr lvl="1"/>
            <a:r>
              <a:rPr lang="zh-CN" altLang="en-US" dirty="0"/>
              <a:t>采用红外迷彩，采用水幕遮挡</a:t>
            </a:r>
            <a:endParaRPr lang="zh-CN" altLang="en-US" dirty="0"/>
          </a:p>
        </p:txBody>
      </p:sp>
      <p:pic>
        <p:nvPicPr>
          <p:cNvPr id="97285" name="Picture 5" descr="Unprotected &amp; protected vehicle in the thermal range"/>
          <p:cNvPicPr>
            <a:picLocks noChangeAspect="1" noChangeArrowheads="1"/>
          </p:cNvPicPr>
          <p:nvPr/>
        </p:nvPicPr>
        <p:blipFill>
          <a:blip r:embed="rId1" cstate="print"/>
          <a:srcRect/>
          <a:stretch>
            <a:fillRect/>
          </a:stretch>
        </p:blipFill>
        <p:spPr bwMode="auto">
          <a:xfrm>
            <a:off x="1042988" y="4102100"/>
            <a:ext cx="7308850" cy="275590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zh-CN" altLang="en-US" dirty="0"/>
              <a:t>声隐身</a:t>
            </a:r>
            <a:endParaRPr lang="zh-CN" altLang="en-US" dirty="0"/>
          </a:p>
        </p:txBody>
      </p:sp>
      <p:sp>
        <p:nvSpPr>
          <p:cNvPr id="148483" name="Rectangle 3"/>
          <p:cNvSpPr>
            <a:spLocks noGrp="1" noChangeArrowheads="1"/>
          </p:cNvSpPr>
          <p:nvPr>
            <p:ph type="body" idx="1"/>
          </p:nvPr>
        </p:nvSpPr>
        <p:spPr/>
        <p:txBody>
          <a:bodyPr/>
          <a:lstStyle/>
          <a:p>
            <a:pPr>
              <a:lnSpc>
                <a:spcPct val="90000"/>
              </a:lnSpc>
            </a:pPr>
            <a:r>
              <a:rPr lang="zh-CN" altLang="en-US"/>
              <a:t>目的：抑制武器系统噪声，降低对方声探测系统的探测概率</a:t>
            </a:r>
            <a:endParaRPr lang="zh-CN" altLang="en-US"/>
          </a:p>
          <a:p>
            <a:pPr>
              <a:lnSpc>
                <a:spcPct val="90000"/>
              </a:lnSpc>
            </a:pPr>
            <a:r>
              <a:rPr lang="zh-CN" altLang="en-US"/>
              <a:t>噪声源：</a:t>
            </a:r>
            <a:endParaRPr lang="zh-CN" altLang="en-US"/>
          </a:p>
          <a:p>
            <a:pPr lvl="1">
              <a:lnSpc>
                <a:spcPct val="90000"/>
              </a:lnSpc>
            </a:pPr>
            <a:r>
              <a:rPr lang="zh-CN" altLang="en-US"/>
              <a:t>机械工作噪声，武器部件的运动和排气对周围介质的扰动噪声，及武器构件的振动噪声</a:t>
            </a:r>
            <a:endParaRPr lang="zh-CN" altLang="en-US"/>
          </a:p>
          <a:p>
            <a:pPr>
              <a:lnSpc>
                <a:spcPct val="90000"/>
              </a:lnSpc>
            </a:pPr>
            <a:r>
              <a:rPr lang="zh-CN" altLang="en-US"/>
              <a:t>隐身方法：</a:t>
            </a:r>
            <a:endParaRPr lang="zh-CN" altLang="en-US"/>
          </a:p>
          <a:p>
            <a:pPr lvl="1">
              <a:lnSpc>
                <a:spcPct val="90000"/>
              </a:lnSpc>
            </a:pPr>
            <a:r>
              <a:rPr lang="zh-CN" altLang="en-US"/>
              <a:t>降低声响频率范围内的声功率</a:t>
            </a:r>
            <a:endParaRPr lang="zh-CN" altLang="en-US"/>
          </a:p>
          <a:p>
            <a:pPr lvl="1">
              <a:lnSpc>
                <a:spcPct val="90000"/>
              </a:lnSpc>
            </a:pPr>
            <a:r>
              <a:rPr lang="zh-CN" altLang="en-US"/>
              <a:t>修改噪声的频谱特性</a:t>
            </a:r>
            <a:r>
              <a:rPr lang="en-US" altLang="zh-CN"/>
              <a:t>(</a:t>
            </a:r>
            <a:r>
              <a:rPr lang="zh-CN" altLang="en-US"/>
              <a:t>幅值及频率</a:t>
            </a:r>
            <a:r>
              <a:rPr lang="en-US" altLang="zh-CN"/>
              <a:t>)</a:t>
            </a:r>
            <a:endParaRPr lang="en-US" altLang="zh-CN"/>
          </a:p>
          <a:p>
            <a:pPr lvl="1">
              <a:lnSpc>
                <a:spcPct val="90000"/>
              </a:lnSpc>
            </a:pPr>
            <a:r>
              <a:rPr lang="zh-CN" altLang="en-US"/>
              <a:t>增加噪声运行途径衰减</a:t>
            </a:r>
            <a:endParaRPr lang="zh-CN" altLang="en-US"/>
          </a:p>
          <a:p>
            <a:pPr lvl="1">
              <a:lnSpc>
                <a:spcPct val="90000"/>
              </a:lnSpc>
            </a:pPr>
            <a:r>
              <a:rPr lang="zh-CN" altLang="en-US"/>
              <a:t>对噪声采取遮挡和吸收措施</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zh-CN" altLang="en-US"/>
              <a:t>视频（可见光）隐身</a:t>
            </a:r>
            <a:r>
              <a:rPr lang="zh-CN" altLang="en-US" dirty="0"/>
              <a:t>技术</a:t>
            </a:r>
            <a:endParaRPr lang="zh-CN" altLang="en-US" dirty="0"/>
          </a:p>
        </p:txBody>
      </p:sp>
      <p:sp>
        <p:nvSpPr>
          <p:cNvPr id="100355" name="Rectangle 3"/>
          <p:cNvSpPr>
            <a:spLocks noGrp="1" noChangeArrowheads="1"/>
          </p:cNvSpPr>
          <p:nvPr>
            <p:ph type="body" idx="1"/>
          </p:nvPr>
        </p:nvSpPr>
        <p:spPr/>
        <p:txBody>
          <a:bodyPr/>
          <a:lstStyle/>
          <a:p>
            <a:r>
              <a:rPr lang="zh-CN" altLang="en-US"/>
              <a:t>视频隐身的目的是尽量降低目标与背景之间的反差</a:t>
            </a:r>
            <a:r>
              <a:rPr lang="zh-CN" altLang="en-US" sz="2800"/>
              <a:t>（色度、亮度、对比度）</a:t>
            </a:r>
            <a:r>
              <a:rPr lang="zh-CN" altLang="en-US"/>
              <a:t>及运动对比特征</a:t>
            </a:r>
            <a:endParaRPr lang="en-US" altLang="zh-CN"/>
          </a:p>
          <a:p>
            <a:endParaRPr lang="en-US" altLang="zh-CN"/>
          </a:p>
          <a:p>
            <a:r>
              <a:rPr lang="zh-CN" altLang="en-US"/>
              <a:t>特殊</a:t>
            </a:r>
            <a:r>
              <a:rPr lang="zh-CN" altLang="en-US" dirty="0"/>
              <a:t>照明系统 是一种主动伪装手段</a:t>
            </a:r>
            <a:endParaRPr lang="zh-CN" altLang="en-US" dirty="0"/>
          </a:p>
          <a:p>
            <a:r>
              <a:rPr lang="zh-CN" altLang="en-US" dirty="0"/>
              <a:t>适宜颜色</a:t>
            </a:r>
            <a:endParaRPr lang="zh-CN" altLang="en-US" dirty="0"/>
          </a:p>
          <a:p>
            <a:r>
              <a:rPr lang="zh-CN" altLang="en-US" dirty="0"/>
              <a:t>奇异蒙皮</a:t>
            </a:r>
            <a:endParaRPr lang="zh-CN" altLang="en-US" dirty="0"/>
          </a:p>
          <a:p>
            <a:r>
              <a:rPr lang="zh-CN" altLang="en-US" dirty="0"/>
              <a:t>电致变色薄膜</a:t>
            </a:r>
            <a:endParaRPr lang="zh-CN" altLang="en-US" dirty="0"/>
          </a:p>
          <a:p>
            <a:r>
              <a:rPr lang="zh-CN" altLang="en-US" dirty="0"/>
              <a:t>烟幕遮蔽</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355">
                                            <p:txEl>
                                              <p:pRg st="4294967295" end="4294967295"/>
                                            </p:txEl>
                                          </p:spTgt>
                                        </p:tgtEl>
                                        <p:attrNameLst>
                                          <p:attrName>style.visibility</p:attrName>
                                        </p:attrNameLst>
                                      </p:cBhvr>
                                      <p:to>
                                        <p:strVal val="visible"/>
                                      </p:to>
                                    </p:set>
                                    <p:anim calcmode="lin" valueType="num">
                                      <p:cBhvr additive="base">
                                        <p:cTn id="7" dur="500" fill="hold"/>
                                        <p:tgtEl>
                                          <p:spTgt spid="100355">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355">
                                            <p:txEl>
                                              <p:pRg st="4294967295" end="429496729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0355">
                                            <p:txEl>
                                              <p:pRg st="0" end="0"/>
                                            </p:txEl>
                                          </p:spTgt>
                                        </p:tgtEl>
                                        <p:attrNameLst>
                                          <p:attrName>style.visibility</p:attrName>
                                        </p:attrNameLst>
                                      </p:cBhvr>
                                      <p:to>
                                        <p:strVal val="visible"/>
                                      </p:to>
                                    </p:set>
                                    <p:anim calcmode="lin" valueType="num">
                                      <p:cBhvr additive="base">
                                        <p:cTn id="13" dur="500" fill="hold"/>
                                        <p:tgtEl>
                                          <p:spTgt spid="10035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3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0355">
                                            <p:txEl>
                                              <p:pRg st="2" end="2"/>
                                            </p:txEl>
                                          </p:spTgt>
                                        </p:tgtEl>
                                        <p:attrNameLst>
                                          <p:attrName>style.visibility</p:attrName>
                                        </p:attrNameLst>
                                      </p:cBhvr>
                                      <p:to>
                                        <p:strVal val="visible"/>
                                      </p:to>
                                    </p:set>
                                    <p:anim calcmode="lin" valueType="num">
                                      <p:cBhvr additive="base">
                                        <p:cTn id="19" dur="500" fill="hold"/>
                                        <p:tgtEl>
                                          <p:spTgt spid="1003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3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0355">
                                            <p:txEl>
                                              <p:pRg st="3" end="3"/>
                                            </p:txEl>
                                          </p:spTgt>
                                        </p:tgtEl>
                                        <p:attrNameLst>
                                          <p:attrName>style.visibility</p:attrName>
                                        </p:attrNameLst>
                                      </p:cBhvr>
                                      <p:to>
                                        <p:strVal val="visible"/>
                                      </p:to>
                                    </p:set>
                                    <p:anim calcmode="lin" valueType="num">
                                      <p:cBhvr additive="base">
                                        <p:cTn id="25" dur="500" fill="hold"/>
                                        <p:tgtEl>
                                          <p:spTgt spid="1003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3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0355">
                                            <p:txEl>
                                              <p:pRg st="4" end="4"/>
                                            </p:txEl>
                                          </p:spTgt>
                                        </p:tgtEl>
                                        <p:attrNameLst>
                                          <p:attrName>style.visibility</p:attrName>
                                        </p:attrNameLst>
                                      </p:cBhvr>
                                      <p:to>
                                        <p:strVal val="visible"/>
                                      </p:to>
                                    </p:set>
                                    <p:anim calcmode="lin" valueType="num">
                                      <p:cBhvr additive="base">
                                        <p:cTn id="31" dur="500" fill="hold"/>
                                        <p:tgtEl>
                                          <p:spTgt spid="1003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3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0355">
                                            <p:txEl>
                                              <p:pRg st="5" end="5"/>
                                            </p:txEl>
                                          </p:spTgt>
                                        </p:tgtEl>
                                        <p:attrNameLst>
                                          <p:attrName>style.visibility</p:attrName>
                                        </p:attrNameLst>
                                      </p:cBhvr>
                                      <p:to>
                                        <p:strVal val="visible"/>
                                      </p:to>
                                    </p:set>
                                    <p:anim calcmode="lin" valueType="num">
                                      <p:cBhvr additive="base">
                                        <p:cTn id="37" dur="500" fill="hold"/>
                                        <p:tgtEl>
                                          <p:spTgt spid="10035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03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0355">
                                            <p:txEl>
                                              <p:pRg st="6" end="6"/>
                                            </p:txEl>
                                          </p:spTgt>
                                        </p:tgtEl>
                                        <p:attrNameLst>
                                          <p:attrName>style.visibility</p:attrName>
                                        </p:attrNameLst>
                                      </p:cBhvr>
                                      <p:to>
                                        <p:strVal val="visible"/>
                                      </p:to>
                                    </p:set>
                                    <p:anim calcmode="lin" valueType="num">
                                      <p:cBhvr additive="base">
                                        <p:cTn id="43" dur="500" fill="hold"/>
                                        <p:tgtEl>
                                          <p:spTgt spid="10035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03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zh-CN" altLang="en-US" dirty="0"/>
              <a:t>伪装</a:t>
            </a:r>
            <a:endParaRPr lang="zh-CN" altLang="en-US" dirty="0"/>
          </a:p>
        </p:txBody>
      </p:sp>
      <p:sp>
        <p:nvSpPr>
          <p:cNvPr id="126979" name="Rectangle 3"/>
          <p:cNvSpPr>
            <a:spLocks noGrp="1" noChangeArrowheads="1"/>
          </p:cNvSpPr>
          <p:nvPr>
            <p:ph type="body" idx="1"/>
          </p:nvPr>
        </p:nvSpPr>
        <p:spPr/>
        <p:txBody>
          <a:bodyPr/>
          <a:lstStyle/>
          <a:p>
            <a:r>
              <a:rPr lang="zh-CN" altLang="en-US" dirty="0"/>
              <a:t>植物伪装</a:t>
            </a:r>
            <a:endParaRPr lang="zh-CN" altLang="en-US" dirty="0"/>
          </a:p>
          <a:p>
            <a:r>
              <a:rPr lang="zh-CN" altLang="en-US" dirty="0"/>
              <a:t>迷彩伪装</a:t>
            </a:r>
            <a:endParaRPr lang="zh-CN" altLang="en-US" dirty="0"/>
          </a:p>
          <a:p>
            <a:r>
              <a:rPr lang="zh-CN" altLang="en-US" dirty="0"/>
              <a:t>假目标伪装</a:t>
            </a:r>
            <a:endParaRPr lang="zh-CN" altLang="en-US" dirty="0"/>
          </a:p>
          <a:p>
            <a:r>
              <a:rPr lang="zh-CN" altLang="en-US" dirty="0"/>
              <a:t>烟幕伪装</a:t>
            </a:r>
            <a:endParaRPr lang="zh-CN" altLang="en-US" dirty="0"/>
          </a:p>
          <a:p>
            <a:r>
              <a:rPr lang="zh-CN" altLang="en-US" dirty="0"/>
              <a:t>灯火伪装</a:t>
            </a:r>
            <a:endParaRPr lang="zh-CN" altLang="en-US" dirty="0"/>
          </a:p>
          <a:p>
            <a:r>
              <a:rPr lang="zh-CN" altLang="en-US" dirty="0"/>
              <a:t>音响伪装</a:t>
            </a:r>
            <a:endParaRPr lang="zh-CN" altLang="en-US" dirty="0"/>
          </a:p>
          <a:p>
            <a:r>
              <a:rPr lang="zh-CN" altLang="en-US" dirty="0"/>
              <a:t>电子伪装</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zh-CN" altLang="en-US" dirty="0"/>
              <a:t>隐身技术及武器存在的问题</a:t>
            </a:r>
            <a:endParaRPr lang="zh-CN" altLang="en-US" dirty="0"/>
          </a:p>
        </p:txBody>
      </p:sp>
      <p:sp>
        <p:nvSpPr>
          <p:cNvPr id="105475" name="Rectangle 3"/>
          <p:cNvSpPr>
            <a:spLocks noGrp="1" noChangeArrowheads="1"/>
          </p:cNvSpPr>
          <p:nvPr>
            <p:ph type="body" idx="1"/>
          </p:nvPr>
        </p:nvSpPr>
        <p:spPr>
          <a:xfrm>
            <a:off x="179388" y="1484312"/>
            <a:ext cx="8857108" cy="5185048"/>
          </a:xfrm>
        </p:spPr>
        <p:txBody>
          <a:bodyPr>
            <a:normAutofit/>
          </a:bodyPr>
          <a:lstStyle/>
          <a:p>
            <a:pPr>
              <a:lnSpc>
                <a:spcPct val="90000"/>
              </a:lnSpc>
            </a:pPr>
            <a:r>
              <a:rPr lang="zh-CN" altLang="en-US" dirty="0"/>
              <a:t>隐身平台本身存在的问题</a:t>
            </a:r>
            <a:endParaRPr lang="zh-CN" altLang="en-US" dirty="0"/>
          </a:p>
          <a:p>
            <a:pPr lvl="1">
              <a:lnSpc>
                <a:spcPct val="90000"/>
              </a:lnSpc>
            </a:pPr>
            <a:r>
              <a:rPr lang="zh-CN" altLang="en-US" dirty="0"/>
              <a:t>为在平台内部携带弹药，体积会增大</a:t>
            </a:r>
            <a:endParaRPr lang="zh-CN" altLang="en-US" dirty="0"/>
          </a:p>
          <a:p>
            <a:pPr lvl="1">
              <a:lnSpc>
                <a:spcPct val="90000"/>
              </a:lnSpc>
            </a:pPr>
            <a:r>
              <a:rPr lang="zh-CN" altLang="en-US" dirty="0"/>
              <a:t>增加了制造难度，成本大幅攀升</a:t>
            </a:r>
            <a:endParaRPr lang="zh-CN" altLang="en-US" dirty="0"/>
          </a:p>
          <a:p>
            <a:pPr lvl="1">
              <a:lnSpc>
                <a:spcPct val="90000"/>
              </a:lnSpc>
            </a:pPr>
            <a:r>
              <a:rPr lang="zh-CN" altLang="en-US" dirty="0"/>
              <a:t>维护困难</a:t>
            </a:r>
            <a:endParaRPr lang="zh-CN" altLang="en-US" dirty="0"/>
          </a:p>
          <a:p>
            <a:pPr>
              <a:lnSpc>
                <a:spcPct val="90000"/>
              </a:lnSpc>
            </a:pPr>
            <a:r>
              <a:rPr lang="zh-CN" altLang="en-US" dirty="0"/>
              <a:t>隐身技术和武器系统作战方面的局限性</a:t>
            </a:r>
            <a:endParaRPr lang="zh-CN" altLang="en-US" dirty="0"/>
          </a:p>
          <a:p>
            <a:pPr lvl="1">
              <a:lnSpc>
                <a:spcPct val="90000"/>
              </a:lnSpc>
            </a:pPr>
            <a:r>
              <a:rPr lang="zh-CN" altLang="en-US" dirty="0"/>
              <a:t>现用或研制中的隐身飞机都以单站雷达为对抗目标</a:t>
            </a:r>
            <a:endParaRPr lang="zh-CN" altLang="en-US" dirty="0"/>
          </a:p>
          <a:p>
            <a:pPr lvl="1">
              <a:lnSpc>
                <a:spcPct val="90000"/>
              </a:lnSpc>
            </a:pPr>
            <a:r>
              <a:rPr lang="zh-CN" altLang="en-US" dirty="0"/>
              <a:t>难以在整个电磁及红外频谱保持相同的低可观测性</a:t>
            </a:r>
            <a:endParaRPr lang="zh-CN" altLang="en-US" dirty="0"/>
          </a:p>
          <a:p>
            <a:pPr lvl="1">
              <a:lnSpc>
                <a:spcPct val="90000"/>
              </a:lnSpc>
            </a:pPr>
            <a:r>
              <a:rPr lang="zh-CN" altLang="en-US" dirty="0"/>
              <a:t>需要外部为其提供数据，有可能被截获</a:t>
            </a:r>
            <a:endParaRPr lang="zh-CN" altLang="en-US" dirty="0"/>
          </a:p>
          <a:p>
            <a:pPr lvl="1">
              <a:lnSpc>
                <a:spcPct val="90000"/>
              </a:lnSpc>
            </a:pPr>
            <a:r>
              <a:rPr lang="zh-CN" altLang="en-US" dirty="0"/>
              <a:t>隐身飞机在投弹时打开弹舱，破坏了原有的隐身性能 </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dirty="0"/>
              <a:t>例题</a:t>
            </a:r>
            <a:r>
              <a:rPr lang="en-US" altLang="zh-CN" dirty="0">
                <a:latin typeface="微软雅黑" panose="020B0503020204020204" pitchFamily="34" charset="-122"/>
              </a:rPr>
              <a:t>——</a:t>
            </a:r>
            <a:r>
              <a:rPr lang="zh-CN" altLang="en-US" dirty="0"/>
              <a:t>判断题</a:t>
            </a:r>
            <a:endParaRPr lang="zh-CN" altLang="en-US" dirty="0"/>
          </a:p>
        </p:txBody>
      </p:sp>
      <p:sp>
        <p:nvSpPr>
          <p:cNvPr id="117763" name="Rectangle 3"/>
          <p:cNvSpPr>
            <a:spLocks noGrp="1" noChangeArrowheads="1"/>
          </p:cNvSpPr>
          <p:nvPr>
            <p:ph type="body" idx="1"/>
          </p:nvPr>
        </p:nvSpPr>
        <p:spPr/>
        <p:txBody>
          <a:bodyPr/>
          <a:lstStyle/>
          <a:p>
            <a:r>
              <a:rPr lang="zh-CN" altLang="en-US" dirty="0"/>
              <a:t>飞行器雷达隐身技术中最重要的措施是采用吸波涂料。</a:t>
            </a:r>
            <a:endParaRPr lang="en-US" altLang="zh-CN" dirty="0"/>
          </a:p>
          <a:p>
            <a:pPr lvl="1"/>
            <a:r>
              <a:rPr lang="en-US" altLang="zh-CN" dirty="0"/>
              <a:t>.F.</a:t>
            </a:r>
            <a:endParaRPr lang="zh-CN" altLang="en-US" dirty="0"/>
          </a:p>
          <a:p>
            <a:r>
              <a:rPr lang="zh-CN" altLang="en-US" dirty="0"/>
              <a:t>采用涡扇发动机的导弹的红外隐身性能优于采用火箭发动机的导弹。</a:t>
            </a:r>
            <a:endParaRPr lang="en-US" altLang="zh-CN" dirty="0"/>
          </a:p>
          <a:p>
            <a:pPr lvl="1"/>
            <a:r>
              <a:rPr lang="en-US" altLang="zh-CN" dirty="0"/>
              <a:t>.T.</a:t>
            </a:r>
            <a:endParaRPr lang="zh-CN" altLang="en-US" dirty="0"/>
          </a:p>
          <a:p>
            <a:r>
              <a:rPr lang="zh-CN" altLang="en-US" dirty="0"/>
              <a:t>所有雷达吸波材料都是吸收或衰减入射的电磁波并将它转化为热能而耗散掉。</a:t>
            </a:r>
            <a:endParaRPr lang="zh-CN" altLang="en-US" dirty="0"/>
          </a:p>
          <a:p>
            <a:pPr lvl="1"/>
            <a:r>
              <a:rPr lang="en-US" altLang="zh-CN" dirty="0"/>
              <a:t>.F.</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3">
                                            <p:txEl>
                                              <p:p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776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4272934"/>
            <a:ext cx="9144000" cy="1856405"/>
          </a:xfrm>
          <a:prstGeom prst="rect">
            <a:avLst/>
          </a:prstGeom>
          <a:solidFill>
            <a:srgbClr val="F18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dirty="0"/>
              <a:t> </a:t>
            </a:r>
            <a:endParaRPr lang="zh-CN" altLang="en-US" sz="100" dirty="0"/>
          </a:p>
        </p:txBody>
      </p:sp>
      <p:sp>
        <p:nvSpPr>
          <p:cNvPr id="19" name="文本框 18"/>
          <p:cNvSpPr txBox="1"/>
          <p:nvPr/>
        </p:nvSpPr>
        <p:spPr>
          <a:xfrm>
            <a:off x="612788" y="1790255"/>
            <a:ext cx="7618095" cy="2182495"/>
          </a:xfrm>
          <a:prstGeom prst="rect">
            <a:avLst/>
          </a:prstGeom>
          <a:noFill/>
        </p:spPr>
        <p:txBody>
          <a:bodyPr wrap="none" rtlCol="0">
            <a:spAutoFit/>
          </a:bodyPr>
          <a:lstStyle/>
          <a:p>
            <a:pPr>
              <a:lnSpc>
                <a:spcPct val="120000"/>
              </a:lnSpc>
            </a:pPr>
            <a:r>
              <a:rPr lang="zh-CN" altLang="en-US" sz="2700" dirty="0">
                <a:solidFill>
                  <a:schemeClr val="tx1">
                    <a:lumMod val="65000"/>
                    <a:lumOff val="35000"/>
                  </a:schemeClr>
                </a:solidFill>
              </a:rPr>
              <a:t>军事理论课</a:t>
            </a:r>
            <a:endParaRPr lang="en-US" altLang="zh-CN" sz="2700" dirty="0">
              <a:solidFill>
                <a:schemeClr val="tx1">
                  <a:lumMod val="65000"/>
                  <a:lumOff val="35000"/>
                </a:schemeClr>
              </a:solidFill>
            </a:endParaRPr>
          </a:p>
          <a:p>
            <a:pPr>
              <a:lnSpc>
                <a:spcPct val="120000"/>
              </a:lnSpc>
            </a:pPr>
            <a:r>
              <a:rPr lang="zh-CN" altLang="en-US" sz="8625" b="1" dirty="0">
                <a:solidFill>
                  <a:srgbClr val="F18101"/>
                </a:solidFill>
              </a:rPr>
              <a:t>习近平</a:t>
            </a:r>
            <a:r>
              <a:rPr lang="zh-CN" altLang="en-US" sz="5400" b="1" dirty="0">
                <a:solidFill>
                  <a:schemeClr val="tx1">
                    <a:lumMod val="65000"/>
                    <a:lumOff val="35000"/>
                  </a:schemeClr>
                </a:solidFill>
              </a:rPr>
              <a:t>改革强军思想</a:t>
            </a:r>
            <a:endParaRPr lang="zh-CN" altLang="en-US" sz="5400" b="1" dirty="0">
              <a:solidFill>
                <a:schemeClr val="tx1">
                  <a:lumMod val="65000"/>
                  <a:lumOff val="35000"/>
                </a:schemeClr>
              </a:solidFill>
            </a:endParaRPr>
          </a:p>
        </p:txBody>
      </p:sp>
      <p:sp>
        <p:nvSpPr>
          <p:cNvPr id="21" name="矩形 20"/>
          <p:cNvSpPr/>
          <p:nvPr/>
        </p:nvSpPr>
        <p:spPr>
          <a:xfrm>
            <a:off x="3764754" y="2053114"/>
            <a:ext cx="264795" cy="106680"/>
          </a:xfrm>
          <a:prstGeom prst="rect">
            <a:avLst/>
          </a:prstGeom>
        </p:spPr>
        <p:txBody>
          <a:bodyPr wrap="none">
            <a:spAutoFit/>
          </a:bodyPr>
          <a:lstStyle/>
          <a:p>
            <a:r>
              <a:rPr lang="en-US" altLang="zh-CN" sz="100" dirty="0">
                <a:solidFill>
                  <a:schemeClr val="bg1"/>
                </a:solidFill>
              </a:rPr>
              <a:t>LESSON ONE</a:t>
            </a:r>
            <a:endParaRPr lang="zh-CN" altLang="en-US" sz="100" dirty="0">
              <a:solidFill>
                <a:schemeClr val="bg1"/>
              </a:solidFill>
            </a:endParaRPr>
          </a:p>
        </p:txBody>
      </p:sp>
      <p:sp>
        <p:nvSpPr>
          <p:cNvPr id="22" name="矩形 21"/>
          <p:cNvSpPr/>
          <p:nvPr/>
        </p:nvSpPr>
        <p:spPr>
          <a:xfrm>
            <a:off x="2539306" y="3927640"/>
            <a:ext cx="5326746" cy="106680"/>
          </a:xfrm>
          <a:prstGeom prst="rect">
            <a:avLst/>
          </a:prstGeom>
        </p:spPr>
        <p:txBody>
          <a:bodyPr wrap="square">
            <a:spAutoFit/>
          </a:bodyPr>
          <a:lstStyle/>
          <a:p>
            <a:r>
              <a:rPr lang="zh-CN" altLang="en-US" sz="100" dirty="0">
                <a:solidFill>
                  <a:srgbClr val="5F5E5C"/>
                </a:solidFill>
                <a:latin typeface="微软雅黑" panose="020B0503020204020204" pitchFamily="34" charset="-122"/>
                <a:ea typeface="微软雅黑" panose="020B0503020204020204" pitchFamily="34" charset="-122"/>
              </a:rPr>
              <a:t>浙江大学军事理论教研室           程春</a:t>
            </a:r>
            <a:endParaRPr lang="zh-CN" altLang="en-US" sz="100" dirty="0">
              <a:solidFill>
                <a:srgbClr val="5F5E5C"/>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0" y="4709463"/>
            <a:ext cx="8837276" cy="1714500"/>
          </a:xfrm>
          <a:prstGeom prst="rect">
            <a:avLst/>
          </a:prstGeom>
          <a:noFill/>
        </p:spPr>
        <p:txBody>
          <a:bodyPr wrap="square" rtlCol="0">
            <a:spAutoFit/>
          </a:bodyPr>
          <a:lstStyle/>
          <a:p>
            <a:pPr>
              <a:lnSpc>
                <a:spcPct val="110000"/>
              </a:lnSpc>
            </a:pPr>
            <a:r>
              <a:rPr lang="zh-CN" altLang="en-US" sz="1800" dirty="0">
                <a:solidFill>
                  <a:schemeClr val="bg1"/>
                </a:solidFill>
              </a:rPr>
              <a:t>       </a:t>
            </a:r>
            <a:r>
              <a:rPr lang="zh-CN" altLang="en-US" sz="2400" dirty="0">
                <a:solidFill>
                  <a:schemeClr val="bg1"/>
                </a:solidFill>
              </a:rPr>
              <a:t> </a:t>
            </a:r>
            <a:r>
              <a:rPr lang="zh-CN" altLang="en-US" sz="2400" b="1" dirty="0">
                <a:solidFill>
                  <a:srgbClr val="162127"/>
                </a:solidFill>
              </a:rPr>
              <a:t>国防：</a:t>
            </a:r>
            <a:r>
              <a:rPr lang="zh-CN" altLang="en-US" sz="2400" dirty="0">
                <a:solidFill>
                  <a:schemeClr val="bg1"/>
                </a:solidFill>
              </a:rPr>
              <a:t>国家为防备和抵抗侵略，制止颠覆活动，保卫国家主权、领土完整和安全而进行的军事活动以及与军事有关的政治、经济、外交、科技、教育等方面的活动</a:t>
            </a:r>
            <a:endParaRPr lang="zh-CN" altLang="en-US" sz="2400" dirty="0">
              <a:solidFill>
                <a:schemeClr val="bg1"/>
              </a:solidFill>
            </a:endParaRPr>
          </a:p>
          <a:p>
            <a:pPr algn="ctr">
              <a:lnSpc>
                <a:spcPct val="110000"/>
              </a:lnSpc>
            </a:pPr>
            <a:endParaRPr lang="zh-CN" altLang="en-US" sz="2400" dirty="0">
              <a:solidFill>
                <a:schemeClr val="bg1"/>
              </a:solidFill>
            </a:endParaRPr>
          </a:p>
        </p:txBody>
      </p:sp>
      <p:pic>
        <p:nvPicPr>
          <p:cNvPr id="1026" name="Picture 2" descr="C:\Users\Air\Desktop\长城.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01661" y="857250"/>
            <a:ext cx="2022827" cy="19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zh-CN" altLang="en-US" dirty="0"/>
              <a:t>例题</a:t>
            </a:r>
            <a:r>
              <a:rPr lang="en-US" altLang="zh-CN" dirty="0">
                <a:latin typeface="微软雅黑" panose="020B0503020204020204" pitchFamily="34" charset="-122"/>
              </a:rPr>
              <a:t>——</a:t>
            </a:r>
            <a:r>
              <a:rPr lang="zh-CN" altLang="en-US" dirty="0"/>
              <a:t>不定选题</a:t>
            </a:r>
            <a:endParaRPr lang="zh-CN" altLang="en-US" dirty="0"/>
          </a:p>
        </p:txBody>
      </p:sp>
      <p:sp>
        <p:nvSpPr>
          <p:cNvPr id="118787" name="Rectangle 3"/>
          <p:cNvSpPr>
            <a:spLocks noGrp="1" noChangeArrowheads="1"/>
          </p:cNvSpPr>
          <p:nvPr>
            <p:ph type="body" idx="1"/>
          </p:nvPr>
        </p:nvSpPr>
        <p:spPr/>
        <p:txBody>
          <a:bodyPr/>
          <a:lstStyle/>
          <a:p>
            <a:r>
              <a:rPr lang="zh-CN" altLang="en-US"/>
              <a:t>雷达隐身的手段有： </a:t>
            </a:r>
            <a:endParaRPr lang="zh-CN" altLang="en-US"/>
          </a:p>
          <a:p>
            <a:pPr lvl="1"/>
            <a:r>
              <a:rPr lang="en-US" altLang="zh-CN"/>
              <a:t>a. </a:t>
            </a:r>
            <a:r>
              <a:rPr lang="zh-CN" altLang="en-US"/>
              <a:t>改变结构		  </a:t>
            </a:r>
            <a:r>
              <a:rPr lang="en-US" altLang="zh-CN"/>
              <a:t>b. </a:t>
            </a:r>
            <a:r>
              <a:rPr lang="zh-CN" altLang="en-US"/>
              <a:t>采用</a:t>
            </a:r>
            <a:r>
              <a:rPr lang="en-US" altLang="zh-CN"/>
              <a:t>RAM</a:t>
            </a:r>
            <a:endParaRPr lang="en-US" altLang="zh-CN"/>
          </a:p>
          <a:p>
            <a:pPr lvl="1"/>
            <a:r>
              <a:rPr lang="en-US" altLang="zh-CN"/>
              <a:t>c. </a:t>
            </a:r>
            <a:r>
              <a:rPr lang="zh-CN" altLang="en-US"/>
              <a:t>电子欺骗与干扰	  </a:t>
            </a:r>
            <a:r>
              <a:rPr lang="en-US" altLang="zh-CN"/>
              <a:t>d. </a:t>
            </a:r>
            <a:r>
              <a:rPr lang="zh-CN" altLang="en-US"/>
              <a:t>采用有源对消技术</a:t>
            </a:r>
            <a:endParaRPr lang="zh-CN" altLang="en-US"/>
          </a:p>
          <a:p>
            <a:pPr lvl="1"/>
            <a:r>
              <a:rPr lang="en-US" altLang="zh-CN"/>
              <a:t>(abcd)</a:t>
            </a:r>
            <a:endParaRPr lang="en-US" altLang="zh-CN"/>
          </a:p>
          <a:p>
            <a:r>
              <a:rPr lang="zh-CN" altLang="en-US"/>
              <a:t>提高坦克红外隐身性能的方法有：</a:t>
            </a:r>
            <a:endParaRPr lang="zh-CN" altLang="en-US"/>
          </a:p>
          <a:p>
            <a:pPr lvl="1"/>
            <a:r>
              <a:rPr lang="en-US" altLang="zh-CN"/>
              <a:t>a. </a:t>
            </a:r>
            <a:r>
              <a:rPr lang="zh-CN" altLang="en-US"/>
              <a:t>发动机绝热	  </a:t>
            </a:r>
            <a:r>
              <a:rPr lang="en-US" altLang="zh-CN"/>
              <a:t>b. </a:t>
            </a:r>
            <a:r>
              <a:rPr lang="zh-CN" altLang="en-US"/>
              <a:t>采用</a:t>
            </a:r>
            <a:r>
              <a:rPr lang="zh-CN" altLang="en-US">
                <a:latin typeface="微软雅黑" panose="020B0503020204020204" pitchFamily="34" charset="-122"/>
              </a:rPr>
              <a:t>“</a:t>
            </a:r>
            <a:r>
              <a:rPr lang="zh-CN" altLang="en-US"/>
              <a:t>钻石</a:t>
            </a:r>
            <a:r>
              <a:rPr lang="zh-CN" altLang="en-US">
                <a:latin typeface="微软雅黑" panose="020B0503020204020204" pitchFamily="34" charset="-122"/>
              </a:rPr>
              <a:t>”</a:t>
            </a:r>
            <a:r>
              <a:rPr lang="zh-CN" altLang="en-US"/>
              <a:t>外形</a:t>
            </a:r>
            <a:endParaRPr lang="zh-CN" altLang="en-US"/>
          </a:p>
          <a:p>
            <a:pPr lvl="1"/>
            <a:r>
              <a:rPr lang="en-US" altLang="zh-CN"/>
              <a:t>c. </a:t>
            </a:r>
            <a:r>
              <a:rPr lang="zh-CN" altLang="en-US"/>
              <a:t>降低内部热耗散	  </a:t>
            </a:r>
            <a:r>
              <a:rPr lang="en-US" altLang="zh-CN"/>
              <a:t>d. </a:t>
            </a:r>
            <a:r>
              <a:rPr lang="zh-CN" altLang="en-US"/>
              <a:t>采用红外迷彩</a:t>
            </a:r>
            <a:endParaRPr lang="zh-CN" altLang="en-US"/>
          </a:p>
          <a:p>
            <a:pPr lvl="1"/>
            <a:r>
              <a:rPr lang="en-US" altLang="zh-CN"/>
              <a:t>(acd)</a:t>
            </a:r>
            <a:endParaRPr lang="en-US" altLang="zh-CN"/>
          </a:p>
          <a:p>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8787">
                                            <p:txEl>
                                              <p:pRg st="4294967295" end="4294967295"/>
                                            </p:txEl>
                                          </p:spTgt>
                                        </p:tgtEl>
                                        <p:attrNameLst>
                                          <p:attrName>style.visibility</p:attrName>
                                        </p:attrNameLst>
                                      </p:cBhvr>
                                      <p:to>
                                        <p:strVal val="visible"/>
                                      </p:to>
                                    </p:set>
                                    <p:anim calcmode="lin" valueType="num">
                                      <p:cBhvr additive="base">
                                        <p:cTn id="7" dur="500" fill="hold"/>
                                        <p:tgtEl>
                                          <p:spTgt spid="118787">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8787">
                                            <p:txEl>
                                              <p:pRg st="4294967295" end="4294967295"/>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8787">
                                            <p:txEl>
                                              <p:pRg st="0" end="0"/>
                                            </p:txEl>
                                          </p:spTgt>
                                        </p:tgtEl>
                                        <p:attrNameLst>
                                          <p:attrName>style.visibility</p:attrName>
                                        </p:attrNameLst>
                                      </p:cBhvr>
                                      <p:to>
                                        <p:strVal val="visible"/>
                                      </p:to>
                                    </p:set>
                                    <p:anim calcmode="lin" valueType="num">
                                      <p:cBhvr additive="base">
                                        <p:cTn id="12" dur="500" fill="hold"/>
                                        <p:tgtEl>
                                          <p:spTgt spid="11878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878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8787">
                                            <p:txEl>
                                              <p:pRg st="1" end="1"/>
                                            </p:txEl>
                                          </p:spTgt>
                                        </p:tgtEl>
                                        <p:attrNameLst>
                                          <p:attrName>style.visibility</p:attrName>
                                        </p:attrNameLst>
                                      </p:cBhvr>
                                      <p:to>
                                        <p:strVal val="visible"/>
                                      </p:to>
                                    </p:set>
                                    <p:anim calcmode="lin" valueType="num">
                                      <p:cBhvr additive="base">
                                        <p:cTn id="16" dur="500" fill="hold"/>
                                        <p:tgtEl>
                                          <p:spTgt spid="118787">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8787">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8787">
                                            <p:txEl>
                                              <p:pRg st="2" end="2"/>
                                            </p:txEl>
                                          </p:spTgt>
                                        </p:tgtEl>
                                        <p:attrNameLst>
                                          <p:attrName>style.visibility</p:attrName>
                                        </p:attrNameLst>
                                      </p:cBhvr>
                                      <p:to>
                                        <p:strVal val="visible"/>
                                      </p:to>
                                    </p:set>
                                    <p:anim calcmode="lin" valueType="num">
                                      <p:cBhvr additive="base">
                                        <p:cTn id="20" dur="500" fill="hold"/>
                                        <p:tgtEl>
                                          <p:spTgt spid="118787">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87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8787">
                                            <p:txEl>
                                              <p:pRg st="3" end="3"/>
                                            </p:txEl>
                                          </p:spTgt>
                                        </p:tgtEl>
                                        <p:attrNameLst>
                                          <p:attrName>style.visibility</p:attrName>
                                        </p:attrNameLst>
                                      </p:cBhvr>
                                      <p:to>
                                        <p:strVal val="visible"/>
                                      </p:to>
                                    </p:set>
                                    <p:anim calcmode="lin" valueType="num">
                                      <p:cBhvr additive="base">
                                        <p:cTn id="26" dur="500" fill="hold"/>
                                        <p:tgtEl>
                                          <p:spTgt spid="118787">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187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18787">
                                            <p:txEl>
                                              <p:pRg st="4" end="4"/>
                                            </p:txEl>
                                          </p:spTgt>
                                        </p:tgtEl>
                                        <p:attrNameLst>
                                          <p:attrName>style.visibility</p:attrName>
                                        </p:attrNameLst>
                                      </p:cBhvr>
                                      <p:to>
                                        <p:strVal val="visible"/>
                                      </p:to>
                                    </p:set>
                                    <p:anim calcmode="lin" valueType="num">
                                      <p:cBhvr additive="base">
                                        <p:cTn id="32" dur="500" fill="hold"/>
                                        <p:tgtEl>
                                          <p:spTgt spid="11878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8787">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18787">
                                            <p:txEl>
                                              <p:pRg st="5" end="5"/>
                                            </p:txEl>
                                          </p:spTgt>
                                        </p:tgtEl>
                                        <p:attrNameLst>
                                          <p:attrName>style.visibility</p:attrName>
                                        </p:attrNameLst>
                                      </p:cBhvr>
                                      <p:to>
                                        <p:strVal val="visible"/>
                                      </p:to>
                                    </p:set>
                                    <p:anim calcmode="lin" valueType="num">
                                      <p:cBhvr additive="base">
                                        <p:cTn id="36" dur="500" fill="hold"/>
                                        <p:tgtEl>
                                          <p:spTgt spid="118787">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18787">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18787">
                                            <p:txEl>
                                              <p:pRg st="6" end="6"/>
                                            </p:txEl>
                                          </p:spTgt>
                                        </p:tgtEl>
                                        <p:attrNameLst>
                                          <p:attrName>style.visibility</p:attrName>
                                        </p:attrNameLst>
                                      </p:cBhvr>
                                      <p:to>
                                        <p:strVal val="visible"/>
                                      </p:to>
                                    </p:set>
                                    <p:anim calcmode="lin" valueType="num">
                                      <p:cBhvr additive="base">
                                        <p:cTn id="40" dur="500" fill="hold"/>
                                        <p:tgtEl>
                                          <p:spTgt spid="118787">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187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18787">
                                            <p:txEl>
                                              <p:pRg st="7" end="7"/>
                                            </p:txEl>
                                          </p:spTgt>
                                        </p:tgtEl>
                                        <p:attrNameLst>
                                          <p:attrName>style.visibility</p:attrName>
                                        </p:attrNameLst>
                                      </p:cBhvr>
                                      <p:to>
                                        <p:strVal val="visible"/>
                                      </p:to>
                                    </p:set>
                                    <p:anim calcmode="lin" valueType="num">
                                      <p:cBhvr additive="base">
                                        <p:cTn id="46" dur="500" fill="hold"/>
                                        <p:tgtEl>
                                          <p:spTgt spid="118787">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1878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zh-CN" altLang="en-US"/>
              <a:t>反雷达隐身</a:t>
            </a:r>
            <a:r>
              <a:rPr lang="zh-CN" altLang="en-US" dirty="0"/>
              <a:t>技术</a:t>
            </a:r>
            <a:r>
              <a:rPr lang="en-US" altLang="zh-CN" dirty="0">
                <a:latin typeface="微软雅黑" panose="020B0503020204020204" pitchFamily="34" charset="-122"/>
              </a:rPr>
              <a:t>——</a:t>
            </a:r>
            <a:r>
              <a:rPr lang="zh-CN" altLang="en-US" dirty="0"/>
              <a:t>途径</a:t>
            </a:r>
            <a:endParaRPr lang="zh-CN" altLang="en-US" dirty="0"/>
          </a:p>
        </p:txBody>
      </p:sp>
      <p:sp>
        <p:nvSpPr>
          <p:cNvPr id="111619" name="Rectangle 3"/>
          <p:cNvSpPr>
            <a:spLocks noGrp="1" noChangeArrowheads="1"/>
          </p:cNvSpPr>
          <p:nvPr>
            <p:ph type="body" idx="1"/>
          </p:nvPr>
        </p:nvSpPr>
        <p:spPr/>
        <p:txBody>
          <a:bodyPr/>
          <a:lstStyle/>
          <a:p>
            <a:r>
              <a:rPr lang="zh-CN" altLang="en-US" dirty="0"/>
              <a:t>常规探测</a:t>
            </a:r>
            <a:endParaRPr lang="zh-CN" altLang="en-US" dirty="0"/>
          </a:p>
          <a:p>
            <a:pPr lvl="1"/>
            <a:r>
              <a:rPr lang="zh-CN" altLang="en-US"/>
              <a:t>雷达探测（有源微波探测）</a:t>
            </a:r>
            <a:endParaRPr lang="zh-CN" altLang="en-US" dirty="0"/>
          </a:p>
          <a:p>
            <a:r>
              <a:rPr lang="zh-CN" altLang="en-US" dirty="0"/>
              <a:t>非常规探测</a:t>
            </a:r>
            <a:endParaRPr lang="zh-CN" altLang="en-US" dirty="0"/>
          </a:p>
          <a:p>
            <a:pPr lvl="1"/>
            <a:r>
              <a:rPr lang="zh-CN" altLang="en-US" dirty="0"/>
              <a:t>无源微波探测</a:t>
            </a:r>
            <a:endParaRPr lang="zh-CN" altLang="en-US" dirty="0"/>
          </a:p>
          <a:p>
            <a:pPr lvl="1"/>
            <a:r>
              <a:rPr lang="zh-CN" altLang="en-US" dirty="0"/>
              <a:t>光学探测</a:t>
            </a:r>
            <a:endParaRPr lang="zh-CN" altLang="en-US" dirty="0"/>
          </a:p>
          <a:p>
            <a:pPr lvl="1"/>
            <a:r>
              <a:rPr lang="zh-CN" altLang="en-US" dirty="0"/>
              <a:t>声学探测</a:t>
            </a: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79388" y="188913"/>
            <a:ext cx="7560964" cy="1143000"/>
          </a:xfrm>
        </p:spPr>
        <p:txBody>
          <a:bodyPr/>
          <a:lstStyle/>
          <a:p>
            <a:r>
              <a:rPr lang="zh-CN" altLang="en-US" dirty="0"/>
              <a:t>反雷达隐身技术</a:t>
            </a:r>
            <a:r>
              <a:rPr lang="en-US" altLang="zh-CN" sz="3200" dirty="0">
                <a:latin typeface="微软雅黑" panose="020B0503020204020204" pitchFamily="34" charset="-122"/>
              </a:rPr>
              <a:t>——</a:t>
            </a:r>
            <a:r>
              <a:rPr lang="zh-CN" altLang="en-US" sz="3200" dirty="0">
                <a:latin typeface="微软雅黑" panose="020B0503020204020204" pitchFamily="34" charset="-122"/>
              </a:rPr>
              <a:t>有源</a:t>
            </a:r>
            <a:r>
              <a:rPr lang="zh-CN" altLang="en-US" sz="3200" dirty="0"/>
              <a:t>雷达探测</a:t>
            </a:r>
            <a:endParaRPr lang="zh-CN" altLang="en-US" sz="3200" dirty="0"/>
          </a:p>
        </p:txBody>
      </p:sp>
      <p:sp>
        <p:nvSpPr>
          <p:cNvPr id="104451" name="Rectangle 3"/>
          <p:cNvSpPr>
            <a:spLocks noGrp="1" noChangeArrowheads="1"/>
          </p:cNvSpPr>
          <p:nvPr>
            <p:ph type="body" idx="1"/>
          </p:nvPr>
        </p:nvSpPr>
        <p:spPr>
          <a:xfrm>
            <a:off x="250825" y="1484313"/>
            <a:ext cx="8642350" cy="4824412"/>
          </a:xfrm>
        </p:spPr>
        <p:txBody>
          <a:bodyPr/>
          <a:lstStyle/>
          <a:p>
            <a:r>
              <a:rPr lang="zh-CN" altLang="en-US" dirty="0"/>
              <a:t>加紧研究高灵敏度雷达</a:t>
            </a:r>
            <a:endParaRPr lang="zh-CN" altLang="en-US" dirty="0"/>
          </a:p>
          <a:p>
            <a:pPr lvl="1"/>
            <a:r>
              <a:rPr lang="zh-CN" altLang="en-US" dirty="0"/>
              <a:t>宽</a:t>
            </a:r>
            <a:r>
              <a:rPr lang="en-US" altLang="zh-CN" dirty="0"/>
              <a:t>/</a:t>
            </a:r>
            <a:r>
              <a:rPr lang="zh-CN" altLang="en-US" dirty="0"/>
              <a:t>超宽</a:t>
            </a:r>
            <a:r>
              <a:rPr lang="en-US" altLang="zh-CN" dirty="0"/>
              <a:t>/</a:t>
            </a:r>
            <a:r>
              <a:rPr lang="zh-CN" altLang="en-US" dirty="0"/>
              <a:t>超视距雷达，毫米波雷达、激光雷达、相控阵雷达、合成孔径雷达、谐波雷达，等等</a:t>
            </a:r>
            <a:endParaRPr lang="zh-CN" altLang="en-US" dirty="0"/>
          </a:p>
          <a:p>
            <a:r>
              <a:rPr lang="zh-CN" altLang="en-US" dirty="0"/>
              <a:t>扩展雷达的</a:t>
            </a:r>
            <a:r>
              <a:rPr lang="zh-CN" altLang="en-US"/>
              <a:t>工作波段</a:t>
            </a:r>
            <a:r>
              <a:rPr lang="zh-CN" altLang="en-US" sz="2800" dirty="0"/>
              <a:t>（</a:t>
            </a:r>
            <a:r>
              <a:rPr lang="zh-CN" altLang="en-US" sz="2800"/>
              <a:t>米波</a:t>
            </a:r>
            <a:r>
              <a:rPr lang="zh-CN" altLang="en-US" sz="2800" dirty="0"/>
              <a:t>、</a:t>
            </a:r>
            <a:r>
              <a:rPr lang="zh-CN" altLang="en-US" sz="2800"/>
              <a:t>毫米波等</a:t>
            </a:r>
            <a:r>
              <a:rPr lang="zh-CN" altLang="en-US" sz="2800" dirty="0"/>
              <a:t>）</a:t>
            </a:r>
            <a:endParaRPr lang="en-US" altLang="zh-CN" sz="2800" dirty="0"/>
          </a:p>
          <a:p>
            <a:r>
              <a:rPr lang="zh-CN" altLang="en-US" dirty="0"/>
              <a:t>将雷达系统安装在空中或空间平台上</a:t>
            </a:r>
            <a:endParaRPr lang="zh-CN" altLang="en-US" dirty="0"/>
          </a:p>
          <a:p>
            <a:r>
              <a:rPr lang="zh-CN" altLang="en-US" dirty="0"/>
              <a:t>提高现有雷达的探测能力</a:t>
            </a:r>
            <a:endParaRPr lang="zh-CN" altLang="en-US" dirty="0"/>
          </a:p>
          <a:p>
            <a:pPr lvl="1"/>
            <a:r>
              <a:rPr lang="zh-CN" altLang="en-US" dirty="0"/>
              <a:t>频率捷变、低旁瓣、窄波束、多波束，等等</a:t>
            </a:r>
            <a:endParaRPr lang="zh-CN" altLang="en-US" dirty="0"/>
          </a:p>
          <a:p>
            <a:r>
              <a:rPr lang="zh-CN" altLang="en-US" dirty="0"/>
              <a:t>开展高功率微波武器的研究</a:t>
            </a:r>
            <a:endParaRPr lang="zh-CN"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79388" y="188913"/>
            <a:ext cx="7632700" cy="1143000"/>
          </a:xfrm>
        </p:spPr>
        <p:txBody>
          <a:bodyPr/>
          <a:lstStyle/>
          <a:p>
            <a:r>
              <a:rPr lang="zh-CN" altLang="en-US"/>
              <a:t>反雷达隐身技术</a:t>
            </a:r>
            <a:r>
              <a:rPr lang="en-US" altLang="zh-CN" sz="3200">
                <a:latin typeface="微软雅黑" panose="020B0503020204020204" pitchFamily="34" charset="-122"/>
              </a:rPr>
              <a:t>——</a:t>
            </a:r>
            <a:r>
              <a:rPr lang="zh-CN" altLang="en-US" sz="3200" dirty="0"/>
              <a:t>无源微波探测</a:t>
            </a:r>
            <a:endParaRPr lang="zh-CN" altLang="en-US" sz="3200" dirty="0"/>
          </a:p>
        </p:txBody>
      </p:sp>
      <p:sp>
        <p:nvSpPr>
          <p:cNvPr id="112643" name="Rectangle 3"/>
          <p:cNvSpPr>
            <a:spLocks noGrp="1" noChangeArrowheads="1"/>
          </p:cNvSpPr>
          <p:nvPr>
            <p:ph type="body" idx="1"/>
          </p:nvPr>
        </p:nvSpPr>
        <p:spPr>
          <a:xfrm>
            <a:off x="179388" y="1484313"/>
            <a:ext cx="8496300" cy="4824412"/>
          </a:xfrm>
        </p:spPr>
        <p:txBody>
          <a:bodyPr/>
          <a:lstStyle/>
          <a:p>
            <a:r>
              <a:rPr lang="zh-CN" altLang="en-US"/>
              <a:t>通过接收被探测目标幅射的电磁信号对其跟踪和定位</a:t>
            </a:r>
            <a:endParaRPr lang="zh-CN" altLang="en-US"/>
          </a:p>
          <a:p>
            <a:r>
              <a:rPr lang="zh-CN" altLang="en-US"/>
              <a:t>利用电台、电视台甚至</a:t>
            </a:r>
            <a:br>
              <a:rPr lang="zh-CN" altLang="en-US"/>
            </a:br>
            <a:r>
              <a:rPr lang="zh-CN" altLang="en-US"/>
              <a:t>民用移动电话发射台在</a:t>
            </a:r>
            <a:br>
              <a:rPr lang="zh-CN" altLang="en-US"/>
            </a:br>
            <a:r>
              <a:rPr lang="zh-CN" altLang="en-US"/>
              <a:t>近地空间传输的电磁波</a:t>
            </a:r>
            <a:r>
              <a:rPr lang="en-US" altLang="zh-CN"/>
              <a:t>,</a:t>
            </a:r>
            <a:br>
              <a:rPr lang="en-US" altLang="zh-CN"/>
            </a:br>
            <a:r>
              <a:rPr lang="zh-CN" altLang="en-US"/>
              <a:t>通过区分和处理隐身目</a:t>
            </a:r>
            <a:br>
              <a:rPr lang="zh-CN" altLang="en-US"/>
            </a:br>
            <a:r>
              <a:rPr lang="zh-CN" altLang="en-US"/>
              <a:t>标反射的这些电磁波的</a:t>
            </a:r>
            <a:br>
              <a:rPr lang="zh-CN" altLang="en-US"/>
            </a:br>
            <a:r>
              <a:rPr lang="zh-CN" altLang="en-US"/>
              <a:t>信号，探测、识别和跟</a:t>
            </a:r>
            <a:br>
              <a:rPr lang="zh-CN" altLang="en-US"/>
            </a:br>
            <a:r>
              <a:rPr lang="zh-CN" altLang="en-US"/>
              <a:t>踪隐身目标</a:t>
            </a:r>
            <a:endParaRPr lang="zh-CN" altLang="en-US"/>
          </a:p>
        </p:txBody>
      </p:sp>
      <p:pic>
        <p:nvPicPr>
          <p:cNvPr id="112645" name="Picture 5" descr="手机基站探测隐身飞机"/>
          <p:cNvPicPr>
            <a:picLocks noChangeAspect="1" noChangeArrowheads="1"/>
          </p:cNvPicPr>
          <p:nvPr/>
        </p:nvPicPr>
        <p:blipFill>
          <a:blip r:embed="rId1" cstate="print"/>
          <a:srcRect/>
          <a:stretch>
            <a:fillRect/>
          </a:stretch>
        </p:blipFill>
        <p:spPr bwMode="auto">
          <a:xfrm>
            <a:off x="4859338" y="2205038"/>
            <a:ext cx="4260850" cy="4319587"/>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zh-CN" altLang="en-US"/>
              <a:t>反雷达隐身技术</a:t>
            </a:r>
            <a:r>
              <a:rPr lang="en-US" altLang="zh-CN" sz="3200">
                <a:latin typeface="微软雅黑" panose="020B0503020204020204" pitchFamily="34" charset="-122"/>
              </a:rPr>
              <a:t>——</a:t>
            </a:r>
            <a:r>
              <a:rPr lang="zh-CN" altLang="en-US" sz="3200" dirty="0"/>
              <a:t>光学探测</a:t>
            </a:r>
            <a:endParaRPr lang="zh-CN" altLang="en-US" sz="3200" dirty="0"/>
          </a:p>
        </p:txBody>
      </p:sp>
      <p:sp>
        <p:nvSpPr>
          <p:cNvPr id="113667" name="Rectangle 3"/>
          <p:cNvSpPr>
            <a:spLocks noGrp="1" noChangeArrowheads="1"/>
          </p:cNvSpPr>
          <p:nvPr>
            <p:ph type="body" idx="1"/>
          </p:nvPr>
        </p:nvSpPr>
        <p:spPr/>
        <p:txBody>
          <a:bodyPr/>
          <a:lstStyle/>
          <a:p>
            <a:r>
              <a:rPr lang="zh-CN" altLang="en-US"/>
              <a:t>美国进行的秘密研究表明，激光能有效对付目前的隐身飞机</a:t>
            </a:r>
            <a:endParaRPr lang="zh-CN" altLang="en-US"/>
          </a:p>
          <a:p>
            <a:r>
              <a:rPr lang="zh-CN" altLang="en-US"/>
              <a:t>采用大型面阵列的区域凝视技术的红外告警设备</a:t>
            </a:r>
            <a:endParaRPr lang="zh-CN" altLang="en-US"/>
          </a:p>
          <a:p>
            <a:r>
              <a:rPr lang="zh-CN" altLang="en-US"/>
              <a:t>以多元或面阵器件为核心探测器的导弹逼近紫外告警系统</a:t>
            </a:r>
            <a:endParaRPr lang="zh-CN" altLang="en-US"/>
          </a:p>
          <a:p>
            <a:r>
              <a:rPr lang="zh-CN" altLang="en-US"/>
              <a:t>激光雷达</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zh-CN" altLang="en-US"/>
              <a:t>反雷达隐身</a:t>
            </a:r>
            <a:r>
              <a:rPr lang="zh-CN" altLang="en-US" dirty="0"/>
              <a:t>技术</a:t>
            </a:r>
            <a:r>
              <a:rPr lang="en-US" altLang="zh-CN" sz="3200" dirty="0">
                <a:latin typeface="微软雅黑" panose="020B0503020204020204" pitchFamily="34" charset="-122"/>
              </a:rPr>
              <a:t>——</a:t>
            </a:r>
            <a:r>
              <a:rPr lang="zh-CN" altLang="en-US" sz="3200" dirty="0"/>
              <a:t>声学探测</a:t>
            </a:r>
            <a:endParaRPr lang="zh-CN" altLang="en-US" sz="3200" dirty="0"/>
          </a:p>
        </p:txBody>
      </p:sp>
      <p:sp>
        <p:nvSpPr>
          <p:cNvPr id="114691" name="Rectangle 3"/>
          <p:cNvSpPr>
            <a:spLocks noGrp="1" noChangeArrowheads="1"/>
          </p:cNvSpPr>
          <p:nvPr>
            <p:ph type="body" idx="1"/>
          </p:nvPr>
        </p:nvSpPr>
        <p:spPr/>
        <p:txBody>
          <a:bodyPr/>
          <a:lstStyle/>
          <a:p>
            <a:r>
              <a:rPr lang="zh-CN" altLang="en-US"/>
              <a:t>利用声学探测装置探测隐身飞机和导弹</a:t>
            </a:r>
            <a:endParaRPr lang="zh-CN" altLang="en-US"/>
          </a:p>
          <a:p>
            <a:pPr lvl="1"/>
            <a:r>
              <a:rPr lang="zh-CN" altLang="en-US"/>
              <a:t>由</a:t>
            </a:r>
            <a:r>
              <a:rPr lang="en-US" altLang="zh-CN"/>
              <a:t>5</a:t>
            </a:r>
            <a:r>
              <a:rPr lang="zh-CN" altLang="en-US"/>
              <a:t>个麦克风组成的探测器阵列可以探测</a:t>
            </a:r>
            <a:r>
              <a:rPr lang="en-US" altLang="zh-CN"/>
              <a:t>8</a:t>
            </a:r>
            <a:r>
              <a:rPr lang="zh-CN" altLang="en-US"/>
              <a:t>千米外的</a:t>
            </a:r>
            <a:r>
              <a:rPr lang="en-US" altLang="zh-CN"/>
              <a:t>B-2</a:t>
            </a:r>
            <a:r>
              <a:rPr lang="zh-CN" altLang="en-US"/>
              <a:t>轰炸机的声音，能够粗略估计信号到达的方向</a:t>
            </a:r>
            <a:endParaRPr lang="zh-CN" altLang="en-US"/>
          </a:p>
          <a:p>
            <a:r>
              <a:rPr lang="zh-CN" altLang="en-US"/>
              <a:t>用声波探测潜艇和水面舰艇</a:t>
            </a:r>
            <a:endParaRPr lang="zh-CN" altLang="en-US"/>
          </a:p>
          <a:p>
            <a:pPr lvl="1"/>
            <a:r>
              <a:rPr lang="zh-CN" altLang="en-US"/>
              <a:t>中频主动／被动声纳</a:t>
            </a:r>
            <a:endParaRPr lang="zh-CN" altLang="en-US"/>
          </a:p>
          <a:p>
            <a:pPr lvl="1"/>
            <a:r>
              <a:rPr lang="zh-CN" altLang="en-US"/>
              <a:t>甚低频被动拖曳式阵列声纳</a:t>
            </a:r>
            <a:endParaRPr lang="zh-CN" altLang="en-US"/>
          </a:p>
          <a:p>
            <a:pPr lvl="1"/>
            <a:r>
              <a:rPr lang="zh-CN" altLang="en-US"/>
              <a:t>低频主动声纳系统 </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dirty="0"/>
              <a:t>例题</a:t>
            </a:r>
            <a:endParaRPr lang="zh-CN" altLang="en-US" dirty="0"/>
          </a:p>
        </p:txBody>
      </p:sp>
      <p:sp>
        <p:nvSpPr>
          <p:cNvPr id="121859" name="Rectangle 3"/>
          <p:cNvSpPr>
            <a:spLocks noGrp="1" noChangeArrowheads="1"/>
          </p:cNvSpPr>
          <p:nvPr>
            <p:ph type="body" idx="1"/>
          </p:nvPr>
        </p:nvSpPr>
        <p:spPr>
          <a:xfrm>
            <a:off x="179388" y="1484312"/>
            <a:ext cx="8713787" cy="5184775"/>
          </a:xfrm>
        </p:spPr>
        <p:txBody>
          <a:bodyPr>
            <a:normAutofit fontScale="85000" lnSpcReduction="10000"/>
          </a:bodyPr>
          <a:lstStyle/>
          <a:p>
            <a:pPr marL="609600" indent="-609600">
              <a:lnSpc>
                <a:spcPct val="120000"/>
              </a:lnSpc>
            </a:pPr>
            <a:r>
              <a:rPr lang="zh-CN" altLang="en-US" dirty="0"/>
              <a:t>为探测隐身飞机，既可以用有源的也可用无源的微波探测方法。</a:t>
            </a:r>
            <a:r>
              <a:rPr lang="en-US" altLang="zh-CN" dirty="0"/>
              <a:t>………………………………………</a:t>
            </a:r>
            <a:r>
              <a:rPr lang="zh-CN" altLang="en-US" dirty="0"/>
              <a:t>（</a:t>
            </a:r>
            <a:r>
              <a:rPr lang="en-US" altLang="zh-CN" dirty="0"/>
              <a:t>.T.</a:t>
            </a:r>
            <a:r>
              <a:rPr lang="zh-CN" altLang="en-US" dirty="0"/>
              <a:t>）</a:t>
            </a:r>
            <a:endParaRPr lang="en-US" altLang="zh-CN" dirty="0"/>
          </a:p>
          <a:p>
            <a:pPr marL="609600" indent="-609600"/>
            <a:r>
              <a:rPr lang="zh-CN" altLang="en-US" dirty="0"/>
              <a:t>具有反隐身技术的雷达为：</a:t>
            </a:r>
            <a:r>
              <a:rPr lang="en-US" altLang="zh-CN" dirty="0"/>
              <a:t>……………………(</a:t>
            </a:r>
            <a:r>
              <a:rPr lang="en-US" altLang="zh-CN" dirty="0" err="1"/>
              <a:t>abcd</a:t>
            </a:r>
            <a:r>
              <a:rPr lang="en-US" altLang="zh-CN" dirty="0"/>
              <a:t>)</a:t>
            </a:r>
            <a:endParaRPr lang="zh-CN" altLang="en-US" dirty="0"/>
          </a:p>
          <a:p>
            <a:pPr marL="990600" lvl="1" indent="-533400"/>
            <a:r>
              <a:rPr lang="en-US" altLang="zh-CN" dirty="0"/>
              <a:t>a. </a:t>
            </a:r>
            <a:r>
              <a:rPr lang="zh-CN" altLang="en-US" dirty="0"/>
              <a:t>米波雷达	</a:t>
            </a:r>
            <a:r>
              <a:rPr lang="en-US" altLang="zh-CN" dirty="0"/>
              <a:t>	b. </a:t>
            </a:r>
            <a:r>
              <a:rPr lang="zh-CN" altLang="en-US" dirty="0"/>
              <a:t>谐波雷达</a:t>
            </a:r>
            <a:endParaRPr lang="zh-CN" altLang="en-US" dirty="0"/>
          </a:p>
          <a:p>
            <a:pPr marL="990600" lvl="1" indent="-533400"/>
            <a:r>
              <a:rPr lang="en-US" altLang="zh-CN" dirty="0"/>
              <a:t>c. </a:t>
            </a:r>
            <a:r>
              <a:rPr lang="zh-CN" altLang="en-US" dirty="0"/>
              <a:t>激光雷达	</a:t>
            </a:r>
            <a:r>
              <a:rPr lang="en-US" altLang="zh-CN" dirty="0"/>
              <a:t>	d. </a:t>
            </a:r>
            <a:r>
              <a:rPr lang="zh-CN" altLang="en-US" dirty="0"/>
              <a:t>超视距雷达</a:t>
            </a:r>
            <a:endParaRPr lang="zh-CN" altLang="en-US" sz="2000" dirty="0"/>
          </a:p>
          <a:p>
            <a:pPr marL="1390650" lvl="2" indent="-533400">
              <a:lnSpc>
                <a:spcPct val="140000"/>
              </a:lnSpc>
            </a:pPr>
            <a:r>
              <a:rPr lang="zh-CN" altLang="en-US" dirty="0"/>
              <a:t>（双基地</a:t>
            </a:r>
            <a:r>
              <a:rPr lang="en-US" altLang="zh-CN" dirty="0"/>
              <a:t>/</a:t>
            </a:r>
            <a:r>
              <a:rPr lang="zh-CN" altLang="en-US" dirty="0"/>
              <a:t>多基地雷达也具备反雷达隐身能力。）</a:t>
            </a:r>
            <a:endParaRPr lang="en-US" altLang="zh-CN" dirty="0"/>
          </a:p>
          <a:p>
            <a:pPr marL="590550" indent="-533400"/>
            <a:r>
              <a:rPr lang="zh-CN" altLang="en-US" dirty="0"/>
              <a:t>当今已服役的隐身空优战机有：</a:t>
            </a:r>
            <a:r>
              <a:rPr lang="en-US" altLang="zh-CN" dirty="0"/>
              <a:t>……………… (</a:t>
            </a:r>
            <a:r>
              <a:rPr lang="en-US" altLang="zh-CN" dirty="0" err="1"/>
              <a:t>bcd</a:t>
            </a:r>
            <a:r>
              <a:rPr lang="en-US" altLang="zh-CN" dirty="0"/>
              <a:t>)</a:t>
            </a:r>
            <a:endParaRPr lang="en-US" altLang="zh-CN" dirty="0"/>
          </a:p>
          <a:p>
            <a:pPr marL="990600" lvl="1" indent="-533400"/>
            <a:r>
              <a:rPr lang="en-US" altLang="zh-CN" dirty="0"/>
              <a:t>a. </a:t>
            </a:r>
            <a:r>
              <a:rPr lang="zh-CN" altLang="en-US" dirty="0"/>
              <a:t>美军的</a:t>
            </a:r>
            <a:r>
              <a:rPr lang="en-US" altLang="zh-CN" dirty="0"/>
              <a:t>F-117A	b. </a:t>
            </a:r>
            <a:r>
              <a:rPr lang="zh-CN" altLang="en-US" dirty="0"/>
              <a:t>美军的 </a:t>
            </a:r>
            <a:r>
              <a:rPr lang="en-US" altLang="zh-CN" dirty="0"/>
              <a:t>F22</a:t>
            </a:r>
            <a:endParaRPr lang="en-US" altLang="zh-CN" dirty="0"/>
          </a:p>
          <a:p>
            <a:pPr marL="990600" lvl="1" indent="-533400"/>
            <a:r>
              <a:rPr lang="en-US" altLang="zh-CN" dirty="0"/>
              <a:t>c. </a:t>
            </a:r>
            <a:r>
              <a:rPr lang="zh-CN" altLang="en-US" dirty="0"/>
              <a:t>美军的</a:t>
            </a:r>
            <a:r>
              <a:rPr lang="en-US" altLang="zh-CN" dirty="0"/>
              <a:t>F-35	d. </a:t>
            </a:r>
            <a:r>
              <a:rPr lang="zh-CN" altLang="en-US" dirty="0"/>
              <a:t>中国的 歼</a:t>
            </a:r>
            <a:r>
              <a:rPr lang="en-US" altLang="zh-CN" dirty="0"/>
              <a:t>-20</a:t>
            </a:r>
            <a:endParaRPr lang="en-US" altLang="zh-CN" dirty="0"/>
          </a:p>
          <a:p>
            <a:pPr lvl="1">
              <a:lnSpc>
                <a:spcPct val="140000"/>
              </a:lnSpc>
            </a:pPr>
            <a:endParaRPr lang="en-US" altLang="zh-CN" sz="2100" dirty="0"/>
          </a:p>
          <a:p>
            <a:pPr lvl="1">
              <a:lnSpc>
                <a:spcPct val="140000"/>
              </a:lnSpc>
            </a:pPr>
            <a:r>
              <a:rPr lang="zh-CN" altLang="en-US" sz="2100" dirty="0"/>
              <a:t>（空优战机指主要用于争夺制空权的战机，</a:t>
            </a:r>
            <a:r>
              <a:rPr lang="en-US" altLang="zh-CN" sz="2100" dirty="0"/>
              <a:t>B2</a:t>
            </a:r>
            <a:r>
              <a:rPr lang="zh-CN" altLang="en-US" sz="2100" dirty="0"/>
              <a:t>是正服役的隐形轰炸机，</a:t>
            </a:r>
            <a:r>
              <a:rPr lang="en-US" altLang="zh-CN" sz="2100" dirty="0"/>
              <a:t>F117A</a:t>
            </a:r>
            <a:r>
              <a:rPr lang="zh-CN" altLang="en-US" sz="2100" dirty="0"/>
              <a:t>也是隐形轰炸机且已退役）</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1859">
                                            <p:txEl>
                                              <p:pRg st="4294967295" end="4294967295"/>
                                            </p:txEl>
                                          </p:spTgt>
                                        </p:tgtEl>
                                        <p:attrNameLst>
                                          <p:attrName>style.visibility</p:attrName>
                                        </p:attrNameLst>
                                      </p:cBhvr>
                                      <p:to>
                                        <p:strVal val="visible"/>
                                      </p:to>
                                    </p:set>
                                    <p:anim calcmode="lin" valueType="num">
                                      <p:cBhvr additive="base">
                                        <p:cTn id="7" dur="500" fill="hold"/>
                                        <p:tgtEl>
                                          <p:spTgt spid="121859">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1859">
                                            <p:txEl>
                                              <p:pRg st="4294967295" end="4294967295"/>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1859">
                                            <p:txEl>
                                              <p:pRg st="0" end="0"/>
                                            </p:txEl>
                                          </p:spTgt>
                                        </p:tgtEl>
                                        <p:attrNameLst>
                                          <p:attrName>style.visibility</p:attrName>
                                        </p:attrNameLst>
                                      </p:cBhvr>
                                      <p:to>
                                        <p:strVal val="visible"/>
                                      </p:to>
                                    </p:set>
                                    <p:anim calcmode="lin" valueType="num">
                                      <p:cBhvr additive="base">
                                        <p:cTn id="12" dur="500" fill="hold"/>
                                        <p:tgtEl>
                                          <p:spTgt spid="12185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18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1859">
                                            <p:txEl>
                                              <p:pRg st="1" end="1"/>
                                            </p:txEl>
                                          </p:spTgt>
                                        </p:tgtEl>
                                        <p:attrNameLst>
                                          <p:attrName>style.visibility</p:attrName>
                                        </p:attrNameLst>
                                      </p:cBhvr>
                                      <p:to>
                                        <p:strVal val="visible"/>
                                      </p:to>
                                    </p:set>
                                    <p:anim calcmode="lin" valueType="num">
                                      <p:cBhvr additive="base">
                                        <p:cTn id="18" dur="500" fill="hold"/>
                                        <p:tgtEl>
                                          <p:spTgt spid="12185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1859">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1859">
                                            <p:txEl>
                                              <p:pRg st="2" end="2"/>
                                            </p:txEl>
                                          </p:spTgt>
                                        </p:tgtEl>
                                        <p:attrNameLst>
                                          <p:attrName>style.visibility</p:attrName>
                                        </p:attrNameLst>
                                      </p:cBhvr>
                                      <p:to>
                                        <p:strVal val="visible"/>
                                      </p:to>
                                    </p:set>
                                    <p:anim calcmode="lin" valueType="num">
                                      <p:cBhvr additive="base">
                                        <p:cTn id="22" dur="500" fill="hold"/>
                                        <p:tgtEl>
                                          <p:spTgt spid="121859">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21859">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21859">
                                            <p:txEl>
                                              <p:pRg st="3" end="3"/>
                                            </p:txEl>
                                          </p:spTgt>
                                        </p:tgtEl>
                                        <p:attrNameLst>
                                          <p:attrName>style.visibility</p:attrName>
                                        </p:attrNameLst>
                                      </p:cBhvr>
                                      <p:to>
                                        <p:strVal val="visible"/>
                                      </p:to>
                                    </p:set>
                                    <p:anim calcmode="lin" valueType="num">
                                      <p:cBhvr additive="base">
                                        <p:cTn id="26" dur="500" fill="hold"/>
                                        <p:tgtEl>
                                          <p:spTgt spid="121859">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21859">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1859">
                                            <p:txEl>
                                              <p:pRg st="4" end="4"/>
                                            </p:txEl>
                                          </p:spTgt>
                                        </p:tgtEl>
                                        <p:attrNameLst>
                                          <p:attrName>style.visibility</p:attrName>
                                        </p:attrNameLst>
                                      </p:cBhvr>
                                      <p:to>
                                        <p:strVal val="visible"/>
                                      </p:to>
                                    </p:set>
                                    <p:anim calcmode="lin" valueType="num">
                                      <p:cBhvr additive="base">
                                        <p:cTn id="30" dur="500" fill="hold"/>
                                        <p:tgtEl>
                                          <p:spTgt spid="121859">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18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1859">
                                            <p:txEl>
                                              <p:pRg st="5" end="5"/>
                                            </p:txEl>
                                          </p:spTgt>
                                        </p:tgtEl>
                                        <p:attrNameLst>
                                          <p:attrName>style.visibility</p:attrName>
                                        </p:attrNameLst>
                                      </p:cBhvr>
                                      <p:to>
                                        <p:strVal val="visible"/>
                                      </p:to>
                                    </p:set>
                                    <p:anim calcmode="lin" valueType="num">
                                      <p:cBhvr additive="base">
                                        <p:cTn id="36" dur="500" fill="hold"/>
                                        <p:tgtEl>
                                          <p:spTgt spid="121859">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21859">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21859">
                                            <p:txEl>
                                              <p:pRg st="6" end="6"/>
                                            </p:txEl>
                                          </p:spTgt>
                                        </p:tgtEl>
                                        <p:attrNameLst>
                                          <p:attrName>style.visibility</p:attrName>
                                        </p:attrNameLst>
                                      </p:cBhvr>
                                      <p:to>
                                        <p:strVal val="visible"/>
                                      </p:to>
                                    </p:set>
                                    <p:anim calcmode="lin" valueType="num">
                                      <p:cBhvr additive="base">
                                        <p:cTn id="40" dur="500" fill="hold"/>
                                        <p:tgtEl>
                                          <p:spTgt spid="121859">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21859">
                                            <p:txEl>
                                              <p:pRg st="6" end="6"/>
                                            </p:txEl>
                                          </p:spTgt>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21859">
                                            <p:txEl>
                                              <p:pRg st="7" end="7"/>
                                            </p:txEl>
                                          </p:spTgt>
                                        </p:tgtEl>
                                        <p:attrNameLst>
                                          <p:attrName>style.visibility</p:attrName>
                                        </p:attrNameLst>
                                      </p:cBhvr>
                                      <p:to>
                                        <p:strVal val="visible"/>
                                      </p:to>
                                    </p:set>
                                    <p:anim calcmode="lin" valueType="num">
                                      <p:cBhvr additive="base">
                                        <p:cTn id="44" dur="500" fill="hold"/>
                                        <p:tgtEl>
                                          <p:spTgt spid="121859">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21859">
                                            <p:txEl>
                                              <p:pRg st="7" end="7"/>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1859">
                                            <p:txEl>
                                              <p:pRg st="9" end="9"/>
                                            </p:txEl>
                                          </p:spTgt>
                                        </p:tgtEl>
                                        <p:attrNameLst>
                                          <p:attrName>style.visibility</p:attrName>
                                        </p:attrNameLst>
                                      </p:cBhvr>
                                      <p:to>
                                        <p:strVal val="visible"/>
                                      </p:to>
                                    </p:set>
                                    <p:anim calcmode="lin" valueType="num">
                                      <p:cBhvr additive="base">
                                        <p:cTn id="48" dur="500" fill="hold"/>
                                        <p:tgtEl>
                                          <p:spTgt spid="121859">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2185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71550" y="1341438"/>
            <a:ext cx="7772400" cy="1462087"/>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现代侦察技术</a:t>
            </a:r>
            <a:endParaRPr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051" name="Rectangle 3"/>
          <p:cNvSpPr>
            <a:spLocks noGrp="1" noChangeArrowheads="1"/>
          </p:cNvSpPr>
          <p:nvPr>
            <p:ph type="subTitle" idx="1"/>
          </p:nvPr>
        </p:nvSpPr>
        <p:spPr>
          <a:xfrm>
            <a:off x="684213" y="4365625"/>
            <a:ext cx="7920037" cy="1752600"/>
          </a:xfrm>
        </p:spPr>
        <p:txBody>
          <a:bodyPr/>
          <a:lstStyle/>
          <a:p>
            <a:r>
              <a:rPr lang="en-US" altLang="zh-CN"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Modern Reconnaissance Technology</a:t>
            </a:r>
            <a:endParaRPr lang="en-US" altLang="zh-CN"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zh-CN" altLang="en-US" sz="4800"/>
              <a:t>电磁波</a:t>
            </a:r>
            <a:endParaRPr lang="zh-CN" altLang="en-US" sz="4800"/>
          </a:p>
        </p:txBody>
      </p:sp>
      <p:sp>
        <p:nvSpPr>
          <p:cNvPr id="114691" name="Rectangle 3"/>
          <p:cNvSpPr>
            <a:spLocks noGrp="1" noChangeArrowheads="1"/>
          </p:cNvSpPr>
          <p:nvPr>
            <p:ph type="body" idx="1"/>
          </p:nvPr>
        </p:nvSpPr>
        <p:spPr>
          <a:xfrm>
            <a:off x="179388" y="1484313"/>
            <a:ext cx="8713787" cy="5040312"/>
          </a:xfrm>
        </p:spPr>
        <p:txBody>
          <a:bodyPr/>
          <a:lstStyle/>
          <a:p>
            <a:r>
              <a:rPr lang="zh-CN" altLang="en-US"/>
              <a:t>可见光：</a:t>
            </a:r>
            <a:r>
              <a:rPr lang="en-US" altLang="zh-CN"/>
              <a:t>0.4</a:t>
            </a:r>
            <a:r>
              <a:rPr lang="zh-CN" altLang="en-US"/>
              <a:t>～</a:t>
            </a:r>
            <a:r>
              <a:rPr lang="en-US" altLang="zh-CN"/>
              <a:t>0.76 </a:t>
            </a:r>
            <a:r>
              <a:rPr lang="en-US" altLang="zh-CN">
                <a:sym typeface="Symbol" panose="05050102010706020507" pitchFamily="18" charset="2"/>
              </a:rPr>
              <a:t>m</a:t>
            </a:r>
            <a:endParaRPr lang="en-US" altLang="zh-CN">
              <a:sym typeface="Symbol" panose="05050102010706020507" pitchFamily="18" charset="2"/>
            </a:endParaRPr>
          </a:p>
          <a:p>
            <a:r>
              <a:rPr lang="zh-CN" altLang="en-US">
                <a:sym typeface="Symbol" panose="05050102010706020507" pitchFamily="18" charset="2"/>
              </a:rPr>
              <a:t>红外线：</a:t>
            </a:r>
            <a:r>
              <a:rPr lang="en-US" altLang="zh-CN">
                <a:sym typeface="Symbol" panose="05050102010706020507" pitchFamily="18" charset="2"/>
              </a:rPr>
              <a:t>0.76</a:t>
            </a:r>
            <a:r>
              <a:rPr lang="zh-CN" altLang="en-US">
                <a:sym typeface="Symbol" panose="05050102010706020507" pitchFamily="18" charset="2"/>
              </a:rPr>
              <a:t>～</a:t>
            </a:r>
            <a:r>
              <a:rPr lang="en-US" altLang="zh-CN">
                <a:sym typeface="Symbol" panose="05050102010706020507" pitchFamily="18" charset="2"/>
              </a:rPr>
              <a:t>1000 m</a:t>
            </a:r>
            <a:endParaRPr lang="en-US" altLang="zh-CN">
              <a:sym typeface="Symbol" panose="05050102010706020507" pitchFamily="18" charset="2"/>
            </a:endParaRPr>
          </a:p>
          <a:p>
            <a:pPr lvl="1"/>
            <a:r>
              <a:rPr lang="zh-CN" altLang="en-US">
                <a:sym typeface="Symbol" panose="05050102010706020507" pitchFamily="18" charset="2"/>
              </a:rPr>
              <a:t>近红外：</a:t>
            </a:r>
            <a:r>
              <a:rPr lang="en-US" altLang="zh-CN">
                <a:sym typeface="Symbol" panose="05050102010706020507" pitchFamily="18" charset="2"/>
              </a:rPr>
              <a:t>0.76</a:t>
            </a:r>
            <a:r>
              <a:rPr lang="zh-CN" altLang="en-US">
                <a:sym typeface="Symbol" panose="05050102010706020507" pitchFamily="18" charset="2"/>
              </a:rPr>
              <a:t>～</a:t>
            </a:r>
            <a:r>
              <a:rPr lang="en-US" altLang="zh-CN">
                <a:sym typeface="Symbol" panose="05050102010706020507" pitchFamily="18" charset="2"/>
              </a:rPr>
              <a:t>3 m</a:t>
            </a:r>
            <a:endParaRPr lang="en-US" altLang="zh-CN">
              <a:sym typeface="Symbol" panose="05050102010706020507" pitchFamily="18" charset="2"/>
            </a:endParaRPr>
          </a:p>
          <a:p>
            <a:pPr lvl="1"/>
            <a:r>
              <a:rPr lang="zh-CN" altLang="en-US">
                <a:sym typeface="Symbol" panose="05050102010706020507" pitchFamily="18" charset="2"/>
              </a:rPr>
              <a:t>中红外：</a:t>
            </a:r>
            <a:r>
              <a:rPr lang="en-US" altLang="zh-CN">
                <a:sym typeface="Symbol" panose="05050102010706020507" pitchFamily="18" charset="2"/>
              </a:rPr>
              <a:t>3</a:t>
            </a:r>
            <a:r>
              <a:rPr lang="zh-CN" altLang="en-US">
                <a:sym typeface="Symbol" panose="05050102010706020507" pitchFamily="18" charset="2"/>
              </a:rPr>
              <a:t>～</a:t>
            </a:r>
            <a:r>
              <a:rPr lang="en-US" altLang="zh-CN">
                <a:sym typeface="Symbol" panose="05050102010706020507" pitchFamily="18" charset="2"/>
              </a:rPr>
              <a:t>6 m</a:t>
            </a:r>
            <a:endParaRPr lang="en-US" altLang="zh-CN">
              <a:sym typeface="Symbol" panose="05050102010706020507" pitchFamily="18" charset="2"/>
            </a:endParaRPr>
          </a:p>
          <a:p>
            <a:pPr lvl="1"/>
            <a:r>
              <a:rPr lang="zh-CN" altLang="en-US">
                <a:sym typeface="Symbol" panose="05050102010706020507" pitchFamily="18" charset="2"/>
              </a:rPr>
              <a:t>远红外：</a:t>
            </a:r>
            <a:r>
              <a:rPr lang="en-US" altLang="zh-CN">
                <a:sym typeface="Symbol" panose="05050102010706020507" pitchFamily="18" charset="2"/>
              </a:rPr>
              <a:t>6</a:t>
            </a:r>
            <a:r>
              <a:rPr lang="zh-CN" altLang="en-US">
                <a:sym typeface="Symbol" panose="05050102010706020507" pitchFamily="18" charset="2"/>
              </a:rPr>
              <a:t>～</a:t>
            </a:r>
            <a:r>
              <a:rPr lang="en-US" altLang="zh-CN">
                <a:sym typeface="Symbol" panose="05050102010706020507" pitchFamily="18" charset="2"/>
              </a:rPr>
              <a:t>25 m</a:t>
            </a:r>
            <a:endParaRPr lang="en-US" altLang="zh-CN">
              <a:sym typeface="Symbol" panose="05050102010706020507" pitchFamily="18" charset="2"/>
            </a:endParaRPr>
          </a:p>
          <a:p>
            <a:pPr lvl="1"/>
            <a:r>
              <a:rPr lang="zh-CN" altLang="en-US">
                <a:sym typeface="Symbol" panose="05050102010706020507" pitchFamily="18" charset="2"/>
              </a:rPr>
              <a:t>极远红外：</a:t>
            </a:r>
            <a:r>
              <a:rPr lang="en-US" altLang="zh-CN">
                <a:sym typeface="Symbol" panose="05050102010706020507" pitchFamily="18" charset="2"/>
              </a:rPr>
              <a:t>25</a:t>
            </a:r>
            <a:r>
              <a:rPr lang="zh-CN" altLang="en-US">
                <a:sym typeface="Symbol" panose="05050102010706020507" pitchFamily="18" charset="2"/>
              </a:rPr>
              <a:t>～</a:t>
            </a:r>
            <a:r>
              <a:rPr lang="en-US" altLang="zh-CN">
                <a:sym typeface="Symbol" panose="05050102010706020507" pitchFamily="18" charset="2"/>
              </a:rPr>
              <a:t>1000 m</a:t>
            </a:r>
            <a:endParaRPr lang="en-US" altLang="zh-CN">
              <a:sym typeface="Symbol" panose="05050102010706020507" pitchFamily="18" charset="2"/>
            </a:endParaRPr>
          </a:p>
          <a:p>
            <a:r>
              <a:rPr lang="zh-CN" altLang="en-US">
                <a:sym typeface="Symbol" panose="05050102010706020507" pitchFamily="18" charset="2"/>
              </a:rPr>
              <a:t>紫外线：</a:t>
            </a:r>
            <a:r>
              <a:rPr lang="en-US" altLang="zh-CN">
                <a:sym typeface="Symbol" panose="05050102010706020507" pitchFamily="18" charset="2"/>
              </a:rPr>
              <a:t>0.01</a:t>
            </a:r>
            <a:r>
              <a:rPr lang="zh-CN" altLang="en-US">
                <a:sym typeface="Symbol" panose="05050102010706020507" pitchFamily="18" charset="2"/>
              </a:rPr>
              <a:t>～</a:t>
            </a:r>
            <a:r>
              <a:rPr lang="en-US" altLang="zh-CN">
                <a:sym typeface="Symbol" panose="05050102010706020507" pitchFamily="18" charset="2"/>
              </a:rPr>
              <a:t>0.4 m</a:t>
            </a:r>
            <a:endParaRPr lang="en-US" altLang="zh-CN">
              <a:sym typeface="Symbol" panose="05050102010706020507" pitchFamily="18" charset="2"/>
            </a:endParaRPr>
          </a:p>
          <a:p>
            <a:r>
              <a:rPr lang="zh-CN" altLang="en-US">
                <a:sym typeface="Symbol" panose="05050102010706020507" pitchFamily="18" charset="2"/>
              </a:rPr>
              <a:t>微波：</a:t>
            </a:r>
            <a:r>
              <a:rPr lang="en-US" altLang="zh-CN">
                <a:sym typeface="Symbol" panose="05050102010706020507" pitchFamily="18" charset="2"/>
              </a:rPr>
              <a:t>1mm</a:t>
            </a:r>
            <a:r>
              <a:rPr lang="zh-CN" altLang="en-US">
                <a:sym typeface="Symbol" panose="05050102010706020507" pitchFamily="18" charset="2"/>
              </a:rPr>
              <a:t>～</a:t>
            </a:r>
            <a:r>
              <a:rPr lang="en-US" altLang="zh-CN">
                <a:sym typeface="Symbol" panose="05050102010706020507" pitchFamily="18" charset="2"/>
              </a:rPr>
              <a:t>1m</a:t>
            </a:r>
            <a:endParaRPr lang="en-US" altLang="zh-CN">
              <a:sym typeface="Symbol" panose="05050102010706020507" pitchFamily="18" charset="2"/>
            </a:endParaRPr>
          </a:p>
          <a:p>
            <a:pPr lvl="1"/>
            <a:r>
              <a:rPr lang="en-US" altLang="zh-CN">
                <a:sym typeface="Symbol" panose="05050102010706020507" pitchFamily="18" charset="2"/>
              </a:rPr>
              <a:t>(</a:t>
            </a:r>
            <a:r>
              <a:rPr lang="zh-CN" altLang="en-US">
                <a:sym typeface="Symbol" panose="05050102010706020507" pitchFamily="18" charset="2"/>
              </a:rPr>
              <a:t>又分毫米波、厘米波、分米波</a:t>
            </a:r>
            <a:r>
              <a:rPr lang="en-US" altLang="zh-CN">
                <a:sym typeface="Symbol" panose="05050102010706020507" pitchFamily="18" charset="2"/>
              </a:rPr>
              <a:t>)</a:t>
            </a:r>
            <a:endParaRPr lang="en-US" altLang="zh-CN">
              <a:sym typeface="Symbol" panose="05050102010706020507" pitchFamily="18" charset="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a:t>波谱特性</a:t>
            </a:r>
            <a:r>
              <a:rPr lang="en-US" altLang="zh-CN"/>
              <a:t>(1)</a:t>
            </a:r>
            <a:endParaRPr lang="en-US" altLang="zh-CN"/>
          </a:p>
        </p:txBody>
      </p:sp>
      <p:sp>
        <p:nvSpPr>
          <p:cNvPr id="116739" name="Rectangle 3"/>
          <p:cNvSpPr>
            <a:spLocks noGrp="1" noChangeArrowheads="1"/>
          </p:cNvSpPr>
          <p:nvPr>
            <p:ph type="body" idx="1"/>
          </p:nvPr>
        </p:nvSpPr>
        <p:spPr/>
        <p:txBody>
          <a:bodyPr>
            <a:normAutofit/>
          </a:bodyPr>
          <a:lstStyle/>
          <a:p>
            <a:r>
              <a:rPr lang="zh-CN" altLang="en-US" dirty="0"/>
              <a:t>波谱特性：物体发射与反射电磁波的能力随波长的变化关系，是探测与区分目标的主要依据。</a:t>
            </a:r>
            <a:endParaRPr lang="zh-CN" altLang="en-US" dirty="0"/>
          </a:p>
          <a:p>
            <a:r>
              <a:rPr lang="zh-CN" altLang="en-US" dirty="0"/>
              <a:t>热辐射：</a:t>
            </a:r>
            <a:endParaRPr lang="zh-CN" altLang="en-US" dirty="0"/>
          </a:p>
          <a:p>
            <a:pPr lvl="1"/>
            <a:r>
              <a:rPr lang="zh-CN" altLang="en-US" dirty="0"/>
              <a:t>发射电磁波的能力与材料种类、温度、表面特性及颜色有关</a:t>
            </a:r>
            <a:endParaRPr lang="en-US" altLang="zh-CN" dirty="0"/>
          </a:p>
          <a:p>
            <a:pPr lvl="1"/>
            <a:r>
              <a:rPr lang="zh-CN" altLang="en-US" dirty="0"/>
              <a:t>发射率是探测与识别目标的重要依据</a:t>
            </a:r>
            <a:endParaRPr lang="zh-CN" altLang="en-US" dirty="0"/>
          </a:p>
          <a:p>
            <a:r>
              <a:rPr lang="zh-CN" altLang="en-US" dirty="0"/>
              <a:t>最大辐射波长 </a:t>
            </a:r>
            <a:r>
              <a:rPr lang="zh-CN" altLang="en-US" dirty="0">
                <a:sym typeface="Symbol" panose="05050102010706020507" pitchFamily="18" charset="2"/>
              </a:rPr>
              <a:t></a:t>
            </a:r>
            <a:r>
              <a:rPr lang="en-US" altLang="zh-CN" baseline="-25000">
                <a:sym typeface="Symbol" panose="05050102010706020507" pitchFamily="18" charset="2"/>
              </a:rPr>
              <a:t>max</a:t>
            </a:r>
            <a:r>
              <a:rPr lang="zh-CN" altLang="en-US" baseline="-25000">
                <a:sym typeface="Symbol" panose="05050102010706020507" pitchFamily="18" charset="2"/>
              </a:rPr>
              <a:t> </a:t>
            </a:r>
            <a:r>
              <a:rPr lang="zh-CN" altLang="en-US"/>
              <a:t>与绝对温度值 </a:t>
            </a:r>
            <a:r>
              <a:rPr lang="en-US" altLang="zh-CN"/>
              <a:t>T</a:t>
            </a:r>
            <a:r>
              <a:rPr lang="zh-CN" altLang="en-US" sz="2400"/>
              <a:t> </a:t>
            </a:r>
            <a:r>
              <a:rPr lang="zh-CN" altLang="en-US"/>
              <a:t>的</a:t>
            </a:r>
            <a:r>
              <a:rPr lang="zh-CN" altLang="en-US" dirty="0"/>
              <a:t>关系：</a:t>
            </a:r>
            <a:br>
              <a:rPr lang="en-US" altLang="zh-CN" dirty="0"/>
            </a:br>
            <a:br>
              <a:rPr lang="en-US" altLang="zh-CN" sz="1600" dirty="0"/>
            </a:br>
            <a:r>
              <a:rPr lang="en-US" altLang="zh-CN" sz="2800" dirty="0"/>
              <a:t>	</a:t>
            </a:r>
            <a:r>
              <a:rPr lang="zh-CN" altLang="en-US" sz="2800" dirty="0">
                <a:sym typeface="Symbol" panose="05050102010706020507" pitchFamily="18" charset="2"/>
              </a:rPr>
              <a:t></a:t>
            </a:r>
            <a:r>
              <a:rPr lang="en-US" altLang="zh-CN" sz="2800" baseline="-25000" dirty="0">
                <a:sym typeface="Symbol" panose="05050102010706020507" pitchFamily="18" charset="2"/>
              </a:rPr>
              <a:t>max</a:t>
            </a:r>
            <a:r>
              <a:rPr lang="en-US" altLang="zh-CN" sz="2800" dirty="0">
                <a:sym typeface="Symbol" panose="05050102010706020507" pitchFamily="18" charset="2"/>
              </a:rPr>
              <a:t> • T </a:t>
            </a:r>
            <a:r>
              <a:rPr lang="zh-CN" altLang="en-US" sz="2800" dirty="0">
                <a:sym typeface="Symbol" panose="05050102010706020507" pitchFamily="18" charset="2"/>
              </a:rPr>
              <a:t>＝ </a:t>
            </a:r>
            <a:r>
              <a:rPr lang="en-US" altLang="zh-CN" sz="2800" dirty="0">
                <a:sym typeface="Symbol" panose="05050102010706020507" pitchFamily="18" charset="2"/>
              </a:rPr>
              <a:t>2898</a:t>
            </a:r>
            <a:r>
              <a:rPr lang="zh-CN" altLang="en-US" sz="2800" dirty="0">
                <a:sym typeface="Symbol" panose="05050102010706020507" pitchFamily="18" charset="2"/>
              </a:rPr>
              <a:t> （维恩 </a:t>
            </a:r>
            <a:r>
              <a:rPr lang="en-US" altLang="zh-CN" sz="2800" dirty="0">
                <a:sym typeface="Symbol" panose="05050102010706020507" pitchFamily="18" charset="2"/>
              </a:rPr>
              <a:t>Wien</a:t>
            </a:r>
            <a:r>
              <a:rPr lang="zh-CN" altLang="en-US" sz="2800" dirty="0">
                <a:sym typeface="Symbol" panose="05050102010706020507" pitchFamily="18" charset="2"/>
              </a:rPr>
              <a:t> 公式）</a:t>
            </a:r>
            <a:endParaRPr lang="en-US" altLang="zh-CN" sz="2800" dirty="0">
              <a:sym typeface="Symbol" panose="05050102010706020507" pitchFamily="18" charset="2"/>
            </a:endParaRPr>
          </a:p>
        </p:txBody>
      </p:sp>
    </p:spTree>
  </p:cSld>
  <p:clrMapOvr>
    <a:masterClrMapping/>
  </p:clrMapOvr>
</p:sld>
</file>

<file path=ppt/tags/tag1.xml><?xml version="1.0" encoding="utf-8"?>
<p:tagLst xmlns:p="http://schemas.openxmlformats.org/presentationml/2006/main">
  <p:tag name="COMMONDATA" val="eyJoZGlkIjoiODViY2JkMjU3NGYzZTEwMzZmMGFkZWViYmNkYWU3NDIifQ=="/>
</p:tagLst>
</file>

<file path=ppt/theme/theme1.xml><?xml version="1.0" encoding="utf-8"?>
<a:theme xmlns:a="http://schemas.openxmlformats.org/drawingml/2006/main" name="Echo">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Echo">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Echo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Echo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Echo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Echo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ho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Echo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Echo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Tahoma"/>
        <a:ea typeface="微软雅黑"/>
        <a:cs typeface=""/>
      </a:majorFont>
      <a:minorFont>
        <a:latin typeface="Tahom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Tahoma"/>
        <a:ea typeface="微软雅黑"/>
        <a:cs typeface=""/>
      </a:majorFont>
      <a:minorFont>
        <a:latin typeface="Tahom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布衣公子">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28575">
          <a:solidFill>
            <a:srgbClr val="0066FF"/>
          </a:solidFill>
          <a:miter lim="800000"/>
        </a:ln>
      </a:spPr>
      <a:bodyPr wrap="none" anchor="ctr"/>
      <a:lstStyle>
        <a:defPPr>
          <a:defRPr/>
        </a:defPPr>
      </a:lstStyle>
    </a:spDef>
    <a:lnDef>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Echo</Template>
  <TotalTime>0</TotalTime>
  <Words>18681</Words>
  <Application>WPS 演示</Application>
  <PresentationFormat>全屏显示(4:3)</PresentationFormat>
  <Paragraphs>1747</Paragraphs>
  <Slides>173</Slides>
  <Notes>6</Notes>
  <HiddenSlides>0</HiddenSlides>
  <MMClips>0</MMClips>
  <ScaleCrop>false</ScaleCrop>
  <HeadingPairs>
    <vt:vector size="8" baseType="variant">
      <vt:variant>
        <vt:lpstr>已用的字体</vt:lpstr>
      </vt:variant>
      <vt:variant>
        <vt:i4>20</vt:i4>
      </vt:variant>
      <vt:variant>
        <vt:lpstr>主题</vt:lpstr>
      </vt:variant>
      <vt:variant>
        <vt:i4>7</vt:i4>
      </vt:variant>
      <vt:variant>
        <vt:lpstr>嵌入 OLE 服务器</vt:lpstr>
      </vt:variant>
      <vt:variant>
        <vt:i4>3</vt:i4>
      </vt:variant>
      <vt:variant>
        <vt:lpstr>幻灯片标题</vt:lpstr>
      </vt:variant>
      <vt:variant>
        <vt:i4>173</vt:i4>
      </vt:variant>
    </vt:vector>
  </HeadingPairs>
  <TitlesOfParts>
    <vt:vector size="203" baseType="lpstr">
      <vt:lpstr>Arial</vt:lpstr>
      <vt:lpstr>宋体</vt:lpstr>
      <vt:lpstr>Wingdings</vt:lpstr>
      <vt:lpstr>Times New Roman</vt:lpstr>
      <vt:lpstr>Tahoma</vt:lpstr>
      <vt:lpstr>微软雅黑</vt:lpstr>
      <vt:lpstr>Wingdings 2</vt:lpstr>
      <vt:lpstr>Arial Unicode MS</vt:lpstr>
      <vt:lpstr>Impact</vt:lpstr>
      <vt:lpstr>Calibri</vt:lpstr>
      <vt:lpstr>黑体</vt:lpstr>
      <vt:lpstr>楷体_GB2312</vt:lpstr>
      <vt:lpstr>新宋体</vt:lpstr>
      <vt:lpstr>楷体</vt:lpstr>
      <vt:lpstr>PingFang SC</vt:lpstr>
      <vt:lpstr>Segoe Print</vt:lpstr>
      <vt:lpstr>Verdana</vt:lpstr>
      <vt:lpstr>Symbol</vt:lpstr>
      <vt:lpstr>Tahoma</vt:lpstr>
      <vt:lpstr>Wingdings</vt:lpstr>
      <vt:lpstr>Echo</vt:lpstr>
      <vt:lpstr>default</vt:lpstr>
      <vt:lpstr>1_default</vt:lpstr>
      <vt:lpstr>2_default</vt:lpstr>
      <vt:lpstr>3_default</vt:lpstr>
      <vt:lpstr>4_default</vt:lpstr>
      <vt:lpstr>Office 主题​​</vt:lpstr>
      <vt:lpstr>Word.Picture.8</vt:lpstr>
      <vt:lpstr>Word.Document.8</vt:lpstr>
      <vt:lpstr>Equation.3</vt:lpstr>
      <vt:lpstr>军事思想类 例题</vt:lpstr>
      <vt:lpstr>判断题（1）</vt:lpstr>
      <vt:lpstr>单选题（1）</vt:lpstr>
      <vt:lpstr>单选题（2）</vt:lpstr>
      <vt:lpstr>不定选题（1）</vt:lpstr>
      <vt:lpstr>不定选题（2）</vt:lpstr>
      <vt:lpstr>模拟试题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精确制导武器 	Precision Guided Weapons</vt:lpstr>
      <vt:lpstr>本章重点</vt:lpstr>
      <vt:lpstr>制导系统</vt:lpstr>
      <vt:lpstr>精确制导武器的定义</vt:lpstr>
      <vt:lpstr>PowerPoint 演示文稿</vt:lpstr>
      <vt:lpstr>自主式制导系统 之 共性</vt:lpstr>
      <vt:lpstr>自主式制导系统的类型</vt:lpstr>
      <vt:lpstr>惯性制导——原理及组成</vt:lpstr>
      <vt:lpstr>惯性制导——特点及应用</vt:lpstr>
      <vt:lpstr>地形匹配制导</vt:lpstr>
      <vt:lpstr>景象匹配制导</vt:lpstr>
      <vt:lpstr>现在的卫星导航定位系统</vt:lpstr>
      <vt:lpstr>卫星（GPS）制导——特点及应用</vt:lpstr>
      <vt:lpstr>遥控式制导系统</vt:lpstr>
      <vt:lpstr>有线电指令制导</vt:lpstr>
      <vt:lpstr>无线电指令制导</vt:lpstr>
      <vt:lpstr>波束制导（驾束制导）</vt:lpstr>
      <vt:lpstr>自动寻的制导系统</vt:lpstr>
      <vt:lpstr>自动寻的制导系统分类</vt:lpstr>
      <vt:lpstr>自动寻的制导系统分类</vt:lpstr>
      <vt:lpstr>雷达自动寻的制导系统</vt:lpstr>
      <vt:lpstr>红外线自动寻的制导系统</vt:lpstr>
      <vt:lpstr>毫米波自动寻的制导系统</vt:lpstr>
      <vt:lpstr>激光自动寻的制导</vt:lpstr>
      <vt:lpstr>复合制导</vt:lpstr>
      <vt:lpstr>例题</vt:lpstr>
      <vt:lpstr>例题（不定选题）</vt:lpstr>
      <vt:lpstr>导弹的四要素</vt:lpstr>
      <vt:lpstr>其它制导武器</vt:lpstr>
      <vt:lpstr>导弹的分类（1）</vt:lpstr>
      <vt:lpstr>导弹的分类（2）</vt:lpstr>
      <vt:lpstr>导弹的组成</vt:lpstr>
      <vt:lpstr>导弹的战斗部 ——常规战斗部</vt:lpstr>
      <vt:lpstr>导弹的战斗部——核战斗部</vt:lpstr>
      <vt:lpstr>核武器的多弹头技术</vt:lpstr>
      <vt:lpstr>导弹的引信</vt:lpstr>
      <vt:lpstr>例题（不定选题）</vt:lpstr>
      <vt:lpstr>导弹的动力装置</vt:lpstr>
      <vt:lpstr>液体、固体火箭发动机比较</vt:lpstr>
      <vt:lpstr>导弹的导引方法</vt:lpstr>
      <vt:lpstr>弹道导弹的导引方法</vt:lpstr>
      <vt:lpstr>例题</vt:lpstr>
      <vt:lpstr>隐身伪装技术</vt:lpstr>
      <vt:lpstr>隐身技术的种类</vt:lpstr>
      <vt:lpstr>雷达隐身——外形</vt:lpstr>
      <vt:lpstr>雷达隐身——吸波材料RAM</vt:lpstr>
      <vt:lpstr>雷达隐身材料－结构型</vt:lpstr>
      <vt:lpstr>雷达隐身材料－非结构型</vt:lpstr>
      <vt:lpstr>雷达隐身——电子技术</vt:lpstr>
      <vt:lpstr>雷达隐身——等离子体隐身</vt:lpstr>
      <vt:lpstr>红外隐身</vt:lpstr>
      <vt:lpstr>红外隐身——飞行器</vt:lpstr>
      <vt:lpstr>红外隐身——坦克及装甲车</vt:lpstr>
      <vt:lpstr>声隐身</vt:lpstr>
      <vt:lpstr>视频（可见光）隐身技术</vt:lpstr>
      <vt:lpstr>伪装</vt:lpstr>
      <vt:lpstr>隐身技术及武器存在的问题</vt:lpstr>
      <vt:lpstr>例题——判断题</vt:lpstr>
      <vt:lpstr>例题——不定选题</vt:lpstr>
      <vt:lpstr>反雷达隐身技术——途径</vt:lpstr>
      <vt:lpstr>反雷达隐身技术——有源雷达探测</vt:lpstr>
      <vt:lpstr>反雷达隐身技术——无源微波探测</vt:lpstr>
      <vt:lpstr>反雷达隐身技术——光学探测</vt:lpstr>
      <vt:lpstr>反雷达隐身技术——声学探测</vt:lpstr>
      <vt:lpstr>例题</vt:lpstr>
      <vt:lpstr>现代侦察技术</vt:lpstr>
      <vt:lpstr>电磁波</vt:lpstr>
      <vt:lpstr>波谱特性(1)</vt:lpstr>
      <vt:lpstr>波谱特性(2)</vt:lpstr>
      <vt:lpstr>大气窗口</vt:lpstr>
      <vt:lpstr>照相侦察</vt:lpstr>
      <vt:lpstr>多光谱侦察</vt:lpstr>
      <vt:lpstr>夜视技术与器材</vt:lpstr>
      <vt:lpstr>主动式红外夜视仪的主要结构</vt:lpstr>
      <vt:lpstr>主动式红外夜视仪的特点</vt:lpstr>
      <vt:lpstr>微光夜视仪</vt:lpstr>
      <vt:lpstr>微光夜视仪的特点</vt:lpstr>
      <vt:lpstr>微光电视</vt:lpstr>
      <vt:lpstr>热像仪(红外前视系统)</vt:lpstr>
      <vt:lpstr>热像仪特点</vt:lpstr>
      <vt:lpstr>对付夜视器材的基本方法</vt:lpstr>
      <vt:lpstr>地面传感器侦察</vt:lpstr>
      <vt:lpstr>例题——判断题</vt:lpstr>
      <vt:lpstr>例题——不定选题</vt:lpstr>
      <vt:lpstr>电子对抗技术</vt:lpstr>
      <vt:lpstr>电子对抗的范围（按频谱）</vt:lpstr>
      <vt:lpstr>电子对抗的手段</vt:lpstr>
      <vt:lpstr>无线电通信对抗</vt:lpstr>
      <vt:lpstr>无线电通信侦察</vt:lpstr>
      <vt:lpstr>无线电通信侦察过程</vt:lpstr>
      <vt:lpstr>无线电通信干扰</vt:lpstr>
      <vt:lpstr>无线电通信压制性干扰</vt:lpstr>
      <vt:lpstr>无线电通信反侦察</vt:lpstr>
      <vt:lpstr>无线电通信反干扰</vt:lpstr>
      <vt:lpstr>判断题</vt:lpstr>
      <vt:lpstr>不定选题</vt:lpstr>
      <vt:lpstr>雷达对抗</vt:lpstr>
      <vt:lpstr>雷达对抗的特点与要求</vt:lpstr>
      <vt:lpstr>雷达侦察</vt:lpstr>
      <vt:lpstr>雷达干扰</vt:lpstr>
      <vt:lpstr>雷达干扰种类</vt:lpstr>
      <vt:lpstr>雷达反侦察</vt:lpstr>
      <vt:lpstr>雷达反干扰</vt:lpstr>
      <vt:lpstr>判断题</vt:lpstr>
      <vt:lpstr>不定选题</vt:lpstr>
      <vt:lpstr>外层空间的电子对抗</vt:lpstr>
      <vt:lpstr>军用航天技术</vt:lpstr>
      <vt:lpstr>军用航天技术的分类</vt:lpstr>
      <vt:lpstr>运载火箭技术</vt:lpstr>
      <vt:lpstr>火箭技术的发展趋势</vt:lpstr>
      <vt:lpstr>卫星的轨道倾角与星下点轨迹</vt:lpstr>
      <vt:lpstr>两种特殊轨道</vt:lpstr>
      <vt:lpstr>军用卫星</vt:lpstr>
      <vt:lpstr>侦察卫星</vt:lpstr>
      <vt:lpstr>成像侦察卫星</vt:lpstr>
      <vt:lpstr>光学与雷达成像侦察卫星比较</vt:lpstr>
      <vt:lpstr>成像侦察卫星</vt:lpstr>
      <vt:lpstr>电子侦察卫星</vt:lpstr>
      <vt:lpstr>导弹预警卫星（DSP）</vt:lpstr>
      <vt:lpstr>海洋与核爆炸监视卫星</vt:lpstr>
      <vt:lpstr>反卫星侦察的方法</vt:lpstr>
      <vt:lpstr>例题</vt:lpstr>
      <vt:lpstr>军事通信卫星</vt:lpstr>
      <vt:lpstr>军事通信卫星</vt:lpstr>
      <vt:lpstr>当前的卫星导航定位系统</vt:lpstr>
      <vt:lpstr>军事测地卫星</vt:lpstr>
      <vt:lpstr>天基武器系统</vt:lpstr>
      <vt:lpstr>载人航天器</vt:lpstr>
      <vt:lpstr>空间站</vt:lpstr>
      <vt:lpstr>例题</vt:lpstr>
      <vt:lpstr>指挥自动化技术</vt:lpstr>
      <vt:lpstr>我军对指挥自动化的定义</vt:lpstr>
      <vt:lpstr>指挥自动化系统分类(按层次)</vt:lpstr>
      <vt:lpstr>战略指挥自动化系统</vt:lpstr>
      <vt:lpstr>战役指挥自动化系统</vt:lpstr>
      <vt:lpstr>战术指挥自动化系统</vt:lpstr>
      <vt:lpstr>作战平台指挥自动化系统</vt:lpstr>
      <vt:lpstr>单兵指挥自动化系统</vt:lpstr>
      <vt:lpstr>指挥自动化系统的一般构成</vt:lpstr>
      <vt:lpstr>指挥自动化的功能</vt:lpstr>
      <vt:lpstr>指挥自动化系统的主要技术</vt:lpstr>
      <vt:lpstr>例题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吕强</dc:creator>
  <cp:lastModifiedBy>微信用户</cp:lastModifiedBy>
  <cp:revision>37</cp:revision>
  <cp:lastPrinted>2113-01-01T00:00:00Z</cp:lastPrinted>
  <dcterms:created xsi:type="dcterms:W3CDTF">2113-01-01T00:00:00Z</dcterms:created>
  <dcterms:modified xsi:type="dcterms:W3CDTF">2022-06-12T14:05:50Z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043CF43E2F164E879A68E5E291284EC5</vt:lpwstr>
  </property>
  <property fmtid="{D5CDD505-2E9C-101B-9397-08002B2CF9AE}" pid="4" name="KSOProductBuildVer">
    <vt:lpwstr>2052-11.1.0.11744</vt:lpwstr>
  </property>
</Properties>
</file>